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8" r:id="rId3"/>
    <p:sldId id="257" r:id="rId4"/>
    <p:sldId id="280" r:id="rId5"/>
    <p:sldId id="283" r:id="rId6"/>
    <p:sldId id="260" r:id="rId7"/>
    <p:sldId id="262" r:id="rId8"/>
    <p:sldId id="264" r:id="rId9"/>
    <p:sldId id="281" r:id="rId10"/>
    <p:sldId id="266" r:id="rId11"/>
    <p:sldId id="265" r:id="rId12"/>
    <p:sldId id="282" r:id="rId13"/>
    <p:sldId id="267" r:id="rId14"/>
    <p:sldId id="268" r:id="rId15"/>
    <p:sldId id="269" r:id="rId16"/>
    <p:sldId id="287" r:id="rId17"/>
    <p:sldId id="286" r:id="rId18"/>
    <p:sldId id="284" r:id="rId19"/>
    <p:sldId id="271" r:id="rId20"/>
    <p:sldId id="276" r:id="rId21"/>
    <p:sldId id="259" r:id="rId22"/>
    <p:sldId id="285" r:id="rId23"/>
    <p:sldId id="277" r:id="rId24"/>
    <p:sldId id="278" r:id="rId25"/>
    <p:sldId id="273" r:id="rId26"/>
    <p:sldId id="274" r:id="rId27"/>
    <p:sldId id="275" r:id="rId28"/>
    <p:sldId id="272" r:id="rId29"/>
    <p:sldId id="279" r:id="rId30"/>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965" autoAdjust="0"/>
  </p:normalViewPr>
  <p:slideViewPr>
    <p:cSldViewPr>
      <p:cViewPr varScale="1">
        <p:scale>
          <a:sx n="62" d="100"/>
          <a:sy n="62" d="100"/>
        </p:scale>
        <p:origin x="-462" y="-72"/>
      </p:cViewPr>
      <p:guideLst>
        <p:guide orient="horz" pos="2160"/>
        <p:guide pos="288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DAD9E1-6AE1-4A2D-9871-BEF558A2F83E}" type="datetimeFigureOut">
              <a:rPr lang="es-AR" smtClean="0"/>
              <a:t>05/07/2017</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69A537-7920-492E-B3B4-09A7A5383A4E}" type="slidenum">
              <a:rPr lang="es-AR" smtClean="0"/>
              <a:t>‹Nº›</a:t>
            </a:fld>
            <a:endParaRPr lang="es-AR"/>
          </a:p>
        </p:txBody>
      </p:sp>
    </p:spTree>
    <p:extLst>
      <p:ext uri="{BB962C8B-B14F-4D97-AF65-F5344CB8AC3E}">
        <p14:creationId xmlns:p14="http://schemas.microsoft.com/office/powerpoint/2010/main" val="242589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magnetic compass was first invented as a device for divination as early as the Chinese Han Dynasty (since about 206 BC).[1][2][3] The compass was used in Song Dynasty China by the military for navigational orienteering by 1040-1044,[4][5][6] and was used for maritime navigation by 1111 to 1117.[7]</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2</a:t>
            </a:fld>
            <a:endParaRPr lang="es-AR"/>
          </a:p>
        </p:txBody>
      </p:sp>
    </p:spTree>
    <p:extLst>
      <p:ext uri="{BB962C8B-B14F-4D97-AF65-F5344CB8AC3E}">
        <p14:creationId xmlns:p14="http://schemas.microsoft.com/office/powerpoint/2010/main" val="363646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In this work, Gilbert described many of his experiments with his model Earth called the </a:t>
            </a:r>
            <a:r>
              <a:rPr lang="en-US" dirty="0" err="1" smtClean="0"/>
              <a:t>terrella</a:t>
            </a:r>
            <a:r>
              <a:rPr lang="en-US" dirty="0" smtClean="0"/>
              <a:t>. From the experiments, he arrived at the remarkable (and correct) conclusion that the Earth was magnetic and that this was why the compass pointed north. (Previously, it was thought that Polaris or a large magnetic island at the North Pole attracted the compass). Gilbert also made the claim that gravity was due to the same force and he believed that this held the Moon in orbit around the Earth.[2] While incorrect by modern standards, this claim was still far closer to the truth than the ancient Aristotelian theory, which held that the heavenly bodies consist of a special fifth element which naturally moves in circles, while the earthly elements naturally move downward. Johannes </a:t>
            </a:r>
            <a:r>
              <a:rPr lang="en-US" dirty="0" err="1" smtClean="0"/>
              <a:t>Kepler</a:t>
            </a:r>
            <a:r>
              <a:rPr lang="en-US" dirty="0" smtClean="0"/>
              <a:t> accepted Gilbert's theory and used it as a working basis for his famous laws of planetary motion.</a:t>
            </a:r>
          </a:p>
          <a:p>
            <a:endParaRPr lang="en-US" dirty="0" smtClean="0"/>
          </a:p>
          <a:p>
            <a:r>
              <a:rPr lang="en-US" dirty="0" smtClean="0"/>
              <a:t>In De </a:t>
            </a:r>
            <a:r>
              <a:rPr lang="en-US" dirty="0" err="1" smtClean="0"/>
              <a:t>Magnete</a:t>
            </a:r>
            <a:r>
              <a:rPr lang="en-US" dirty="0" smtClean="0"/>
              <a:t>, Gilbert also studied static electricity produced by amber. Amber is called </a:t>
            </a:r>
            <a:r>
              <a:rPr lang="en-US" dirty="0" err="1" smtClean="0"/>
              <a:t>elektron</a:t>
            </a:r>
            <a:r>
              <a:rPr lang="en-US" dirty="0" smtClean="0"/>
              <a:t> in Greek, and electrum in Latin, so Gilbert decided to refer to the phenomenon by the adjective </a:t>
            </a:r>
            <a:r>
              <a:rPr lang="en-US" dirty="0" err="1" smtClean="0"/>
              <a:t>electricus</a:t>
            </a:r>
            <a:r>
              <a:rPr lang="en-US" dirty="0" smtClean="0"/>
              <a:t>, giving rise to the modern terms "electric" and "electricity".</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3</a:t>
            </a:fld>
            <a:endParaRPr lang="es-AR"/>
          </a:p>
        </p:txBody>
      </p:sp>
    </p:spTree>
    <p:extLst>
      <p:ext uri="{BB962C8B-B14F-4D97-AF65-F5344CB8AC3E}">
        <p14:creationId xmlns:p14="http://schemas.microsoft.com/office/powerpoint/2010/main" val="2794842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err="1" smtClean="0"/>
              <a:t>Ng</a:t>
            </a:r>
            <a:r>
              <a:rPr lang="es-AR" dirty="0" smtClean="0"/>
              <a:t>: norte </a:t>
            </a:r>
            <a:r>
              <a:rPr lang="es-AR" dirty="0" err="1" smtClean="0"/>
              <a:t>geografico</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4</a:t>
            </a:fld>
            <a:endParaRPr lang="es-AR"/>
          </a:p>
        </p:txBody>
      </p:sp>
    </p:spTree>
    <p:extLst>
      <p:ext uri="{BB962C8B-B14F-4D97-AF65-F5344CB8AC3E}">
        <p14:creationId xmlns:p14="http://schemas.microsoft.com/office/powerpoint/2010/main" val="242249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err="1" smtClean="0"/>
              <a:t>Ng</a:t>
            </a:r>
            <a:r>
              <a:rPr lang="es-AR" dirty="0" smtClean="0"/>
              <a:t>: norte </a:t>
            </a:r>
            <a:r>
              <a:rPr lang="es-AR" dirty="0" err="1" smtClean="0"/>
              <a:t>geografico</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5</a:t>
            </a:fld>
            <a:endParaRPr lang="es-AR"/>
          </a:p>
        </p:txBody>
      </p:sp>
    </p:spTree>
    <p:extLst>
      <p:ext uri="{BB962C8B-B14F-4D97-AF65-F5344CB8AC3E}">
        <p14:creationId xmlns:p14="http://schemas.microsoft.com/office/powerpoint/2010/main" val="242249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Intensity: The intensity of the field is often measured in gauss (G), but is generally reported in </a:t>
            </a:r>
            <a:r>
              <a:rPr lang="en-US" dirty="0" err="1" smtClean="0"/>
              <a:t>nanoteslas</a:t>
            </a:r>
            <a:r>
              <a:rPr lang="en-US" dirty="0" smtClean="0"/>
              <a:t> (</a:t>
            </a:r>
            <a:r>
              <a:rPr lang="en-US" dirty="0" err="1" smtClean="0"/>
              <a:t>nT</a:t>
            </a:r>
            <a:r>
              <a:rPr lang="en-US" dirty="0" smtClean="0"/>
              <a:t>), with 1 G = 100,000 </a:t>
            </a:r>
            <a:r>
              <a:rPr lang="en-US" dirty="0" err="1" smtClean="0"/>
              <a:t>nT.</a:t>
            </a:r>
            <a:r>
              <a:rPr lang="en-US" dirty="0" smtClean="0"/>
              <a:t> A </a:t>
            </a:r>
            <a:r>
              <a:rPr lang="en-US" dirty="0" err="1" smtClean="0"/>
              <a:t>nanotesla</a:t>
            </a:r>
            <a:r>
              <a:rPr lang="en-US" dirty="0" smtClean="0"/>
              <a:t> is also referred to as a gamma (γ).[13] The tesla is the SI unit of the Magnetic field, B. The Earth's field ranges between approximately 25,000 and 65,000 </a:t>
            </a:r>
            <a:r>
              <a:rPr lang="en-US" dirty="0" err="1" smtClean="0"/>
              <a:t>nT</a:t>
            </a:r>
            <a:r>
              <a:rPr lang="en-US" dirty="0" smtClean="0"/>
              <a:t> (0.25–0.65 G). By comparison, a strong refrigerator magnet has a field of about 10,000,000 </a:t>
            </a:r>
            <a:r>
              <a:rPr lang="en-US" dirty="0" err="1" smtClean="0"/>
              <a:t>nanoteslas</a:t>
            </a:r>
            <a:r>
              <a:rPr lang="en-US" dirty="0" smtClean="0"/>
              <a:t> (100 G).[14]A map of intensity contours is called an isodynamic chart. As the World Magnetic Model shows, the intensity tends to decrease from the poles to the equator. A minimum intensity occurs in the South Atlantic Anomaly over South America while there are maxima over northern Canada, Siberia, and the coast of Antarctica south of Australia.[15]</a:t>
            </a:r>
          </a:p>
          <a:p>
            <a:endParaRPr lang="en-US" dirty="0" smtClean="0"/>
          </a:p>
          <a:p>
            <a:r>
              <a:rPr lang="en-US" dirty="0" err="1" smtClean="0"/>
              <a:t>InclinationMain</a:t>
            </a:r>
            <a:r>
              <a:rPr lang="en-US" dirty="0" smtClean="0"/>
              <a:t> article: Magnetic </a:t>
            </a:r>
            <a:r>
              <a:rPr lang="en-US" dirty="0" err="1" smtClean="0"/>
              <a:t>dipThe</a:t>
            </a:r>
            <a:r>
              <a:rPr lang="en-US" dirty="0" smtClean="0"/>
              <a:t> inclination is given by an angle that can assume values between -90° (up) to 90° (down). In the northern hemisphere, the field points downwards. It is straight down at the North Magnetic Pole and rotates upwards as the latitude decreases until it is horizontal (0°) at the magnetic equator. It continues to rotate upwards until it is straight up at the South Magnetic Pole. Inclination can be measured with a dip </a:t>
            </a:r>
            <a:r>
              <a:rPr lang="en-US" dirty="0" err="1" smtClean="0"/>
              <a:t>circle.An</a:t>
            </a:r>
            <a:r>
              <a:rPr lang="en-US" dirty="0" smtClean="0"/>
              <a:t> isoclinic chart (map of inclination contours) for the Earth's magnetic field is shown below.</a:t>
            </a:r>
          </a:p>
          <a:p>
            <a:endParaRPr lang="en-US" dirty="0" smtClean="0"/>
          </a:p>
          <a:p>
            <a:r>
              <a:rPr lang="en-US" dirty="0" err="1" smtClean="0"/>
              <a:t>DeclinationMain</a:t>
            </a:r>
            <a:r>
              <a:rPr lang="en-US" dirty="0" smtClean="0"/>
              <a:t> article: Magnetic </a:t>
            </a:r>
            <a:r>
              <a:rPr lang="en-US" dirty="0" err="1" smtClean="0"/>
              <a:t>declinationDeclination</a:t>
            </a:r>
            <a:r>
              <a:rPr lang="en-US" dirty="0" smtClean="0"/>
              <a:t> is positive for an eastward deviation of the field relative to true north. It can be estimated by comparing the magnetic north/south heading on a compass with the direction of a celestial pole. Maps typically include information on the declination as an angle or a small diagram showing the relationship between magnetic north and true north. Information on declination for a region can be represented by a chart with isogonic lines (contour lines with each line representing a fixed declination).</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6</a:t>
            </a:fld>
            <a:endParaRPr lang="es-AR"/>
          </a:p>
        </p:txBody>
      </p:sp>
    </p:spTree>
    <p:extLst>
      <p:ext uri="{BB962C8B-B14F-4D97-AF65-F5344CB8AC3E}">
        <p14:creationId xmlns:p14="http://schemas.microsoft.com/office/powerpoint/2010/main" val="3902763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two poles wander independently of each other and are not directly opposite each other on the globe. They can migrate rapidly: movements of up to 40 </a:t>
            </a:r>
            <a:r>
              <a:rPr lang="en-US" dirty="0" err="1" smtClean="0"/>
              <a:t>kilometres</a:t>
            </a:r>
            <a:r>
              <a:rPr lang="en-US" dirty="0" smtClean="0"/>
              <a:t> (25 mi) per year have been observed for the North Magnetic Pole. Over the last 180 years, the North Magnetic Pole has been migrating northwestward, from Cape Adelaide in the Boothia Peninsula in 1831 to 600 </a:t>
            </a:r>
            <a:r>
              <a:rPr lang="en-US" dirty="0" err="1" smtClean="0"/>
              <a:t>kilometres</a:t>
            </a:r>
            <a:r>
              <a:rPr lang="en-US" dirty="0" smtClean="0"/>
              <a:t> (370 mi) from Resolute Bay in 2001.[19] The magnetic equator is the line where the inclination is zero (the magnetic field is horizontal).</a:t>
            </a:r>
          </a:p>
          <a:p>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7</a:t>
            </a:fld>
            <a:endParaRPr lang="es-AR"/>
          </a:p>
        </p:txBody>
      </p:sp>
    </p:spTree>
    <p:extLst>
      <p:ext uri="{BB962C8B-B14F-4D97-AF65-F5344CB8AC3E}">
        <p14:creationId xmlns:p14="http://schemas.microsoft.com/office/powerpoint/2010/main" val="2384930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A magnetosphere is the area of space near an astronomical object in which charged particles are controlled by that object's magnetic field.[1][2] Near the surface of the object, the magnetic field lines resemble those of a magnetic dipole. Farther away from the surface, the field lines are significantly distorted by electric currents flowing in the plasma (e.g. in ionosphere or solar wind).[3][4] When speaking about Earth, magnetosphere is typically used to refer to the outer layer of the ionosphere,[3] although some sources consider the ionosphere and magnetosphere to be separate.[2]</a:t>
            </a:r>
          </a:p>
          <a:p>
            <a:endParaRPr lang="es-A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Earth's magnetic field, predominantly dipolar at its surface, is distorted further out by the solar wind. This is a stream of charged particles leaving the Sun's corona and accelerating to a speed of 200 to 1000 </a:t>
            </a:r>
            <a:r>
              <a:rPr lang="en-US" dirty="0" err="1" smtClean="0"/>
              <a:t>kilometres</a:t>
            </a:r>
            <a:r>
              <a:rPr lang="en-US" dirty="0" smtClean="0"/>
              <a:t> per second. They carry with them a magnetic field, the interplanetary magnetic field (IMF).[20]</a:t>
            </a:r>
          </a:p>
          <a:p>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8</a:t>
            </a:fld>
            <a:endParaRPr lang="es-AR"/>
          </a:p>
        </p:txBody>
      </p:sp>
    </p:spTree>
    <p:extLst>
      <p:ext uri="{BB962C8B-B14F-4D97-AF65-F5344CB8AC3E}">
        <p14:creationId xmlns:p14="http://schemas.microsoft.com/office/powerpoint/2010/main" val="45610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A magnetosphere is the area of space near an astronomical object in which charged particles are controlled by that object's magnetic field.[1][2] Near the surface of the object, the magnetic field lines resemble those of a magnetic dipole. Farther away from the surface, the field lines are significantly distorted by electric currents flowing in the plasma (e.g. in ionosphere or solar wind).[3][4] When speaking about Earth, magnetosphere is typically used to refer to the outer layer of the ionosphere,[3] although some sources consider the ionosphere and magnetosphere to be separate.[2]</a:t>
            </a:r>
          </a:p>
          <a:p>
            <a:endParaRPr lang="es-A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Earth's magnetic field, predominantly dipolar at its surface, is distorted further out by the solar wind. This is a stream of charged particles leaving the Sun's corona and accelerating to a speed of 200 to 1000 </a:t>
            </a:r>
            <a:r>
              <a:rPr lang="en-US" dirty="0" err="1" smtClean="0"/>
              <a:t>kilometres</a:t>
            </a:r>
            <a:r>
              <a:rPr lang="en-US" dirty="0" smtClean="0"/>
              <a:t> per second. They carry with them a magnetic field, the interplanetary magnetic field (IMF).[20]</a:t>
            </a:r>
          </a:p>
          <a:p>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9</a:t>
            </a:fld>
            <a:endParaRPr lang="es-AR"/>
          </a:p>
        </p:txBody>
      </p:sp>
    </p:spTree>
    <p:extLst>
      <p:ext uri="{BB962C8B-B14F-4D97-AF65-F5344CB8AC3E}">
        <p14:creationId xmlns:p14="http://schemas.microsoft.com/office/powerpoint/2010/main" val="45610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solar wind exerts a pressure, and if it could reach Earth's atmosphere it would erode it. However, it is kept away by the pressure of the Earth's magnetic field. The magnetopause, the area where the pressures balance, is the boundary of the magnetosphere. Despite its name, the magnetosphere is asymmetric, with the sunward side being about 10 Earth radii out but the other side stretching out in a </a:t>
            </a:r>
            <a:r>
              <a:rPr lang="en-US" dirty="0" err="1" smtClean="0"/>
              <a:t>magnetotail</a:t>
            </a:r>
            <a:r>
              <a:rPr lang="en-US" dirty="0" smtClean="0"/>
              <a:t> that extends beyond 200 Earth radii.[21] Sunward of the magnetopause is the bow shock, the area where the solar wind slows abruptly.[20]</a:t>
            </a:r>
          </a:p>
          <a:p>
            <a:endParaRPr lang="en-US" dirty="0" smtClean="0"/>
          </a:p>
          <a:p>
            <a:r>
              <a:rPr lang="en-US" dirty="0" smtClean="0"/>
              <a:t>Inside the magnetosphere is the </a:t>
            </a:r>
            <a:r>
              <a:rPr lang="en-US" dirty="0" err="1" smtClean="0"/>
              <a:t>plasmasphere</a:t>
            </a:r>
            <a:r>
              <a:rPr lang="en-US" dirty="0" smtClean="0"/>
              <a:t>, a donut-shaped region containing low-energy charged particles, or plasma. This region begins at a height of 60 km, extends up to 3 or 4 Earth radii, and includes the ionosphere. This region rotates with the Earth.[21] There are also two concentric tire-shaped regions, called the Van Allen radiation belts, with high-energy ions (energies from 0.1 to 10 million electron volts (MeV)). The inner belt is 1–2 Earth radii out while the outer belt is at 4–7 Earth radii. The </a:t>
            </a:r>
            <a:r>
              <a:rPr lang="en-US" dirty="0" err="1" smtClean="0"/>
              <a:t>plasmasphere</a:t>
            </a:r>
            <a:r>
              <a:rPr lang="en-US" dirty="0" smtClean="0"/>
              <a:t> and Van Allen belts have partial overlap, with the extent of overlap varying greatly with solar activity.[22]</a:t>
            </a:r>
          </a:p>
          <a:p>
            <a:endParaRPr lang="en-US" dirty="0" smtClean="0"/>
          </a:p>
          <a:p>
            <a:r>
              <a:rPr lang="en-US" dirty="0" smtClean="0"/>
              <a:t>As well as deflecting the solar wind, the Earth's magnetic field deflects cosmic rays, high-energy charged particles that are mostly from outside the Solar system. (Many cosmic rays are kept out of the Solar system by the Sun's magnetosphere, or </a:t>
            </a:r>
            <a:r>
              <a:rPr lang="en-US" dirty="0" err="1" smtClean="0"/>
              <a:t>heliosphere</a:t>
            </a:r>
            <a:r>
              <a:rPr lang="en-US" dirty="0" smtClean="0"/>
              <a:t>.[23]) By contrast, astronauts on the Moon risk exposure to radiation. Anyone who had been on the Moon's surface during a particularly violent solar eruption in 2005 would have received a lethal dose.[20]</a:t>
            </a:r>
          </a:p>
          <a:p>
            <a:endParaRPr lang="en-US" dirty="0" smtClean="0"/>
          </a:p>
          <a:p>
            <a:r>
              <a:rPr lang="en-US" dirty="0" smtClean="0"/>
              <a:t>Some of the charged particles do get into the magnetosphere. These spiral around field lines, bouncing back and forth between the poles several times per second. In addition, positive ions slowly drift westward and negative ions drift eastward, giving rise to a ring current. This current reduces the magnetic field at the Earth's surface.[20] Particles that penetrate the ionosphere and collide with the atoms there give rise to the lights of the aurorae and also emit X-rays.[21]</a:t>
            </a:r>
          </a:p>
          <a:p>
            <a:endParaRPr lang="en-US" dirty="0" smtClean="0"/>
          </a:p>
          <a:p>
            <a:r>
              <a:rPr lang="en-US" dirty="0" smtClean="0"/>
              <a:t>The varying conditions in the magnetosphere, known as space weather, are largely driven by solar activity. If the solar wind is weak, the magnetosphere expands; while if it is strong, it compresses the magnetosphere and more of it gets in. Periods of particularly intense activity, called geomagnetic storms, can occur when a coronal mass ejection erupts above the Sun and sends a shock wave through the Solar System. Such a wave can take just two days to reach the Earth. Geomagnetic storms can cause a lot of disruption; the "Halloween" storm of 2003 damaged more than a third of NASA's satellites. The largest documented storm occurred in 1859. It induced currents strong enough to short out telegraph lines, and aurorae were reported as far south as Hawaii.[20][24]</a:t>
            </a:r>
          </a:p>
          <a:p>
            <a:endParaRPr lang="en-US" dirty="0" smtClean="0"/>
          </a:p>
          <a:p>
            <a:endParaRPr lang="en-US" dirty="0" smtClean="0"/>
          </a:p>
          <a:p>
            <a:r>
              <a:rPr lang="en-US" dirty="0" smtClean="0"/>
              <a:t>A fundamental property of magnetic fields is that they exert forces on moving electrical charges. Thus, a magnetic field can trap charged particles such as electrons and protons as they are forced to execute a spiraling motion back and forth along the field lines.</a:t>
            </a:r>
          </a:p>
          <a:p>
            <a:endParaRPr lang="en-US" dirty="0" smtClean="0"/>
          </a:p>
          <a:p>
            <a:r>
              <a:rPr lang="en-US" dirty="0" smtClean="0"/>
              <a:t>As illustrated in the adjacent figure, the charged particles are reflected at "mirror points" where the field lines come close together and the spirals tighten. One of the first fruits of early space exploration was the discovery in the late 1950s that the Earth is surrounded by two regions of particularly high concentration of charged particles called the Van Allen radiation belts.</a:t>
            </a:r>
          </a:p>
          <a:p>
            <a:endParaRPr lang="en-US" dirty="0" smtClean="0"/>
          </a:p>
          <a:p>
            <a:r>
              <a:rPr lang="en-US" dirty="0" smtClean="0"/>
              <a:t>The inner and outer Van Allen belts are illustrated in the top figure. The primary source of these charged particles is the stream of particles emanating from the Sun that we call the solar wind. As we shall see in a subsequent section, the charged particles trapped in the Earth's magnetic field are responsible for the aurora (Northern and Southern Lights). </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10</a:t>
            </a:fld>
            <a:endParaRPr lang="es-AR"/>
          </a:p>
        </p:txBody>
      </p:sp>
    </p:spTree>
    <p:extLst>
      <p:ext uri="{BB962C8B-B14F-4D97-AF65-F5344CB8AC3E}">
        <p14:creationId xmlns:p14="http://schemas.microsoft.com/office/powerpoint/2010/main" val="4561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Some of the charged particles do get into the magnetosphere. These spiral around field lines, bouncing back and forth between the poles several times per second. In addition, positive ions slowly drift westward and negative ions drift eastward, giving rise to a ring current. This current reduces the magnetic field at the Earth's surface.[20] Particles that penetrate the ionosphere and collide with the atoms there give rise to the lights of the aurorae and also emit X-rays.[21]</a:t>
            </a:r>
          </a:p>
          <a:p>
            <a:endParaRPr lang="en-US" dirty="0" smtClean="0"/>
          </a:p>
          <a:p>
            <a:r>
              <a:rPr lang="en-US" dirty="0" smtClean="0"/>
              <a:t>The varying conditions in the magnetosphere, known as space weather, are largely driven by solar activity. If the solar wind is weak, the magnetosphere expands; while if it is strong, it compresses the magnetosphere and more of it gets in. Periods of particularly intense activity, called geomagnetic storms, can occur when a coronal mass ejection erupts above the Sun and sends a shock wave through the Solar System. Such a wave can take just two days to reach the Earth. Geomagnetic storms can cause a lot of disruption; the "Halloween" storm of 2003 damaged more than a third of NASA's satellites. The largest documented storm occurred in 1859. It induced currents strong enough to short out telegraph lines, and aurorae were reported as far south as Hawaii.[20][24]</a:t>
            </a:r>
          </a:p>
          <a:p>
            <a:endParaRPr lang="en-US" dirty="0" smtClean="0"/>
          </a:p>
          <a:p>
            <a:endParaRPr lang="en-US" dirty="0" smtClean="0"/>
          </a:p>
          <a:p>
            <a:r>
              <a:rPr lang="en-US" dirty="0" smtClean="0"/>
              <a:t>A fundamental property of magnetic fields is that they exert forces on moving electrical charges. Thus, a magnetic field can trap charged particles such as electrons and protons as they are forced to execute a spiraling motion back and forth along the field lines.</a:t>
            </a:r>
          </a:p>
          <a:p>
            <a:endParaRPr lang="en-US" dirty="0" smtClean="0"/>
          </a:p>
          <a:p>
            <a:r>
              <a:rPr lang="en-US" dirty="0" smtClean="0"/>
              <a:t>As illustrated in the adjacent figure, the charged particles are reflected at "mirror points" where the field lines come close together and the spirals tighten. One of the first fruits of early space exploration was the discovery in the late 1950s that the Earth is surrounded by two regions of particularly high concentration of charged particles called the Van Allen radiation belts.</a:t>
            </a:r>
          </a:p>
          <a:p>
            <a:endParaRPr lang="en-US" dirty="0" smtClean="0"/>
          </a:p>
          <a:p>
            <a:r>
              <a:rPr lang="en-US" dirty="0" smtClean="0"/>
              <a:t>The inner and outer Van Allen belts are illustrated in the top figure. The primary source of these charged particles is the stream of particles emanating from the Sun that we call the solar wind. As we shall see in a subsequent section, the charged particles trapped in the Earth's magnetic field are responsible for the aurora (Northern and Southern Lights). </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11</a:t>
            </a:fld>
            <a:endParaRPr lang="es-AR"/>
          </a:p>
        </p:txBody>
      </p:sp>
    </p:spTree>
    <p:extLst>
      <p:ext uri="{BB962C8B-B14F-4D97-AF65-F5344CB8AC3E}">
        <p14:creationId xmlns:p14="http://schemas.microsoft.com/office/powerpoint/2010/main" val="45610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 At this rate of decrease, the field would be negligible in about 1600 years.[28] However, this strength is about average for the last 7 thousand years, and the current rate of change is not unusual.[29]</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14</a:t>
            </a:fld>
            <a:endParaRPr lang="es-AR"/>
          </a:p>
        </p:txBody>
      </p:sp>
    </p:spTree>
    <p:extLst>
      <p:ext uri="{BB962C8B-B14F-4D97-AF65-F5344CB8AC3E}">
        <p14:creationId xmlns:p14="http://schemas.microsoft.com/office/powerpoint/2010/main" val="2601144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past magnetic field is recorded mostly by iron oxides, such as magnetite, that have some form of ferrimagnetism or other magnetic ordering that allows the Earth's field to magnetize them. This </a:t>
            </a:r>
            <a:r>
              <a:rPr lang="en-US" dirty="0" err="1" smtClean="0"/>
              <a:t>remanent</a:t>
            </a:r>
            <a:r>
              <a:rPr lang="en-US" dirty="0" smtClean="0"/>
              <a:t> magnetization, or </a:t>
            </a:r>
            <a:r>
              <a:rPr lang="en-US" dirty="0" err="1" smtClean="0"/>
              <a:t>remanence</a:t>
            </a:r>
            <a:r>
              <a:rPr lang="en-US" dirty="0" smtClean="0"/>
              <a:t>, can be acquired in more than one way. In lava flows, the direction of the field is "frozen" in small magnetic particles as they cool, giving rise to a </a:t>
            </a:r>
            <a:r>
              <a:rPr lang="en-US" dirty="0" err="1" smtClean="0"/>
              <a:t>thermoremanent</a:t>
            </a:r>
            <a:r>
              <a:rPr lang="en-US" dirty="0" smtClean="0"/>
              <a:t> magnetization. In sediments, the orientation of magnetic particles acquires a slight bias towards the magnetic field as they are deposited on an ocean floor or lake bottom. This is called detrital </a:t>
            </a:r>
            <a:r>
              <a:rPr lang="en-US" dirty="0" err="1" smtClean="0"/>
              <a:t>remanent</a:t>
            </a:r>
            <a:r>
              <a:rPr lang="en-US" dirty="0" smtClean="0"/>
              <a:t> magnetization.[7]</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15</a:t>
            </a:fld>
            <a:endParaRPr lang="es-AR"/>
          </a:p>
        </p:txBody>
      </p:sp>
    </p:spTree>
    <p:extLst>
      <p:ext uri="{BB962C8B-B14F-4D97-AF65-F5344CB8AC3E}">
        <p14:creationId xmlns:p14="http://schemas.microsoft.com/office/powerpoint/2010/main" val="948392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past magnetic field is recorded mostly by iron oxides, such as magnetite, that have some form of ferrimagnetism or other magnetic ordering that allows the Earth's field to magnetize them. This </a:t>
            </a:r>
            <a:r>
              <a:rPr lang="en-US" dirty="0" err="1" smtClean="0"/>
              <a:t>remanent</a:t>
            </a:r>
            <a:r>
              <a:rPr lang="en-US" dirty="0" smtClean="0"/>
              <a:t> magnetization, or </a:t>
            </a:r>
            <a:r>
              <a:rPr lang="en-US" dirty="0" err="1" smtClean="0"/>
              <a:t>remanence</a:t>
            </a:r>
            <a:r>
              <a:rPr lang="en-US" dirty="0" smtClean="0"/>
              <a:t>, can be acquired in more than one way. In lava flows, the direction of the field is "frozen" in small magnetic particles as they cool, giving rise to a </a:t>
            </a:r>
            <a:r>
              <a:rPr lang="en-US" dirty="0" err="1" smtClean="0"/>
              <a:t>thermoremanent</a:t>
            </a:r>
            <a:r>
              <a:rPr lang="en-US" dirty="0" smtClean="0"/>
              <a:t> magnetization. In sediments, the orientation of magnetic particles acquires a slight bias towards the magnetic field as they are deposited on an ocean floor or lake bottom. This is called detrital </a:t>
            </a:r>
            <a:r>
              <a:rPr lang="en-US" dirty="0" err="1" smtClean="0"/>
              <a:t>remanent</a:t>
            </a:r>
            <a:r>
              <a:rPr lang="en-US" dirty="0" smtClean="0"/>
              <a:t> magnetization.[7]</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16</a:t>
            </a:fld>
            <a:endParaRPr lang="es-AR"/>
          </a:p>
        </p:txBody>
      </p:sp>
    </p:spTree>
    <p:extLst>
      <p:ext uri="{BB962C8B-B14F-4D97-AF65-F5344CB8AC3E}">
        <p14:creationId xmlns:p14="http://schemas.microsoft.com/office/powerpoint/2010/main" val="948392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past magnetic field is recorded mostly by iron oxides, such as magnetite, that have some form of ferrimagnetism or other magnetic ordering that allows the Earth's field to magnetize them. This </a:t>
            </a:r>
            <a:r>
              <a:rPr lang="en-US" dirty="0" err="1" smtClean="0"/>
              <a:t>remanent</a:t>
            </a:r>
            <a:r>
              <a:rPr lang="en-US" dirty="0" smtClean="0"/>
              <a:t> magnetization, or </a:t>
            </a:r>
            <a:r>
              <a:rPr lang="en-US" dirty="0" err="1" smtClean="0"/>
              <a:t>remanence</a:t>
            </a:r>
            <a:r>
              <a:rPr lang="en-US" dirty="0" smtClean="0"/>
              <a:t>, can be acquired in more than one way. In lava flows, the direction of the field is "frozen" in small magnetic particles as they cool, giving rise to a </a:t>
            </a:r>
            <a:r>
              <a:rPr lang="en-US" dirty="0" err="1" smtClean="0"/>
              <a:t>thermoremanent</a:t>
            </a:r>
            <a:r>
              <a:rPr lang="en-US" dirty="0" smtClean="0"/>
              <a:t> magnetization. In sediments, the orientation of magnetic particles acquires a slight bias towards the magnetic field as they are deposited on an ocean floor or lake bottom. This is called detrital </a:t>
            </a:r>
            <a:r>
              <a:rPr lang="en-US" dirty="0" err="1" smtClean="0"/>
              <a:t>remanent</a:t>
            </a:r>
            <a:r>
              <a:rPr lang="en-US" dirty="0" smtClean="0"/>
              <a:t> magnetization.[7]</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17</a:t>
            </a:fld>
            <a:endParaRPr lang="es-AR"/>
          </a:p>
        </p:txBody>
      </p:sp>
    </p:spTree>
    <p:extLst>
      <p:ext uri="{BB962C8B-B14F-4D97-AF65-F5344CB8AC3E}">
        <p14:creationId xmlns:p14="http://schemas.microsoft.com/office/powerpoint/2010/main" val="948392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past magnetic field is recorded mostly by iron oxides, such as magnetite, that have some form of ferrimagnetism or other magnetic ordering that allows the Earth's field to magnetize them. This </a:t>
            </a:r>
            <a:r>
              <a:rPr lang="en-US" dirty="0" err="1" smtClean="0"/>
              <a:t>remanent</a:t>
            </a:r>
            <a:r>
              <a:rPr lang="en-US" dirty="0" smtClean="0"/>
              <a:t> magnetization, or </a:t>
            </a:r>
            <a:r>
              <a:rPr lang="en-US" dirty="0" err="1" smtClean="0"/>
              <a:t>remanence</a:t>
            </a:r>
            <a:r>
              <a:rPr lang="en-US" dirty="0" smtClean="0"/>
              <a:t>, can be acquired in more than one way. In lava flows, the direction of the field is "frozen" in small magnetic particles as they cool, giving rise to a </a:t>
            </a:r>
            <a:r>
              <a:rPr lang="en-US" dirty="0" err="1" smtClean="0"/>
              <a:t>thermoremanent</a:t>
            </a:r>
            <a:r>
              <a:rPr lang="en-US" dirty="0" smtClean="0"/>
              <a:t> magnetization. In sediments, the orientation of magnetic particles acquires a slight bias towards the magnetic field as they are deposited on an ocean floor or lake bottom. This is called detrital </a:t>
            </a:r>
            <a:r>
              <a:rPr lang="en-US" dirty="0" err="1" smtClean="0"/>
              <a:t>remanent</a:t>
            </a:r>
            <a:r>
              <a:rPr lang="en-US" dirty="0" smtClean="0"/>
              <a:t> magnetization.[7]</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18</a:t>
            </a:fld>
            <a:endParaRPr lang="es-AR"/>
          </a:p>
        </p:txBody>
      </p:sp>
    </p:spTree>
    <p:extLst>
      <p:ext uri="{BB962C8B-B14F-4D97-AF65-F5344CB8AC3E}">
        <p14:creationId xmlns:p14="http://schemas.microsoft.com/office/powerpoint/2010/main" val="948392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past magnetic field is recorded mostly by iron oxides, such as magnetite, that have some form of ferrimagnetism or other magnetic ordering that allows the Earth's field to magnetize them. This </a:t>
            </a:r>
            <a:r>
              <a:rPr lang="en-US" dirty="0" err="1" smtClean="0"/>
              <a:t>remanent</a:t>
            </a:r>
            <a:r>
              <a:rPr lang="en-US" dirty="0" smtClean="0"/>
              <a:t> magnetization, or </a:t>
            </a:r>
            <a:r>
              <a:rPr lang="en-US" dirty="0" err="1" smtClean="0"/>
              <a:t>remanence</a:t>
            </a:r>
            <a:r>
              <a:rPr lang="en-US" dirty="0" smtClean="0"/>
              <a:t>, can be acquired in more than one way. In lava flows, the direction of the field is "frozen" in small magnetic particles as they cool, giving rise to a </a:t>
            </a:r>
            <a:r>
              <a:rPr lang="en-US" dirty="0" err="1" smtClean="0"/>
              <a:t>thermoremanent</a:t>
            </a:r>
            <a:r>
              <a:rPr lang="en-US" dirty="0" smtClean="0"/>
              <a:t> magnetization. In sediments, the orientation of magnetic particles acquires a slight bias towards the magnetic field as they are deposited on an ocean floor or lake bottom. This is called detrital </a:t>
            </a:r>
            <a:r>
              <a:rPr lang="en-US" dirty="0" err="1" smtClean="0"/>
              <a:t>remanent</a:t>
            </a:r>
            <a:r>
              <a:rPr lang="en-US" dirty="0" smtClean="0"/>
              <a:t> magnetization.[7]</a:t>
            </a:r>
          </a:p>
          <a:p>
            <a:endParaRPr lang="es-AR" dirty="0" smtClean="0"/>
          </a:p>
          <a:p>
            <a:r>
              <a:rPr lang="en-US" dirty="0" smtClean="0"/>
              <a:t>The record in one particular lava flow in Nevada suggests the magnetic field moved by 53 degrees in a single year. The lava started to cool, but was then heated again within a year as it was buried under fresh lava. The crystals in the rock were re-magnetized by the fresh lava, producing a shift of 53 degrees. This finding could mean the poles swapped over a period of only four years, but Brogue said it could also suggest there was a rapid acceleration period within the steady movement of the field.</a:t>
            </a:r>
          </a:p>
          <a:p>
            <a:endParaRPr lang="en-US" dirty="0" smtClean="0"/>
          </a:p>
          <a:p>
            <a:r>
              <a:rPr lang="en-US" dirty="0" smtClean="0"/>
              <a:t>Read more at: http://phys.org/news202971192.html#jCp</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19</a:t>
            </a:fld>
            <a:endParaRPr lang="es-AR"/>
          </a:p>
        </p:txBody>
      </p:sp>
    </p:spTree>
    <p:extLst>
      <p:ext uri="{BB962C8B-B14F-4D97-AF65-F5344CB8AC3E}">
        <p14:creationId xmlns:p14="http://schemas.microsoft.com/office/powerpoint/2010/main" val="94839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For some unusual examples of this dynamo process, see the web sites about the dynamo involving Jupiter's moon Io and about the space tether experiment on the Space Shuttle.</a:t>
            </a:r>
          </a:p>
          <a:p>
            <a:endParaRPr lang="en-US" dirty="0" smtClean="0"/>
          </a:p>
          <a:p>
            <a:r>
              <a:rPr lang="en-US" dirty="0" smtClean="0"/>
              <a:t>Faraday's disk dynamo needs a magnetic field in order to produce an electric current. Is it possible for the current which it generated to also produce the magnetic field which the dynamo process required? That, in a nutshell, was what </a:t>
            </a:r>
            <a:r>
              <a:rPr lang="en-US" dirty="0" err="1" smtClean="0"/>
              <a:t>Larmor</a:t>
            </a:r>
            <a:r>
              <a:rPr lang="en-US" dirty="0" smtClean="0"/>
              <a:t> proposed was happening in sunspots.</a:t>
            </a:r>
          </a:p>
          <a:p>
            <a:endParaRPr lang="en-US" dirty="0" smtClean="0"/>
          </a:p>
          <a:p>
            <a:r>
              <a:rPr lang="en-US" dirty="0" smtClean="0"/>
              <a:t>At first sight this looks like a "chicken and egg" </a:t>
            </a:r>
            <a:r>
              <a:rPr lang="en-US" dirty="0" err="1" smtClean="0"/>
              <a:t>propostion</a:t>
            </a:r>
            <a:r>
              <a:rPr lang="en-US" dirty="0" smtClean="0"/>
              <a:t>: to produce a chicken, you need an egg, but to produce an egg you need a chicken--so which of these came first? Similarly here--to produce a current, you need a magnetic field, but to produce a magnetic field you need a current. Where does one begin? Actually, weak magnetic fields are always present and would be gradually amplified by the process, so this poses no obstacle.</a:t>
            </a:r>
          </a:p>
          <a:p>
            <a:endParaRPr lang="en-US" dirty="0" smtClean="0"/>
          </a:p>
          <a:p>
            <a:r>
              <a:rPr lang="en-US" dirty="0" smtClean="0"/>
              <a:t>One could, for instance, link two Faraday dynamos, each supplying the current needed to produce the other's magnetic field. They could (in principle) form a feasible self-excited dynamo, deriving its energy from whatever force was turning the disks. However, whether a fluid dynamo could mimic this behavior--e.g. swirls of fluid flow in a tank of liquid mercury--is a much harder question and took decades to resolve.</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21</a:t>
            </a:fld>
            <a:endParaRPr lang="es-AR"/>
          </a:p>
        </p:txBody>
      </p:sp>
    </p:spTree>
    <p:extLst>
      <p:ext uri="{BB962C8B-B14F-4D97-AF65-F5344CB8AC3E}">
        <p14:creationId xmlns:p14="http://schemas.microsoft.com/office/powerpoint/2010/main" val="2014969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For some unusual examples of this dynamo process, see the web sites about the dynamo involving Jupiter's moon Io and about the space tether experiment on the Space Shuttle.</a:t>
            </a:r>
          </a:p>
          <a:p>
            <a:endParaRPr lang="en-US" dirty="0" smtClean="0"/>
          </a:p>
          <a:p>
            <a:r>
              <a:rPr lang="en-US" dirty="0" smtClean="0"/>
              <a:t>Faraday's disk dynamo needs a magnetic field in order to produce an electric current. Is it possible for the current which it generated to also produce the magnetic field which the dynamo process required? That, in a nutshell, was what </a:t>
            </a:r>
            <a:r>
              <a:rPr lang="en-US" dirty="0" err="1" smtClean="0"/>
              <a:t>Larmor</a:t>
            </a:r>
            <a:r>
              <a:rPr lang="en-US" dirty="0" smtClean="0"/>
              <a:t> proposed was happening in sunspots.</a:t>
            </a:r>
          </a:p>
          <a:p>
            <a:endParaRPr lang="en-US" dirty="0" smtClean="0"/>
          </a:p>
          <a:p>
            <a:r>
              <a:rPr lang="en-US" dirty="0" smtClean="0"/>
              <a:t>At first sight this looks like a "chicken and egg" </a:t>
            </a:r>
            <a:r>
              <a:rPr lang="en-US" dirty="0" err="1" smtClean="0"/>
              <a:t>propostion</a:t>
            </a:r>
            <a:r>
              <a:rPr lang="en-US" dirty="0" smtClean="0"/>
              <a:t>: to produce a chicken, you need an egg, but to produce an egg you need a chicken--so which of these came first? Similarly here--to produce a current, you need a magnetic field, but to produce a magnetic field you need a current. Where does one begin? Actually, weak magnetic fields are always present and would be gradually amplified by the process, so this poses no obstacle.</a:t>
            </a:r>
          </a:p>
          <a:p>
            <a:endParaRPr lang="en-US" dirty="0" smtClean="0"/>
          </a:p>
          <a:p>
            <a:r>
              <a:rPr lang="en-US" dirty="0" smtClean="0"/>
              <a:t>One could, for instance, link two Faraday dynamos, each supplying the current needed to produce the other's magnetic field. They could (in principle) form a feasible self-excited dynamo, deriving its energy from whatever force was turning the disks. However, whether a fluid dynamo could mimic this behavior--e.g. swirls of fluid flow in a tank of liquid mercury--is a much harder question and took decades to resolve.</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22</a:t>
            </a:fld>
            <a:endParaRPr lang="es-AR"/>
          </a:p>
        </p:txBody>
      </p:sp>
    </p:spTree>
    <p:extLst>
      <p:ext uri="{BB962C8B-B14F-4D97-AF65-F5344CB8AC3E}">
        <p14:creationId xmlns:p14="http://schemas.microsoft.com/office/powerpoint/2010/main" val="201496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AR" dirty="0" err="1" smtClean="0"/>
              <a:t>Ecuacion</a:t>
            </a:r>
            <a:r>
              <a:rPr lang="es-AR" dirty="0" smtClean="0"/>
              <a:t> de </a:t>
            </a:r>
            <a:r>
              <a:rPr lang="es-AR" dirty="0" err="1" smtClean="0"/>
              <a:t>induccion</a:t>
            </a:r>
            <a:r>
              <a:rPr lang="es-AR" dirty="0" smtClean="0"/>
              <a:t> </a:t>
            </a:r>
            <a:r>
              <a:rPr lang="es-AR" dirty="0" err="1" smtClean="0"/>
              <a:t>magnetica</a:t>
            </a:r>
            <a:endParaRPr lang="en-US"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23</a:t>
            </a:fld>
            <a:endParaRPr lang="es-AR"/>
          </a:p>
        </p:txBody>
      </p:sp>
    </p:spTree>
    <p:extLst>
      <p:ext uri="{BB962C8B-B14F-4D97-AF65-F5344CB8AC3E}">
        <p14:creationId xmlns:p14="http://schemas.microsoft.com/office/powerpoint/2010/main" val="2850763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Loggerhead sea turtle hatchlings (</a:t>
            </a:r>
            <a:r>
              <a:rPr lang="en-US" dirty="0" err="1" smtClean="0"/>
              <a:t>Caretta</a:t>
            </a:r>
            <a:r>
              <a:rPr lang="en-US" dirty="0" smtClean="0"/>
              <a:t> </a:t>
            </a:r>
            <a:r>
              <a:rPr lang="en-US" dirty="0" err="1" smtClean="0"/>
              <a:t>caretta</a:t>
            </a:r>
            <a:r>
              <a:rPr lang="en-US" dirty="0" smtClean="0"/>
              <a:t> L.) emerge from underground nests, scramble to the sea and begin a transoceanic migration by swimming away from their natal beach and into the open ocean. Evidence suggests that hatchlings sequentially use three different sets of cues to maintain orientation during their initial migration offshore. While on the beach, hatchlings find the ocean by crawling towards the lower, brighter seaward horizon and away from the dark, elevated silhouettes of vegetation and dunes. Upon entering the ocean, turtles initially orient seawards by swimming into waves, which can be detected as orbital movements from under water. Laboratory experiments have demonstrated that turtles can transfer a course initiated on the basis of waves or visual cues to a course mediated by a magnetic compass. Thus, by setting a magnetic course on the basis of </a:t>
            </a:r>
            <a:r>
              <a:rPr lang="en-US" dirty="0" err="1" smtClean="0"/>
              <a:t>nearshore</a:t>
            </a:r>
            <a:r>
              <a:rPr lang="en-US" dirty="0" smtClean="0"/>
              <a:t> cues that indicate the seaward direction, hatchlings may continue on offshore headings after entering deep water beyond sight of land. Sea turtles may use the earth's magnetic field not only as a cue for compass orientation but also as a source of world-wide positional information. Recent experiments have demonstrated that loggerheads can detect subtle differences in magnetic field inclination and intensity, two geomagnetic features that vary across the surface of the earth. Because most nesting beaches and oceanic regions are marked by a unique combination of these features, these findings raise the possibility that adult sea turtles navigate using a </a:t>
            </a:r>
            <a:r>
              <a:rPr lang="en-US" dirty="0" err="1" smtClean="0"/>
              <a:t>bicoordinate</a:t>
            </a:r>
            <a:r>
              <a:rPr lang="en-US" dirty="0" smtClean="0"/>
              <a:t> magnetic map.</a:t>
            </a:r>
          </a:p>
          <a:p>
            <a:endParaRPr lang="en-US" dirty="0" smtClean="0"/>
          </a:p>
          <a:p>
            <a:endParaRPr lang="en-US" dirty="0" smtClean="0"/>
          </a:p>
          <a:p>
            <a:r>
              <a:rPr lang="en-US" dirty="0" smtClean="0"/>
              <a:t>Loggerhead sea turtle hatchlings (</a:t>
            </a:r>
            <a:r>
              <a:rPr lang="en-US" dirty="0" err="1" smtClean="0"/>
              <a:t>Caretta</a:t>
            </a:r>
            <a:r>
              <a:rPr lang="en-US" dirty="0" smtClean="0"/>
              <a:t> </a:t>
            </a:r>
            <a:r>
              <a:rPr lang="en-US" dirty="0" err="1" smtClean="0"/>
              <a:t>caretta</a:t>
            </a:r>
            <a:r>
              <a:rPr lang="en-US" dirty="0" smtClean="0"/>
              <a:t> L.) emerge from underground nests, scramble to the sea and begin a transoceanic migration by swimming away from their natal beach and into the open ocean. Evidence suggests that hatchlings sequentially use three different sets of cues to maintain orientation during their initial migration offshore. While on the beach, hatchlings find the ocean by crawling towards the lower, brighter seaward horizon and away from the dark, elevated silhouettes of vegetation and dunes. Upon entering the ocean, turtles initially orient seawards by swimming into waves, which can be detected as orbital movements from under water. Laboratory experiments have demonstrated that turtles can transfer a course initiated on the basis of waves or visual cues to a course mediated by a magnetic compass. Thus, by setting a magnetic course on the basis of </a:t>
            </a:r>
            <a:r>
              <a:rPr lang="en-US" dirty="0" err="1" smtClean="0"/>
              <a:t>nearshore</a:t>
            </a:r>
            <a:r>
              <a:rPr lang="en-US" dirty="0" smtClean="0"/>
              <a:t> cues that indicate the seaward direction, hatchlings may continue on offshore headings after entering deep water beyond sight of land. Sea turtles may use the earth's magnetic field not only as a cue for compass orientation but also as a source of world-wide positional information. Recent experiments have demonstrated that loggerheads can detect subtle differences in magnetic field inclination and intensity, two geomagnetic features that vary across the surface of the earth. Because most nesting beaches and oceanic regions are marked by a unique combination of these features, these findings raise the possibility that adult sea turtles navigate using a </a:t>
            </a:r>
            <a:r>
              <a:rPr lang="en-US" dirty="0" err="1" smtClean="0"/>
              <a:t>bicoordinate</a:t>
            </a:r>
            <a:r>
              <a:rPr lang="en-US" dirty="0" smtClean="0"/>
              <a:t> magnetic </a:t>
            </a:r>
            <a:r>
              <a:rPr lang="en-US" dirty="0" err="1" smtClean="0"/>
              <a:t>map.Several</a:t>
            </a:r>
            <a:r>
              <a:rPr lang="en-US" dirty="0" smtClean="0"/>
              <a:t> marine animals, including salmon and sea turtles, disperse across vast expanses of ocean before returning as adults to their natal areas to reproduce. How animals accomplish such feats of natal homing has remained an enduring mystery. Salmon are known to use chemical cues to identify their home rivers at the end of spawning migrations. Such cues, however, do not extend far enough into the ocean to guide migratory movements that begin in open-sea locations hundreds or thousands of kilometers away. Similarly, how sea turtles reach their nesting areas from distant sites is unknown. However, both salmon and sea turtles detect the magnetic field of the Earth and use it as a directional cue. In addition, sea turtles derive positional information from two magnetic elements (inclination angle and intensity) that vary predictably across the globe and endow different geographic areas with unique magnetic signatures. Here we propose that salmon and sea turtles imprint on the magnetic field of their natal areas and later use this information to direct natal homing. This novel hypothesis provides the first plausible explanation for how marine animals can navigate to natal areas from distant oceanic locations. The hypothesis appears to be compatible with present and recent rates of field change (secular variation); one implication, however, is that unusually rapid changes in the Earth's field, as occasionally occur during geomagnetic polarity reversals, may affect ecological processes by disrupting natal homing, resulting in widespread colonization events and changes in population structure.</a:t>
            </a:r>
            <a:endParaRPr lang="es-AR" dirty="0"/>
          </a:p>
        </p:txBody>
      </p:sp>
      <p:sp>
        <p:nvSpPr>
          <p:cNvPr id="4" name="3 Marcador de número de diapositiva"/>
          <p:cNvSpPr>
            <a:spLocks noGrp="1"/>
          </p:cNvSpPr>
          <p:nvPr>
            <p:ph type="sldNum" sz="quarter" idx="10"/>
          </p:nvPr>
        </p:nvSpPr>
        <p:spPr/>
        <p:txBody>
          <a:bodyPr/>
          <a:lstStyle/>
          <a:p>
            <a:fld id="{B369A537-7920-492E-B3B4-09A7A5383A4E}" type="slidenum">
              <a:rPr lang="es-AR" smtClean="0"/>
              <a:t>26</a:t>
            </a:fld>
            <a:endParaRPr lang="es-AR"/>
          </a:p>
        </p:txBody>
      </p:sp>
    </p:spTree>
    <p:extLst>
      <p:ext uri="{BB962C8B-B14F-4D97-AF65-F5344CB8AC3E}">
        <p14:creationId xmlns:p14="http://schemas.microsoft.com/office/powerpoint/2010/main" val="600137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194946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560415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291891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336624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175133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44626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267227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112630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3036428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358708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596F12-C36B-493B-8525-D1BB43C0E720}" type="datetimeFigureOut">
              <a:rPr lang="es-AR" smtClean="0"/>
              <a:t>05/07/2017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DFBD07D-E47E-4917-B662-BDF923C2DE39}" type="slidenum">
              <a:rPr lang="es-AR" smtClean="0"/>
              <a:t>‹Nº›</a:t>
            </a:fld>
            <a:endParaRPr lang="es-AR"/>
          </a:p>
        </p:txBody>
      </p:sp>
    </p:spTree>
    <p:extLst>
      <p:ext uri="{BB962C8B-B14F-4D97-AF65-F5344CB8AC3E}">
        <p14:creationId xmlns:p14="http://schemas.microsoft.com/office/powerpoint/2010/main" val="349552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96F12-C36B-493B-8525-D1BB43C0E720}" type="datetimeFigureOut">
              <a:rPr lang="es-AR" smtClean="0"/>
              <a:t>05/07/2017</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BD07D-E47E-4917-B662-BDF923C2DE39}" type="slidenum">
              <a:rPr lang="es-AR" smtClean="0"/>
              <a:t>‹Nº›</a:t>
            </a:fld>
            <a:endParaRPr lang="es-AR"/>
          </a:p>
        </p:txBody>
      </p:sp>
    </p:spTree>
    <p:extLst>
      <p:ext uri="{BB962C8B-B14F-4D97-AF65-F5344CB8AC3E}">
        <p14:creationId xmlns:p14="http://schemas.microsoft.com/office/powerpoint/2010/main" val="2798691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3.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g"/></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g"/></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n-US" dirty="0" smtClean="0"/>
              <a:t>Campo </a:t>
            </a:r>
            <a:r>
              <a:rPr lang="en-US" dirty="0" err="1" smtClean="0"/>
              <a:t>magn</a:t>
            </a:r>
            <a:r>
              <a:rPr lang="es-AR" dirty="0" smtClean="0"/>
              <a:t>ético terrestre</a:t>
            </a:r>
            <a:endParaRPr lang="es-AR"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3645024"/>
            <a:ext cx="2095500" cy="2295525"/>
          </a:xfrm>
          <a:prstGeom prst="rect">
            <a:avLst/>
          </a:prstGeom>
        </p:spPr>
      </p:pic>
    </p:spTree>
    <p:extLst>
      <p:ext uri="{BB962C8B-B14F-4D97-AF65-F5344CB8AC3E}">
        <p14:creationId xmlns:p14="http://schemas.microsoft.com/office/powerpoint/2010/main" val="321560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Fenómenos magnéticos</a:t>
            </a:r>
            <a:endParaRPr lang="es-AR" dirty="0"/>
          </a:p>
        </p:txBody>
      </p:sp>
      <p:grpSp>
        <p:nvGrpSpPr>
          <p:cNvPr id="6" name="5 Grupo"/>
          <p:cNvGrpSpPr/>
          <p:nvPr/>
        </p:nvGrpSpPr>
        <p:grpSpPr>
          <a:xfrm>
            <a:off x="4067944" y="3728273"/>
            <a:ext cx="2794000" cy="2465446"/>
            <a:chOff x="3175000" y="2495550"/>
            <a:chExt cx="2794000" cy="2465446"/>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000" y="2495550"/>
              <a:ext cx="2794000" cy="1866900"/>
            </a:xfrm>
            <a:prstGeom prst="rect">
              <a:avLst/>
            </a:prstGeom>
          </p:spPr>
        </p:pic>
        <p:sp>
          <p:nvSpPr>
            <p:cNvPr id="5" name="4 CuadroTexto"/>
            <p:cNvSpPr txBox="1"/>
            <p:nvPr/>
          </p:nvSpPr>
          <p:spPr>
            <a:xfrm>
              <a:off x="3392703" y="4376221"/>
              <a:ext cx="2358594" cy="584775"/>
            </a:xfrm>
            <a:prstGeom prst="rect">
              <a:avLst/>
            </a:prstGeom>
            <a:noFill/>
          </p:spPr>
          <p:txBody>
            <a:bodyPr wrap="none" rtlCol="0">
              <a:spAutoFit/>
            </a:bodyPr>
            <a:lstStyle/>
            <a:p>
              <a:r>
                <a:rPr lang="es-AR" sz="1600" dirty="0" smtClean="0"/>
                <a:t>Primer compás magnético</a:t>
              </a:r>
            </a:p>
            <a:p>
              <a:pPr algn="ctr"/>
              <a:r>
                <a:rPr lang="es-AR" sz="1600" dirty="0" err="1" smtClean="0"/>
                <a:t>Dinastia</a:t>
              </a:r>
              <a:r>
                <a:rPr lang="es-AR" sz="1600" dirty="0" smtClean="0"/>
                <a:t> Han 206AC</a:t>
              </a:r>
              <a:endParaRPr lang="es-AR" sz="1600" dirty="0"/>
            </a:p>
          </p:txBody>
        </p:sp>
      </p:grpSp>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587" y="3989332"/>
            <a:ext cx="2159483" cy="1619612"/>
          </a:xfrm>
          <a:prstGeom prst="rect">
            <a:avLst/>
          </a:prstGeom>
        </p:spPr>
      </p:pic>
      <p:sp>
        <p:nvSpPr>
          <p:cNvPr id="8" name="7 CuadroTexto"/>
          <p:cNvSpPr txBox="1"/>
          <p:nvPr/>
        </p:nvSpPr>
        <p:spPr>
          <a:xfrm>
            <a:off x="5432772" y="6362996"/>
            <a:ext cx="3016723" cy="338554"/>
          </a:xfrm>
          <a:prstGeom prst="rect">
            <a:avLst/>
          </a:prstGeom>
          <a:noFill/>
        </p:spPr>
        <p:txBody>
          <a:bodyPr wrap="none" rtlCol="0">
            <a:spAutoFit/>
          </a:bodyPr>
          <a:lstStyle/>
          <a:p>
            <a:r>
              <a:rPr lang="es-AR" sz="1600" dirty="0" smtClean="0"/>
              <a:t>Uso en navegación desde siglo X</a:t>
            </a:r>
            <a:r>
              <a:rPr lang="en-US" sz="1600" dirty="0"/>
              <a:t>I</a:t>
            </a:r>
            <a:r>
              <a:rPr lang="es-AR" sz="1600" dirty="0" smtClean="0"/>
              <a:t> </a:t>
            </a:r>
            <a:endParaRPr lang="es-AR" sz="1600" dirty="0"/>
          </a:p>
        </p:txBody>
      </p:sp>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1484784"/>
            <a:ext cx="2794000" cy="1866900"/>
          </a:xfrm>
          <a:prstGeom prst="rect">
            <a:avLst/>
          </a:prstGeom>
        </p:spPr>
      </p:pic>
      <p:sp>
        <p:nvSpPr>
          <p:cNvPr id="10" name="9 CuadroTexto"/>
          <p:cNvSpPr txBox="1"/>
          <p:nvPr/>
        </p:nvSpPr>
        <p:spPr>
          <a:xfrm>
            <a:off x="3620640" y="1628800"/>
            <a:ext cx="5271840" cy="923330"/>
          </a:xfrm>
          <a:prstGeom prst="rect">
            <a:avLst/>
          </a:prstGeom>
          <a:noFill/>
        </p:spPr>
        <p:txBody>
          <a:bodyPr wrap="square" rtlCol="0">
            <a:spAutoFit/>
          </a:bodyPr>
          <a:lstStyle/>
          <a:p>
            <a:r>
              <a:rPr lang="en-US" dirty="0" smtClean="0"/>
              <a:t>Primer </a:t>
            </a:r>
            <a:r>
              <a:rPr lang="en-US" dirty="0" err="1" smtClean="0"/>
              <a:t>reporte</a:t>
            </a:r>
            <a:r>
              <a:rPr lang="en-US" dirty="0" smtClean="0"/>
              <a:t> </a:t>
            </a:r>
            <a:r>
              <a:rPr lang="en-US" dirty="0" err="1" smtClean="0"/>
              <a:t>sobre</a:t>
            </a:r>
            <a:r>
              <a:rPr lang="en-US" dirty="0" smtClean="0"/>
              <a:t> </a:t>
            </a:r>
            <a:r>
              <a:rPr lang="en-US" dirty="0" err="1" smtClean="0"/>
              <a:t>piedra</a:t>
            </a:r>
            <a:r>
              <a:rPr lang="en-US" dirty="0" smtClean="0"/>
              <a:t> </a:t>
            </a:r>
            <a:r>
              <a:rPr lang="en-US" i="1" dirty="0" smtClean="0"/>
              <a:t>magneto </a:t>
            </a:r>
            <a:r>
              <a:rPr lang="en-US" dirty="0" smtClean="0"/>
              <a:t>(</a:t>
            </a:r>
            <a:r>
              <a:rPr lang="en-US" dirty="0" err="1" smtClean="0"/>
              <a:t>proveniente</a:t>
            </a:r>
            <a:r>
              <a:rPr lang="en-US" dirty="0" smtClean="0"/>
              <a:t> de Magnesia, Anatolia). </a:t>
            </a:r>
            <a:r>
              <a:rPr lang="en-US" dirty="0" err="1" smtClean="0"/>
              <a:t>Atracci</a:t>
            </a:r>
            <a:r>
              <a:rPr lang="es-AR" dirty="0" err="1" smtClean="0"/>
              <a:t>ón</a:t>
            </a:r>
            <a:r>
              <a:rPr lang="es-AR" dirty="0" smtClean="0"/>
              <a:t> de hierro y otras piedras </a:t>
            </a:r>
            <a:r>
              <a:rPr lang="es-AR" dirty="0" err="1" smtClean="0"/>
              <a:t>magneticas</a:t>
            </a:r>
            <a:r>
              <a:rPr lang="es-AR" dirty="0" smtClean="0"/>
              <a:t>.</a:t>
            </a:r>
            <a:r>
              <a:rPr lang="en-US" i="1" dirty="0" smtClean="0"/>
              <a:t> </a:t>
            </a:r>
            <a:r>
              <a:rPr lang="en-US" dirty="0" smtClean="0"/>
              <a:t> Tales de </a:t>
            </a:r>
            <a:r>
              <a:rPr lang="en-US" dirty="0" err="1" smtClean="0"/>
              <a:t>Mileto</a:t>
            </a:r>
            <a:r>
              <a:rPr lang="en-US" dirty="0" smtClean="0"/>
              <a:t> (VI AC)</a:t>
            </a:r>
            <a:endParaRPr lang="es-AR" dirty="0"/>
          </a:p>
        </p:txBody>
      </p:sp>
      <p:pic>
        <p:nvPicPr>
          <p:cNvPr id="11" name="10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823" y="3441287"/>
            <a:ext cx="1727843" cy="2167657"/>
          </a:xfrm>
          <a:prstGeom prst="rect">
            <a:avLst/>
          </a:prstGeom>
        </p:spPr>
      </p:pic>
      <p:sp>
        <p:nvSpPr>
          <p:cNvPr id="3" name="2 CuadroTexto"/>
          <p:cNvSpPr txBox="1"/>
          <p:nvPr/>
        </p:nvSpPr>
        <p:spPr>
          <a:xfrm>
            <a:off x="4716016" y="3441287"/>
            <a:ext cx="2490746" cy="369332"/>
          </a:xfrm>
          <a:prstGeom prst="rect">
            <a:avLst/>
          </a:prstGeom>
          <a:noFill/>
        </p:spPr>
        <p:txBody>
          <a:bodyPr wrap="none" rtlCol="0">
            <a:spAutoFit/>
          </a:bodyPr>
          <a:lstStyle/>
          <a:p>
            <a:r>
              <a:rPr lang="en-US" dirty="0" err="1" smtClean="0"/>
              <a:t>Aunqu</a:t>
            </a:r>
            <a:r>
              <a:rPr lang="en-US" dirty="0" smtClean="0"/>
              <a:t> e no lo </a:t>
            </a:r>
            <a:r>
              <a:rPr lang="en-US" dirty="0" err="1" smtClean="0"/>
              <a:t>veamos</a:t>
            </a:r>
            <a:r>
              <a:rPr lang="en-US" dirty="0" smtClean="0"/>
              <a:t>….</a:t>
            </a:r>
            <a:endParaRPr lang="en-US" dirty="0"/>
          </a:p>
        </p:txBody>
      </p:sp>
    </p:spTree>
    <p:extLst>
      <p:ext uri="{BB962C8B-B14F-4D97-AF65-F5344CB8AC3E}">
        <p14:creationId xmlns:p14="http://schemas.microsoft.com/office/powerpoint/2010/main" val="888350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De </a:t>
            </a:r>
            <a:r>
              <a:rPr lang="es-AR" dirty="0" err="1" smtClean="0"/>
              <a:t>Magnete</a:t>
            </a:r>
            <a:endParaRPr lang="es-AR"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904" y="1700808"/>
            <a:ext cx="1960685" cy="2520280"/>
          </a:xfrm>
          <a:prstGeom prst="rect">
            <a:avLst/>
          </a:prstGeom>
          <a:ln>
            <a:noFill/>
          </a:ln>
          <a:effectLst>
            <a:outerShdw blurRad="292100" dist="139700" dir="2700000" algn="tl" rotWithShape="0">
              <a:srgbClr val="333333">
                <a:alpha val="65000"/>
              </a:srgbClr>
            </a:outerShdw>
          </a:effectLst>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5473" y="1844824"/>
            <a:ext cx="1711739" cy="1723447"/>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1574800"/>
            <a:ext cx="2794000" cy="3708400"/>
          </a:xfrm>
          <a:prstGeom prst="rect">
            <a:avLst/>
          </a:prstGeom>
        </p:spPr>
      </p:pic>
      <p:sp>
        <p:nvSpPr>
          <p:cNvPr id="7" name="6 CuadroTexto"/>
          <p:cNvSpPr txBox="1"/>
          <p:nvPr/>
        </p:nvSpPr>
        <p:spPr>
          <a:xfrm>
            <a:off x="196663" y="5425221"/>
            <a:ext cx="2848857" cy="369332"/>
          </a:xfrm>
          <a:prstGeom prst="rect">
            <a:avLst/>
          </a:prstGeom>
          <a:noFill/>
        </p:spPr>
        <p:txBody>
          <a:bodyPr wrap="none" rtlCol="0">
            <a:spAutoFit/>
          </a:bodyPr>
          <a:lstStyle/>
          <a:p>
            <a:r>
              <a:rPr lang="es-AR" dirty="0" smtClean="0"/>
              <a:t>William Gilbert  (1544-1603)</a:t>
            </a:r>
            <a:endParaRPr lang="es-AR" dirty="0"/>
          </a:p>
        </p:txBody>
      </p:sp>
      <p:sp>
        <p:nvSpPr>
          <p:cNvPr id="8" name="7 CuadroTexto"/>
          <p:cNvSpPr txBox="1"/>
          <p:nvPr/>
        </p:nvSpPr>
        <p:spPr>
          <a:xfrm>
            <a:off x="3275856" y="5196007"/>
            <a:ext cx="5688632" cy="1877437"/>
          </a:xfrm>
          <a:prstGeom prst="rect">
            <a:avLst/>
          </a:prstGeom>
          <a:noFill/>
        </p:spPr>
        <p:txBody>
          <a:bodyPr wrap="square" rtlCol="0">
            <a:spAutoFit/>
          </a:bodyPr>
          <a:lstStyle/>
          <a:p>
            <a:pPr marL="285750" indent="-285750">
              <a:buFont typeface="Wingdings" pitchFamily="2" charset="2"/>
              <a:buChar char="ü"/>
            </a:pPr>
            <a:r>
              <a:rPr lang="es-AR" sz="1400" dirty="0" smtClean="0"/>
              <a:t>Primero en proponer que la Tierra actúa como magneto</a:t>
            </a:r>
          </a:p>
          <a:p>
            <a:pPr marL="285750" indent="-285750">
              <a:buFont typeface="Wingdings" pitchFamily="2" charset="2"/>
              <a:buChar char="ü"/>
            </a:pPr>
            <a:r>
              <a:rPr lang="es-AR" sz="1400" dirty="0" smtClean="0"/>
              <a:t>Explica: agujas de compás magnético apuntan al norte (</a:t>
            </a:r>
            <a:r>
              <a:rPr lang="es-AR" sz="1400" b="1" dirty="0" smtClean="0"/>
              <a:t>declinación magnética</a:t>
            </a:r>
            <a:r>
              <a:rPr lang="es-AR" sz="1400" dirty="0" smtClean="0"/>
              <a:t>), y dirección respecto a la superficie (</a:t>
            </a:r>
            <a:r>
              <a:rPr lang="es-AR" sz="1400" b="1" dirty="0" smtClean="0"/>
              <a:t>inclinación magnética</a:t>
            </a:r>
            <a:r>
              <a:rPr lang="es-AR" sz="1400" dirty="0" smtClean="0"/>
              <a:t>)</a:t>
            </a:r>
          </a:p>
          <a:p>
            <a:pPr marL="285750" indent="-285750">
              <a:buFont typeface="Wingdings" pitchFamily="2" charset="2"/>
              <a:buChar char="ü"/>
            </a:pPr>
            <a:r>
              <a:rPr lang="es-AR" sz="1400" dirty="0" smtClean="0"/>
              <a:t>Propone que el centro de la tierra compuesto de </a:t>
            </a:r>
            <a:r>
              <a:rPr lang="es-AR" sz="1400" i="1" dirty="0" smtClean="0"/>
              <a:t>hierro</a:t>
            </a:r>
          </a:p>
          <a:p>
            <a:pPr marL="285750" indent="-285750">
              <a:buFont typeface="Wingdings" pitchFamily="2" charset="2"/>
              <a:buChar char="ü"/>
            </a:pPr>
            <a:r>
              <a:rPr lang="es-AR" sz="1400" dirty="0" smtClean="0"/>
              <a:t>Notó que al cortar un imán se obtienen 2 imanes. </a:t>
            </a:r>
          </a:p>
          <a:p>
            <a:pPr marL="285750" indent="-285750">
              <a:buFont typeface="Wingdings" pitchFamily="2" charset="2"/>
              <a:buChar char="ü"/>
            </a:pPr>
            <a:r>
              <a:rPr lang="es-AR" sz="1400" dirty="0" smtClean="0"/>
              <a:t>Es el que sugiere el nombre de </a:t>
            </a:r>
            <a:r>
              <a:rPr lang="es-AR" sz="1400" i="1" dirty="0" err="1" smtClean="0"/>
              <a:t>electricus</a:t>
            </a:r>
            <a:r>
              <a:rPr lang="es-AR" sz="1400" i="1" dirty="0" smtClean="0"/>
              <a:t> </a:t>
            </a:r>
            <a:r>
              <a:rPr lang="es-AR" sz="1400" dirty="0" smtClean="0"/>
              <a:t>para describir fenómenos relacionados con frotamiento del </a:t>
            </a:r>
            <a:r>
              <a:rPr lang="es-AR" sz="1400" dirty="0" err="1" smtClean="0"/>
              <a:t>ambar</a:t>
            </a:r>
            <a:r>
              <a:rPr lang="es-AR" sz="1400" dirty="0" smtClean="0"/>
              <a:t>.</a:t>
            </a:r>
          </a:p>
          <a:p>
            <a:endParaRPr lang="es-AR" i="1" dirty="0" smtClean="0"/>
          </a:p>
        </p:txBody>
      </p:sp>
      <p:sp>
        <p:nvSpPr>
          <p:cNvPr id="10" name="9 Rectángulo"/>
          <p:cNvSpPr/>
          <p:nvPr/>
        </p:nvSpPr>
        <p:spPr>
          <a:xfrm>
            <a:off x="7287938" y="1329280"/>
            <a:ext cx="914738" cy="369332"/>
          </a:xfrm>
          <a:prstGeom prst="rect">
            <a:avLst/>
          </a:prstGeom>
        </p:spPr>
        <p:txBody>
          <a:bodyPr wrap="none">
            <a:spAutoFit/>
          </a:bodyPr>
          <a:lstStyle/>
          <a:p>
            <a:r>
              <a:rPr lang="es-AR" i="1" dirty="0" err="1" smtClean="0"/>
              <a:t>terrella</a:t>
            </a:r>
            <a:r>
              <a:rPr lang="es-AR" i="1" dirty="0" smtClean="0"/>
              <a:t> </a:t>
            </a:r>
            <a:endParaRPr lang="es-AR" dirty="0"/>
          </a:p>
        </p:txBody>
      </p:sp>
      <p:pic>
        <p:nvPicPr>
          <p:cNvPr id="11" name="10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6230" y="3789040"/>
            <a:ext cx="1930226" cy="1112688"/>
          </a:xfrm>
          <a:prstGeom prst="rect">
            <a:avLst/>
          </a:prstGeom>
        </p:spPr>
      </p:pic>
    </p:spTree>
    <p:extLst>
      <p:ext uri="{BB962C8B-B14F-4D97-AF65-F5344CB8AC3E}">
        <p14:creationId xmlns:p14="http://schemas.microsoft.com/office/powerpoint/2010/main" val="2154376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Aproximación dipolar</a:t>
            </a:r>
            <a:endParaRPr lang="es-AR"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606570"/>
            <a:ext cx="3456384" cy="3456384"/>
          </a:xfrm>
          <a:prstGeom prst="rect">
            <a:avLst/>
          </a:prstGeom>
        </p:spPr>
      </p:pic>
      <p:grpSp>
        <p:nvGrpSpPr>
          <p:cNvPr id="10" name="9 Grupo"/>
          <p:cNvGrpSpPr/>
          <p:nvPr/>
        </p:nvGrpSpPr>
        <p:grpSpPr>
          <a:xfrm>
            <a:off x="5988449" y="1534562"/>
            <a:ext cx="615874" cy="449023"/>
            <a:chOff x="5220072" y="1340768"/>
            <a:chExt cx="615874" cy="449023"/>
          </a:xfrm>
        </p:grpSpPr>
        <p:sp>
          <p:nvSpPr>
            <p:cNvPr id="6" name="5 Forma libre"/>
            <p:cNvSpPr/>
            <p:nvPr/>
          </p:nvSpPr>
          <p:spPr>
            <a:xfrm>
              <a:off x="5488708" y="1700808"/>
              <a:ext cx="291662" cy="88983"/>
            </a:xfrm>
            <a:custGeom>
              <a:avLst/>
              <a:gdLst>
                <a:gd name="connsiteX0" fmla="*/ 0 w 583324"/>
                <a:gd name="connsiteY0" fmla="*/ 177966 h 177966"/>
                <a:gd name="connsiteX1" fmla="*/ 236483 w 583324"/>
                <a:gd name="connsiteY1" fmla="*/ 4545 h 177966"/>
                <a:gd name="connsiteX2" fmla="*/ 583324 w 583324"/>
                <a:gd name="connsiteY2" fmla="*/ 67607 h 177966"/>
              </a:gdLst>
              <a:ahLst/>
              <a:cxnLst>
                <a:cxn ang="0">
                  <a:pos x="connsiteX0" y="connsiteY0"/>
                </a:cxn>
                <a:cxn ang="0">
                  <a:pos x="connsiteX1" y="connsiteY1"/>
                </a:cxn>
                <a:cxn ang="0">
                  <a:pos x="connsiteX2" y="connsiteY2"/>
                </a:cxn>
              </a:cxnLst>
              <a:rect l="l" t="t" r="r" b="b"/>
              <a:pathLst>
                <a:path w="583324" h="177966">
                  <a:moveTo>
                    <a:pt x="0" y="177966"/>
                  </a:moveTo>
                  <a:cubicBezTo>
                    <a:pt x="69631" y="100452"/>
                    <a:pt x="139262" y="22938"/>
                    <a:pt x="236483" y="4545"/>
                  </a:cubicBezTo>
                  <a:cubicBezTo>
                    <a:pt x="333704" y="-13848"/>
                    <a:pt x="458514" y="26879"/>
                    <a:pt x="583324" y="67607"/>
                  </a:cubicBezTo>
                </a:path>
              </a:pathLst>
            </a:custGeom>
            <a:noFill/>
            <a:ln>
              <a:solidFill>
                <a:schemeClr val="tx1">
                  <a:lumMod val="50000"/>
                  <a:lumOff val="50000"/>
                </a:schemeClr>
              </a:solidFill>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CuadroTexto"/>
            <p:cNvSpPr txBox="1"/>
            <p:nvPr/>
          </p:nvSpPr>
          <p:spPr>
            <a:xfrm>
              <a:off x="5220072" y="1340768"/>
              <a:ext cx="615874" cy="369332"/>
            </a:xfrm>
            <a:prstGeom prst="rect">
              <a:avLst/>
            </a:prstGeom>
            <a:noFill/>
          </p:spPr>
          <p:txBody>
            <a:bodyPr wrap="none" rtlCol="0">
              <a:spAutoFit/>
            </a:bodyPr>
            <a:lstStyle/>
            <a:p>
              <a:r>
                <a:rPr lang="en-US" dirty="0"/>
                <a:t>~</a:t>
              </a:r>
              <a:r>
                <a:rPr lang="es-AR" dirty="0" smtClean="0"/>
                <a:t>10</a:t>
              </a:r>
              <a:r>
                <a:rPr lang="es-AR" baseline="30000" dirty="0" smtClean="0"/>
                <a:t>o</a:t>
              </a:r>
              <a:endParaRPr lang="es-AR" baseline="30000" dirty="0"/>
            </a:p>
          </p:txBody>
        </p:sp>
      </p:grpSp>
      <p:pic>
        <p:nvPicPr>
          <p:cNvPr id="13" name="1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960" y="1624474"/>
            <a:ext cx="3240360" cy="3549667"/>
          </a:xfrm>
          <a:prstGeom prst="rect">
            <a:avLst/>
          </a:prstGeom>
        </p:spPr>
      </p:pic>
    </p:spTree>
    <p:extLst>
      <p:ext uri="{BB962C8B-B14F-4D97-AF65-F5344CB8AC3E}">
        <p14:creationId xmlns:p14="http://schemas.microsoft.com/office/powerpoint/2010/main" val="2577233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Polos Geomagnéticos</a:t>
            </a:r>
            <a:endParaRPr lang="es-AR"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869" y="1412776"/>
            <a:ext cx="3456384" cy="3456384"/>
          </a:xfrm>
          <a:prstGeom prst="rect">
            <a:avLst/>
          </a:prstGeom>
        </p:spPr>
      </p:pic>
      <p:sp>
        <p:nvSpPr>
          <p:cNvPr id="5" name="4 CuadroTexto"/>
          <p:cNvSpPr txBox="1"/>
          <p:nvPr/>
        </p:nvSpPr>
        <p:spPr>
          <a:xfrm>
            <a:off x="-6303" y="1381965"/>
            <a:ext cx="4427984" cy="2646878"/>
          </a:xfrm>
          <a:prstGeom prst="rect">
            <a:avLst/>
          </a:prstGeom>
          <a:noFill/>
        </p:spPr>
        <p:txBody>
          <a:bodyPr wrap="square" rtlCol="0">
            <a:spAutoFit/>
          </a:bodyPr>
          <a:lstStyle/>
          <a:p>
            <a:r>
              <a:rPr lang="es-AR" b="1" dirty="0"/>
              <a:t>Polos geomagnéticos </a:t>
            </a:r>
            <a:r>
              <a:rPr lang="es-AR" dirty="0"/>
              <a:t>(</a:t>
            </a:r>
            <a:r>
              <a:rPr lang="es-AR" dirty="0" err="1"/>
              <a:t>Nm</a:t>
            </a:r>
            <a:r>
              <a:rPr lang="es-AR" dirty="0"/>
              <a:t>, Sm</a:t>
            </a:r>
            <a:r>
              <a:rPr lang="es-AR" dirty="0" smtClean="0"/>
              <a:t>)</a:t>
            </a:r>
          </a:p>
          <a:p>
            <a:endParaRPr lang="es-AR" dirty="0" smtClean="0"/>
          </a:p>
          <a:p>
            <a:pPr marL="285750" indent="-285750">
              <a:buFont typeface="Wingdings" pitchFamily="2" charset="2"/>
              <a:buChar char="§"/>
            </a:pPr>
            <a:r>
              <a:rPr lang="es-AR" dirty="0" smtClean="0"/>
              <a:t> </a:t>
            </a:r>
            <a:r>
              <a:rPr lang="es-AR" sz="1600" dirty="0" smtClean="0"/>
              <a:t>puntos donde la dirección asociada al dipolo que mejor aproxima el </a:t>
            </a:r>
            <a:r>
              <a:rPr lang="es-AR" sz="1600" b="1" dirty="0" smtClean="0"/>
              <a:t>B </a:t>
            </a:r>
            <a:r>
              <a:rPr lang="es-AR" sz="1600" dirty="0" smtClean="0"/>
              <a:t>terrestre ,intersecan a la superficie</a:t>
            </a:r>
          </a:p>
          <a:p>
            <a:pPr marL="285750" indent="-285750">
              <a:buFont typeface="Wingdings" pitchFamily="2" charset="2"/>
              <a:buChar char="§"/>
            </a:pPr>
            <a:endParaRPr lang="es-AR" sz="1600" dirty="0" smtClean="0"/>
          </a:p>
          <a:p>
            <a:pPr marL="285750" indent="-285750">
              <a:buFont typeface="Wingdings" pitchFamily="2" charset="2"/>
              <a:buChar char="§"/>
            </a:pPr>
            <a:r>
              <a:rPr lang="en-US" sz="1600" dirty="0" smtClean="0"/>
              <a:t>Son </a:t>
            </a:r>
            <a:r>
              <a:rPr lang="en-US" sz="1600" dirty="0" err="1" smtClean="0"/>
              <a:t>antipodales</a:t>
            </a:r>
            <a:r>
              <a:rPr lang="en-US" sz="1600" dirty="0" smtClean="0"/>
              <a:t> </a:t>
            </a:r>
            <a:r>
              <a:rPr lang="en-US" sz="1600" dirty="0" err="1" smtClean="0"/>
              <a:t>por</a:t>
            </a:r>
            <a:r>
              <a:rPr lang="en-US" sz="1600" dirty="0" smtClean="0"/>
              <a:t> </a:t>
            </a:r>
            <a:r>
              <a:rPr lang="es-AR" sz="1600" dirty="0" smtClean="0"/>
              <a:t>construcción por lo que presentan igual latitud y longitud complementaria</a:t>
            </a:r>
            <a:r>
              <a:rPr lang="en-US" sz="1600" dirty="0" smtClean="0"/>
              <a:t>.</a:t>
            </a:r>
          </a:p>
          <a:p>
            <a:pPr marL="285750" indent="-285750">
              <a:buFont typeface="Wingdings" pitchFamily="2" charset="2"/>
              <a:buChar char="§"/>
            </a:pPr>
            <a:endParaRPr lang="en-US" sz="1600" dirty="0"/>
          </a:p>
        </p:txBody>
      </p:sp>
      <p:grpSp>
        <p:nvGrpSpPr>
          <p:cNvPr id="10" name="9 Grupo"/>
          <p:cNvGrpSpPr/>
          <p:nvPr/>
        </p:nvGrpSpPr>
        <p:grpSpPr>
          <a:xfrm>
            <a:off x="5468294" y="1340768"/>
            <a:ext cx="615874" cy="449023"/>
            <a:chOff x="5220072" y="1340768"/>
            <a:chExt cx="615874" cy="449023"/>
          </a:xfrm>
        </p:grpSpPr>
        <p:sp>
          <p:nvSpPr>
            <p:cNvPr id="6" name="5 Forma libre"/>
            <p:cNvSpPr/>
            <p:nvPr/>
          </p:nvSpPr>
          <p:spPr>
            <a:xfrm>
              <a:off x="5488708" y="1700808"/>
              <a:ext cx="291662" cy="88983"/>
            </a:xfrm>
            <a:custGeom>
              <a:avLst/>
              <a:gdLst>
                <a:gd name="connsiteX0" fmla="*/ 0 w 583324"/>
                <a:gd name="connsiteY0" fmla="*/ 177966 h 177966"/>
                <a:gd name="connsiteX1" fmla="*/ 236483 w 583324"/>
                <a:gd name="connsiteY1" fmla="*/ 4545 h 177966"/>
                <a:gd name="connsiteX2" fmla="*/ 583324 w 583324"/>
                <a:gd name="connsiteY2" fmla="*/ 67607 h 177966"/>
              </a:gdLst>
              <a:ahLst/>
              <a:cxnLst>
                <a:cxn ang="0">
                  <a:pos x="connsiteX0" y="connsiteY0"/>
                </a:cxn>
                <a:cxn ang="0">
                  <a:pos x="connsiteX1" y="connsiteY1"/>
                </a:cxn>
                <a:cxn ang="0">
                  <a:pos x="connsiteX2" y="connsiteY2"/>
                </a:cxn>
              </a:cxnLst>
              <a:rect l="l" t="t" r="r" b="b"/>
              <a:pathLst>
                <a:path w="583324" h="177966">
                  <a:moveTo>
                    <a:pt x="0" y="177966"/>
                  </a:moveTo>
                  <a:cubicBezTo>
                    <a:pt x="69631" y="100452"/>
                    <a:pt x="139262" y="22938"/>
                    <a:pt x="236483" y="4545"/>
                  </a:cubicBezTo>
                  <a:cubicBezTo>
                    <a:pt x="333704" y="-13848"/>
                    <a:pt x="458514" y="26879"/>
                    <a:pt x="583324" y="67607"/>
                  </a:cubicBezTo>
                </a:path>
              </a:pathLst>
            </a:custGeom>
            <a:noFill/>
            <a:ln>
              <a:solidFill>
                <a:schemeClr val="tx1">
                  <a:lumMod val="50000"/>
                  <a:lumOff val="50000"/>
                </a:schemeClr>
              </a:solidFill>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CuadroTexto"/>
            <p:cNvSpPr txBox="1"/>
            <p:nvPr/>
          </p:nvSpPr>
          <p:spPr>
            <a:xfrm>
              <a:off x="5220072" y="1340768"/>
              <a:ext cx="615874" cy="369332"/>
            </a:xfrm>
            <a:prstGeom prst="rect">
              <a:avLst/>
            </a:prstGeom>
            <a:noFill/>
          </p:spPr>
          <p:txBody>
            <a:bodyPr wrap="none" rtlCol="0">
              <a:spAutoFit/>
            </a:bodyPr>
            <a:lstStyle/>
            <a:p>
              <a:r>
                <a:rPr lang="en-US" dirty="0"/>
                <a:t>~</a:t>
              </a:r>
              <a:r>
                <a:rPr lang="es-AR" dirty="0" smtClean="0"/>
                <a:t>10</a:t>
              </a:r>
              <a:r>
                <a:rPr lang="es-AR" baseline="30000" dirty="0" smtClean="0"/>
                <a:t>o</a:t>
              </a:r>
              <a:endParaRPr lang="es-AR" baseline="30000" dirty="0"/>
            </a:p>
          </p:txBody>
        </p:sp>
      </p:grpSp>
      <p:sp>
        <p:nvSpPr>
          <p:cNvPr id="9" name="8 Rectángulo"/>
          <p:cNvSpPr/>
          <p:nvPr/>
        </p:nvSpPr>
        <p:spPr>
          <a:xfrm>
            <a:off x="45169" y="6027003"/>
            <a:ext cx="5996061" cy="830997"/>
          </a:xfrm>
          <a:prstGeom prst="rect">
            <a:avLst/>
          </a:prstGeom>
        </p:spPr>
        <p:txBody>
          <a:bodyPr wrap="square">
            <a:spAutoFit/>
          </a:bodyPr>
          <a:lstStyle/>
          <a:p>
            <a:r>
              <a:rPr lang="en-US" sz="1600" dirty="0" err="1"/>
              <a:t>Notar</a:t>
            </a:r>
            <a:r>
              <a:rPr lang="en-US" sz="1600" dirty="0"/>
              <a:t>: </a:t>
            </a:r>
            <a:r>
              <a:rPr lang="en-US" sz="1600" dirty="0" err="1"/>
              <a:t>Por</a:t>
            </a:r>
            <a:r>
              <a:rPr lang="en-US" sz="1600" dirty="0"/>
              <a:t> </a:t>
            </a:r>
            <a:r>
              <a:rPr lang="en-US" sz="1600" dirty="0" err="1"/>
              <a:t>convencion</a:t>
            </a:r>
            <a:r>
              <a:rPr lang="en-US" sz="1600" dirty="0"/>
              <a:t>  el Norte </a:t>
            </a:r>
            <a:r>
              <a:rPr lang="en-US" sz="1600" dirty="0" err="1"/>
              <a:t>geomagnetico</a:t>
            </a:r>
            <a:r>
              <a:rPr lang="en-US" sz="1600" dirty="0"/>
              <a:t> y </a:t>
            </a:r>
            <a:r>
              <a:rPr lang="en-US" sz="1600" dirty="0" err="1"/>
              <a:t>magnetico</a:t>
            </a:r>
            <a:r>
              <a:rPr lang="en-US" sz="1600" dirty="0"/>
              <a:t> </a:t>
            </a:r>
            <a:r>
              <a:rPr lang="en-US" sz="1600" dirty="0" err="1" smtClean="0"/>
              <a:t>asociados</a:t>
            </a:r>
            <a:r>
              <a:rPr lang="en-US" sz="1600" dirty="0" smtClean="0"/>
              <a:t> </a:t>
            </a:r>
            <a:r>
              <a:rPr lang="en-US" sz="1600" dirty="0"/>
              <a:t>en </a:t>
            </a:r>
            <a:r>
              <a:rPr lang="en-US" sz="1600" dirty="0" err="1"/>
              <a:t>realidad</a:t>
            </a:r>
            <a:r>
              <a:rPr lang="en-US" sz="1600" dirty="0"/>
              <a:t> al polo </a:t>
            </a:r>
            <a:r>
              <a:rPr lang="en-US" sz="1600" dirty="0" err="1"/>
              <a:t>sur</a:t>
            </a:r>
            <a:r>
              <a:rPr lang="en-US" sz="1600" dirty="0"/>
              <a:t> del </a:t>
            </a:r>
            <a:r>
              <a:rPr lang="en-US" sz="1600" dirty="0" err="1"/>
              <a:t>dipolo</a:t>
            </a:r>
            <a:r>
              <a:rPr lang="en-US" sz="1600" dirty="0"/>
              <a:t> del </a:t>
            </a:r>
            <a:r>
              <a:rPr lang="en-US" sz="1600" dirty="0" err="1"/>
              <a:t>nucleo</a:t>
            </a:r>
            <a:r>
              <a:rPr lang="en-US" sz="1600" dirty="0"/>
              <a:t> </a:t>
            </a:r>
            <a:r>
              <a:rPr lang="en-US" sz="1600" dirty="0" err="1"/>
              <a:t>terrestre</a:t>
            </a:r>
            <a:r>
              <a:rPr lang="en-US" sz="1600" dirty="0"/>
              <a:t> (</a:t>
            </a:r>
            <a:r>
              <a:rPr lang="en-US" sz="1600" dirty="0" err="1"/>
              <a:t>para</a:t>
            </a:r>
            <a:r>
              <a:rPr lang="en-US" sz="1600" dirty="0"/>
              <a:t> </a:t>
            </a:r>
            <a:r>
              <a:rPr lang="en-US" sz="1600" dirty="0" err="1"/>
              <a:t>que</a:t>
            </a:r>
            <a:r>
              <a:rPr lang="en-US" sz="1600" dirty="0"/>
              <a:t> </a:t>
            </a:r>
            <a:r>
              <a:rPr lang="en-US" sz="1600" dirty="0" err="1"/>
              <a:t>las</a:t>
            </a:r>
            <a:r>
              <a:rPr lang="en-US" sz="1600" dirty="0"/>
              <a:t> </a:t>
            </a:r>
            <a:r>
              <a:rPr lang="en-US" sz="1600" dirty="0" err="1"/>
              <a:t>brujulas</a:t>
            </a:r>
            <a:r>
              <a:rPr lang="en-US" sz="1600" dirty="0"/>
              <a:t> </a:t>
            </a:r>
            <a:r>
              <a:rPr lang="en-US" sz="1600" dirty="0" err="1"/>
              <a:t>apunten</a:t>
            </a:r>
            <a:r>
              <a:rPr lang="en-US" sz="1600" dirty="0"/>
              <a:t> al Norte </a:t>
            </a:r>
            <a:r>
              <a:rPr lang="en-US" sz="1600" dirty="0" err="1"/>
              <a:t>geográfico</a:t>
            </a:r>
            <a:r>
              <a:rPr lang="en-US" sz="1600" dirty="0"/>
              <a:t>)</a:t>
            </a:r>
            <a:endParaRPr lang="es-AR" sz="1600" dirty="0"/>
          </a:p>
        </p:txBody>
      </p:sp>
      <p:grpSp>
        <p:nvGrpSpPr>
          <p:cNvPr id="12" name="11 Grupo"/>
          <p:cNvGrpSpPr/>
          <p:nvPr/>
        </p:nvGrpSpPr>
        <p:grpSpPr>
          <a:xfrm>
            <a:off x="45169" y="4094588"/>
            <a:ext cx="8926587" cy="2698328"/>
            <a:chOff x="45169" y="4094588"/>
            <a:chExt cx="8926587" cy="2698328"/>
          </a:xfrm>
        </p:grpSpPr>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232" y="4481392"/>
              <a:ext cx="2311524" cy="2311524"/>
            </a:xfrm>
            <a:prstGeom prst="rect">
              <a:avLst/>
            </a:prstGeom>
            <a:ln>
              <a:noFill/>
            </a:ln>
            <a:effectLst>
              <a:outerShdw blurRad="292100" dist="139700" dir="2700000" algn="tl" rotWithShape="0">
                <a:srgbClr val="333333">
                  <a:alpha val="65000"/>
                </a:srgbClr>
              </a:outerShdw>
            </a:effectLst>
          </p:spPr>
        </p:pic>
        <p:sp>
          <p:nvSpPr>
            <p:cNvPr id="11" name="10 Rectángulo"/>
            <p:cNvSpPr/>
            <p:nvPr/>
          </p:nvSpPr>
          <p:spPr>
            <a:xfrm>
              <a:off x="45169" y="4094588"/>
              <a:ext cx="4572000" cy="1569660"/>
            </a:xfrm>
            <a:prstGeom prst="rect">
              <a:avLst/>
            </a:prstGeom>
          </p:spPr>
          <p:txBody>
            <a:bodyPr>
              <a:spAutoFit/>
            </a:bodyPr>
            <a:lstStyle/>
            <a:p>
              <a:pPr marL="285750" indent="-285750">
                <a:buFont typeface="Wingdings" pitchFamily="2" charset="2"/>
                <a:buChar char="§"/>
              </a:pPr>
              <a:r>
                <a:rPr lang="en-US" sz="1600" dirty="0"/>
                <a:t>Como el </a:t>
              </a:r>
              <a:r>
                <a:rPr lang="en-US" sz="1600" b="1" dirty="0"/>
                <a:t>B</a:t>
              </a:r>
              <a:r>
                <a:rPr lang="en-US" sz="1600" dirty="0"/>
                <a:t> no </a:t>
              </a:r>
              <a:r>
                <a:rPr lang="en-US" sz="1600" dirty="0" err="1"/>
                <a:t>es</a:t>
              </a:r>
              <a:r>
                <a:rPr lang="en-US" sz="1600" dirty="0"/>
                <a:t> </a:t>
              </a:r>
              <a:r>
                <a:rPr lang="en-US" sz="1600" dirty="0" err="1"/>
                <a:t>exactamente</a:t>
              </a:r>
              <a:r>
                <a:rPr lang="en-US" sz="1600" dirty="0"/>
                <a:t> dipolar:</a:t>
              </a:r>
            </a:p>
            <a:p>
              <a:pPr marL="742950" lvl="1" indent="-285750">
                <a:buFont typeface="Wingdings" pitchFamily="2" charset="2"/>
                <a:buChar char="§"/>
              </a:pPr>
              <a:r>
                <a:rPr lang="en-US" sz="1600" dirty="0"/>
                <a:t>El polo </a:t>
              </a:r>
              <a:r>
                <a:rPr lang="en-US" sz="1600" b="1" dirty="0"/>
                <a:t>Norte Geo-</a:t>
              </a:r>
              <a:r>
                <a:rPr lang="en-US" sz="1600" b="1" dirty="0" err="1"/>
                <a:t>Magnético</a:t>
              </a:r>
              <a:r>
                <a:rPr lang="en-US" sz="1600" b="1" dirty="0"/>
                <a:t> </a:t>
              </a:r>
              <a:r>
                <a:rPr lang="en-US" sz="1600" dirty="0"/>
                <a:t>no coincide con el polo </a:t>
              </a:r>
              <a:r>
                <a:rPr lang="en-US" sz="1600" b="1" dirty="0"/>
                <a:t>Norte </a:t>
              </a:r>
              <a:r>
                <a:rPr lang="en-US" sz="1600" b="1" dirty="0" err="1"/>
                <a:t>Magnético</a:t>
              </a:r>
              <a:r>
                <a:rPr lang="en-US" sz="1600" dirty="0"/>
                <a:t> (</a:t>
              </a:r>
              <a:r>
                <a:rPr lang="en-US" sz="1600" dirty="0" err="1"/>
                <a:t>ni</a:t>
              </a:r>
              <a:r>
                <a:rPr lang="en-US" sz="1600" dirty="0"/>
                <a:t> con el Norte </a:t>
              </a:r>
              <a:r>
                <a:rPr lang="en-US" sz="1600" dirty="0" err="1"/>
                <a:t>Geográfico</a:t>
              </a:r>
              <a:r>
                <a:rPr lang="en-US" sz="1600" dirty="0"/>
                <a:t>) </a:t>
              </a:r>
            </a:p>
            <a:p>
              <a:pPr marL="742950" lvl="1" indent="-285750">
                <a:buFont typeface="Wingdings" pitchFamily="2" charset="2"/>
                <a:buChar char="§"/>
              </a:pPr>
              <a:r>
                <a:rPr lang="en-US" sz="1600" dirty="0" err="1"/>
                <a:t>las</a:t>
              </a:r>
              <a:r>
                <a:rPr lang="en-US" sz="1600" dirty="0"/>
                <a:t> </a:t>
              </a:r>
              <a:r>
                <a:rPr lang="en-US" sz="1600" dirty="0" err="1"/>
                <a:t>lineas</a:t>
              </a:r>
              <a:r>
                <a:rPr lang="en-US" sz="1600" dirty="0"/>
                <a:t> de campo  no son </a:t>
              </a:r>
              <a:r>
                <a:rPr lang="en-US" sz="1600" dirty="0" err="1"/>
                <a:t>completamente</a:t>
              </a:r>
              <a:r>
                <a:rPr lang="en-US" sz="1600" dirty="0"/>
                <a:t> </a:t>
              </a:r>
              <a:r>
                <a:rPr lang="en-US" sz="1600" dirty="0" err="1"/>
                <a:t>verticales</a:t>
              </a:r>
              <a:r>
                <a:rPr lang="en-US" sz="1600" dirty="0"/>
                <a:t> en los </a:t>
              </a:r>
              <a:r>
                <a:rPr lang="en-US" sz="1600" dirty="0" err="1"/>
                <a:t>polos</a:t>
              </a:r>
              <a:r>
                <a:rPr lang="en-US" sz="1600" dirty="0"/>
                <a:t> </a:t>
              </a:r>
              <a:r>
                <a:rPr lang="en-US" sz="1600" dirty="0" err="1"/>
                <a:t>geomagéticos</a:t>
              </a:r>
              <a:r>
                <a:rPr lang="en-US" sz="1600" dirty="0"/>
                <a:t>  </a:t>
              </a:r>
              <a:endParaRPr lang="es-AR" sz="1600" dirty="0"/>
            </a:p>
          </p:txBody>
        </p:sp>
      </p:grpSp>
    </p:spTree>
    <p:extLst>
      <p:ext uri="{BB962C8B-B14F-4D97-AF65-F5344CB8AC3E}">
        <p14:creationId xmlns:p14="http://schemas.microsoft.com/office/powerpoint/2010/main" val="355028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Descripción del </a:t>
            </a:r>
            <a:r>
              <a:rPr lang="es-AR" b="1" dirty="0" smtClean="0"/>
              <a:t>B</a:t>
            </a:r>
            <a:r>
              <a:rPr lang="es-AR" dirty="0" smtClean="0"/>
              <a:t> terrestre</a:t>
            </a:r>
            <a:endParaRPr lang="es-AR" dirty="0"/>
          </a:p>
        </p:txBody>
      </p:sp>
      <p:grpSp>
        <p:nvGrpSpPr>
          <p:cNvPr id="6" name="5 Grupo"/>
          <p:cNvGrpSpPr/>
          <p:nvPr/>
        </p:nvGrpSpPr>
        <p:grpSpPr>
          <a:xfrm>
            <a:off x="4385270" y="1412776"/>
            <a:ext cx="3787130" cy="2634977"/>
            <a:chOff x="3851920" y="2060848"/>
            <a:chExt cx="3787130" cy="2634977"/>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44203"/>
            <a:stretch/>
          </p:blipFill>
          <p:spPr>
            <a:xfrm>
              <a:off x="4216400" y="2162175"/>
              <a:ext cx="3422650" cy="2533650"/>
            </a:xfrm>
            <a:prstGeom prst="rect">
              <a:avLst/>
            </a:prstGeom>
          </p:spPr>
        </p:pic>
        <p:sp>
          <p:nvSpPr>
            <p:cNvPr id="5" name="4 Rectángulo"/>
            <p:cNvSpPr/>
            <p:nvPr/>
          </p:nvSpPr>
          <p:spPr>
            <a:xfrm>
              <a:off x="3851920" y="2060848"/>
              <a:ext cx="1224136"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24" y="1340768"/>
            <a:ext cx="2857500" cy="2676525"/>
          </a:xfrm>
          <a:prstGeom prst="rect">
            <a:avLst/>
          </a:prstGeom>
        </p:spPr>
      </p:pic>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4950" y="3813296"/>
            <a:ext cx="3660874" cy="2439057"/>
          </a:xfrm>
          <a:prstGeom prst="rect">
            <a:avLst/>
          </a:prstGeom>
        </p:spPr>
      </p:pic>
      <p:pic>
        <p:nvPicPr>
          <p:cNvPr id="13" name="1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20" y="3813296"/>
            <a:ext cx="3469010" cy="2311228"/>
          </a:xfrm>
          <a:prstGeom prst="rect">
            <a:avLst/>
          </a:prstGeom>
        </p:spPr>
      </p:pic>
      <p:pic>
        <p:nvPicPr>
          <p:cNvPr id="14" name="13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7783" y="3789040"/>
            <a:ext cx="3541824" cy="2359740"/>
          </a:xfrm>
          <a:prstGeom prst="rect">
            <a:avLst/>
          </a:prstGeom>
        </p:spPr>
      </p:pic>
      <p:sp>
        <p:nvSpPr>
          <p:cNvPr id="8" name="7 CuadroTexto"/>
          <p:cNvSpPr txBox="1"/>
          <p:nvPr/>
        </p:nvSpPr>
        <p:spPr>
          <a:xfrm>
            <a:off x="3141198" y="6156964"/>
            <a:ext cx="2854994" cy="738664"/>
          </a:xfrm>
          <a:prstGeom prst="rect">
            <a:avLst/>
          </a:prstGeom>
          <a:noFill/>
        </p:spPr>
        <p:txBody>
          <a:bodyPr wrap="square" rtlCol="0">
            <a:spAutoFit/>
          </a:bodyPr>
          <a:lstStyle/>
          <a:p>
            <a:r>
              <a:rPr lang="es-AR" sz="1400" dirty="0" smtClean="0"/>
              <a:t>Intensidad (líneas isodinámicas) </a:t>
            </a:r>
            <a:r>
              <a:rPr lang="en-US" sz="1400" dirty="0" smtClean="0"/>
              <a:t>(0.25-0.65 G) </a:t>
            </a:r>
            <a:r>
              <a:rPr lang="es-AR" sz="1400" dirty="0" smtClean="0"/>
              <a:t>decrece desde polos hacia el ecuador</a:t>
            </a:r>
            <a:endParaRPr lang="es-AR" sz="1400" dirty="0"/>
          </a:p>
        </p:txBody>
      </p:sp>
      <p:sp>
        <p:nvSpPr>
          <p:cNvPr id="15" name="14 CuadroTexto"/>
          <p:cNvSpPr txBox="1"/>
          <p:nvPr/>
        </p:nvSpPr>
        <p:spPr>
          <a:xfrm>
            <a:off x="-36512" y="6146160"/>
            <a:ext cx="2854994" cy="738664"/>
          </a:xfrm>
          <a:prstGeom prst="rect">
            <a:avLst/>
          </a:prstGeom>
          <a:noFill/>
        </p:spPr>
        <p:txBody>
          <a:bodyPr wrap="square" rtlCol="0">
            <a:spAutoFit/>
          </a:bodyPr>
          <a:lstStyle/>
          <a:p>
            <a:r>
              <a:rPr lang="es-AR" sz="1400" dirty="0" smtClean="0"/>
              <a:t>Inclinación (líneas </a:t>
            </a:r>
            <a:r>
              <a:rPr lang="es-AR" sz="1400" dirty="0" err="1" smtClean="0"/>
              <a:t>isoclínicas</a:t>
            </a:r>
            <a:r>
              <a:rPr lang="es-AR" sz="1400" dirty="0" smtClean="0"/>
              <a:t>):</a:t>
            </a:r>
          </a:p>
          <a:p>
            <a:r>
              <a:rPr lang="es-AR" sz="1400" dirty="0" smtClean="0"/>
              <a:t>Desde +</a:t>
            </a:r>
            <a:r>
              <a:rPr lang="en-US" sz="1400" dirty="0" smtClean="0"/>
              <a:t>90</a:t>
            </a:r>
            <a:r>
              <a:rPr lang="en-US" sz="1400" baseline="30000" dirty="0" smtClean="0"/>
              <a:t>o</a:t>
            </a:r>
            <a:r>
              <a:rPr lang="en-US" sz="1400" dirty="0" smtClean="0"/>
              <a:t> (down) en </a:t>
            </a:r>
            <a:r>
              <a:rPr lang="en-US" sz="1400" dirty="0"/>
              <a:t>N</a:t>
            </a:r>
            <a:r>
              <a:rPr lang="en-US" sz="1400" dirty="0" smtClean="0"/>
              <a:t>orte a </a:t>
            </a:r>
            <a:r>
              <a:rPr lang="es-AR" sz="1400" dirty="0" smtClean="0"/>
              <a:t>-</a:t>
            </a:r>
            <a:r>
              <a:rPr lang="en-US" sz="1400" dirty="0" smtClean="0"/>
              <a:t>90</a:t>
            </a:r>
            <a:r>
              <a:rPr lang="en-US" sz="1400" baseline="30000" dirty="0" smtClean="0"/>
              <a:t>o</a:t>
            </a:r>
            <a:r>
              <a:rPr lang="en-US" sz="1400" dirty="0" smtClean="0"/>
              <a:t> (up)  en  Sur</a:t>
            </a:r>
            <a:endParaRPr lang="es-AR" sz="1400" dirty="0"/>
          </a:p>
        </p:txBody>
      </p:sp>
      <p:sp>
        <p:nvSpPr>
          <p:cNvPr id="16" name="15 CuadroTexto"/>
          <p:cNvSpPr txBox="1"/>
          <p:nvPr/>
        </p:nvSpPr>
        <p:spPr>
          <a:xfrm>
            <a:off x="6300192" y="6146720"/>
            <a:ext cx="2854994" cy="677108"/>
          </a:xfrm>
          <a:prstGeom prst="rect">
            <a:avLst/>
          </a:prstGeom>
          <a:noFill/>
        </p:spPr>
        <p:txBody>
          <a:bodyPr wrap="square" rtlCol="0">
            <a:spAutoFit/>
          </a:bodyPr>
          <a:lstStyle/>
          <a:p>
            <a:r>
              <a:rPr lang="es-AR" sz="1400" dirty="0" smtClean="0"/>
              <a:t>Declinación (líneas </a:t>
            </a:r>
            <a:r>
              <a:rPr lang="es-AR" sz="1400" dirty="0" err="1" smtClean="0"/>
              <a:t>isogonicas</a:t>
            </a:r>
            <a:r>
              <a:rPr lang="es-AR" sz="1400" dirty="0"/>
              <a:t>)</a:t>
            </a:r>
          </a:p>
          <a:p>
            <a:r>
              <a:rPr lang="es-AR" sz="1200" dirty="0" smtClean="0"/>
              <a:t>positiva para desviación hacia el este del campo, en relación a la dirección norte</a:t>
            </a:r>
            <a:endParaRPr lang="es-AR" sz="1200" dirty="0"/>
          </a:p>
        </p:txBody>
      </p:sp>
    </p:spTree>
    <p:extLst>
      <p:ext uri="{BB962C8B-B14F-4D97-AF65-F5344CB8AC3E}">
        <p14:creationId xmlns:p14="http://schemas.microsoft.com/office/powerpoint/2010/main" val="194011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Polos Magnéticos</a:t>
            </a:r>
            <a:endParaRPr lang="en-US" dirty="0"/>
          </a:p>
        </p:txBody>
      </p:sp>
      <p:pic>
        <p:nvPicPr>
          <p:cNvPr id="8" name="7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7000" y="1700808"/>
            <a:ext cx="4427190" cy="4536504"/>
          </a:xfrm>
          <a:prstGeom prst="rect">
            <a:avLst/>
          </a:prstGeom>
        </p:spPr>
      </p:pic>
      <p:sp>
        <p:nvSpPr>
          <p:cNvPr id="3" name="2 CuadroTexto"/>
          <p:cNvSpPr txBox="1"/>
          <p:nvPr/>
        </p:nvSpPr>
        <p:spPr>
          <a:xfrm>
            <a:off x="467545" y="1700808"/>
            <a:ext cx="4248472" cy="1477328"/>
          </a:xfrm>
          <a:prstGeom prst="rect">
            <a:avLst/>
          </a:prstGeom>
          <a:noFill/>
        </p:spPr>
        <p:txBody>
          <a:bodyPr wrap="square" rtlCol="0">
            <a:spAutoFit/>
          </a:bodyPr>
          <a:lstStyle/>
          <a:p>
            <a:r>
              <a:rPr lang="es-AR" dirty="0" smtClean="0"/>
              <a:t>Los polos magnéticos </a:t>
            </a:r>
            <a:r>
              <a:rPr lang="es-AR" b="1" dirty="0" smtClean="0"/>
              <a:t>se mueven, </a:t>
            </a:r>
            <a:r>
              <a:rPr lang="es-AR" dirty="0" smtClean="0"/>
              <a:t>y lo hacen de manera independiente.</a:t>
            </a:r>
          </a:p>
          <a:p>
            <a:endParaRPr lang="es-AR" dirty="0"/>
          </a:p>
          <a:p>
            <a:r>
              <a:rPr lang="es-AR" dirty="0" smtClean="0"/>
              <a:t>El polo norte por ejemplo se está moviendo</a:t>
            </a:r>
          </a:p>
          <a:p>
            <a:r>
              <a:rPr lang="es-AR" dirty="0" smtClean="0"/>
              <a:t>por el ártico Canadiense (hasta 40km/año)</a:t>
            </a:r>
            <a:endParaRPr lang="en-US" dirty="0"/>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540" y="3356992"/>
            <a:ext cx="2474276" cy="3700167"/>
          </a:xfrm>
          <a:prstGeom prst="rect">
            <a:avLst/>
          </a:prstGeom>
        </p:spPr>
      </p:pic>
    </p:spTree>
    <p:extLst>
      <p:ext uri="{BB962C8B-B14F-4D97-AF65-F5344CB8AC3E}">
        <p14:creationId xmlns:p14="http://schemas.microsoft.com/office/powerpoint/2010/main" val="299846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Magnetósfera</a:t>
            </a:r>
            <a:endParaRPr lang="en-US" dirty="0"/>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2811"/>
            <a:ext cx="2857500" cy="2676525"/>
          </a:xfrm>
          <a:prstGeom prst="rect">
            <a:avLst/>
          </a:prstGeom>
        </p:spPr>
      </p:pic>
      <p:sp>
        <p:nvSpPr>
          <p:cNvPr id="3" name="2 CuadroTexto"/>
          <p:cNvSpPr txBox="1"/>
          <p:nvPr/>
        </p:nvSpPr>
        <p:spPr>
          <a:xfrm>
            <a:off x="3491880" y="2276872"/>
            <a:ext cx="5356502" cy="646331"/>
          </a:xfrm>
          <a:prstGeom prst="rect">
            <a:avLst/>
          </a:prstGeom>
          <a:noFill/>
        </p:spPr>
        <p:txBody>
          <a:bodyPr wrap="square" rtlCol="0">
            <a:spAutoFit/>
          </a:bodyPr>
          <a:lstStyle/>
          <a:p>
            <a:r>
              <a:rPr lang="es-AR" dirty="0" smtClean="0"/>
              <a:t>El campo </a:t>
            </a:r>
            <a:r>
              <a:rPr lang="es-AR" b="1" dirty="0" smtClean="0"/>
              <a:t>B </a:t>
            </a:r>
            <a:r>
              <a:rPr lang="es-AR" dirty="0" smtClean="0"/>
              <a:t>es de tipo dipolar cerca de la superficie….pero en realidad </a:t>
            </a:r>
            <a:endParaRPr lang="es-AR" b="1" dirty="0"/>
          </a:p>
        </p:txBody>
      </p:sp>
      <p:grpSp>
        <p:nvGrpSpPr>
          <p:cNvPr id="4" name="3 Grupo"/>
          <p:cNvGrpSpPr/>
          <p:nvPr/>
        </p:nvGrpSpPr>
        <p:grpSpPr>
          <a:xfrm>
            <a:off x="3251834" y="2564904"/>
            <a:ext cx="5612046" cy="4122594"/>
            <a:chOff x="3251834" y="2564904"/>
            <a:chExt cx="5612046" cy="4122594"/>
          </a:xfrm>
        </p:grpSpPr>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1834" y="3626886"/>
              <a:ext cx="5596548" cy="3060612"/>
            </a:xfrm>
            <a:prstGeom prst="rect">
              <a:avLst/>
            </a:prstGeom>
            <a:ln>
              <a:noFill/>
            </a:ln>
            <a:effectLst>
              <a:outerShdw blurRad="292100" dist="139700" dir="2700000" algn="tl" rotWithShape="0">
                <a:srgbClr val="333333">
                  <a:alpha val="65000"/>
                </a:srgbClr>
              </a:outerShdw>
            </a:effectLst>
          </p:spPr>
        </p:pic>
        <p:sp>
          <p:nvSpPr>
            <p:cNvPr id="9" name="8 CuadroTexto"/>
            <p:cNvSpPr txBox="1"/>
            <p:nvPr/>
          </p:nvSpPr>
          <p:spPr>
            <a:xfrm>
              <a:off x="3507378" y="2564904"/>
              <a:ext cx="5356502" cy="923330"/>
            </a:xfrm>
            <a:prstGeom prst="rect">
              <a:avLst/>
            </a:prstGeom>
            <a:noFill/>
          </p:spPr>
          <p:txBody>
            <a:bodyPr wrap="square" rtlCol="0">
              <a:spAutoFit/>
            </a:bodyPr>
            <a:lstStyle/>
            <a:p>
              <a:r>
                <a:rPr lang="es-AR" dirty="0"/>
                <a:t> </a:t>
              </a:r>
              <a:r>
                <a:rPr lang="es-AR" dirty="0" smtClean="0"/>
                <a:t>                                                   es alterado </a:t>
              </a:r>
              <a:r>
                <a:rPr lang="es-AR" b="1" dirty="0" smtClean="0"/>
                <a:t>por el viento solar</a:t>
              </a:r>
              <a:r>
                <a:rPr lang="es-AR" dirty="0" smtClean="0"/>
                <a:t> : flujo de </a:t>
              </a:r>
              <a:r>
                <a:rPr lang="es-AR" b="1" dirty="0" smtClean="0">
                  <a:solidFill>
                    <a:schemeClr val="tx2">
                      <a:lumMod val="60000"/>
                      <a:lumOff val="40000"/>
                    </a:schemeClr>
                  </a:solidFill>
                </a:rPr>
                <a:t>partículas cargadas </a:t>
              </a:r>
              <a:r>
                <a:rPr lang="es-AR" dirty="0" smtClean="0"/>
                <a:t>emitidas por el sol a muy alta velocidad (200-1000 km/s)</a:t>
              </a:r>
              <a:endParaRPr lang="es-AR" b="1" dirty="0"/>
            </a:p>
          </p:txBody>
        </p:sp>
      </p:grpSp>
    </p:spTree>
    <p:extLst>
      <p:ext uri="{BB962C8B-B14F-4D97-AF65-F5344CB8AC3E}">
        <p14:creationId xmlns:p14="http://schemas.microsoft.com/office/powerpoint/2010/main" val="85628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Magnetósfera</a:t>
            </a:r>
            <a:endParaRPr lang="en-US" dirty="0"/>
          </a:p>
        </p:txBody>
      </p:sp>
      <p:sp>
        <p:nvSpPr>
          <p:cNvPr id="5" name="4 CuadroTexto"/>
          <p:cNvSpPr txBox="1"/>
          <p:nvPr/>
        </p:nvSpPr>
        <p:spPr>
          <a:xfrm>
            <a:off x="323528" y="4618290"/>
            <a:ext cx="8496944" cy="2339102"/>
          </a:xfrm>
          <a:prstGeom prst="rect">
            <a:avLst/>
          </a:prstGeom>
          <a:noFill/>
        </p:spPr>
        <p:txBody>
          <a:bodyPr wrap="square" rtlCol="0">
            <a:spAutoFit/>
          </a:bodyPr>
          <a:lstStyle/>
          <a:p>
            <a:pPr marL="285750" indent="-285750" algn="just">
              <a:buFont typeface="Wingdings" pitchFamily="2" charset="2"/>
              <a:buChar char="§"/>
            </a:pPr>
            <a:r>
              <a:rPr lang="es-AR" sz="1600" dirty="0" smtClean="0"/>
              <a:t>Área del espacio, cercana a un objeto astronómico, en la cual </a:t>
            </a:r>
            <a:r>
              <a:rPr lang="es-AR" sz="1600" b="1" dirty="0" smtClean="0"/>
              <a:t>partículas cargadas interactúan con el campo magnético</a:t>
            </a:r>
            <a:r>
              <a:rPr lang="es-AR" sz="1600" dirty="0" smtClean="0"/>
              <a:t> del objeto. </a:t>
            </a:r>
            <a:endParaRPr lang="es-AR" sz="1600" dirty="0" smtClean="0"/>
          </a:p>
          <a:p>
            <a:pPr marL="285750" indent="-285750" algn="just">
              <a:buFont typeface="Wingdings" pitchFamily="2" charset="2"/>
              <a:buChar char="§"/>
            </a:pPr>
            <a:endParaRPr lang="es-AR" sz="1600" dirty="0" smtClean="0"/>
          </a:p>
          <a:p>
            <a:pPr marL="285750" indent="-285750" algn="just">
              <a:buFont typeface="Wingdings" pitchFamily="2" charset="2"/>
              <a:buChar char="§"/>
            </a:pPr>
            <a:r>
              <a:rPr lang="es-AR" sz="1600" dirty="0" smtClean="0"/>
              <a:t>Partículas cargadas de alta </a:t>
            </a:r>
            <a:r>
              <a:rPr lang="es-AR" sz="1600" dirty="0" err="1" smtClean="0"/>
              <a:t>enería</a:t>
            </a:r>
            <a:r>
              <a:rPr lang="es-AR" sz="1600" dirty="0" smtClean="0"/>
              <a:t> (</a:t>
            </a:r>
            <a:r>
              <a:rPr lang="en-US" sz="1600" dirty="0" smtClean="0"/>
              <a:t>~200-1000 km/s</a:t>
            </a:r>
            <a:r>
              <a:rPr lang="es-AR" sz="1600" dirty="0" smtClean="0"/>
              <a:t>) son emitidas desde el Sol dando lugar al  </a:t>
            </a:r>
            <a:r>
              <a:rPr lang="es-AR" sz="1600" b="1" dirty="0" smtClean="0"/>
              <a:t>viento solar</a:t>
            </a:r>
            <a:r>
              <a:rPr lang="es-AR" sz="1600" dirty="0" smtClean="0"/>
              <a:t>, que deforma al campo magnético terrestre</a:t>
            </a:r>
            <a:r>
              <a:rPr lang="es-AR" sz="1600" dirty="0" smtClean="0"/>
              <a:t>.</a:t>
            </a:r>
          </a:p>
          <a:p>
            <a:pPr marL="285750" indent="-285750" algn="just">
              <a:buFont typeface="Wingdings" pitchFamily="2" charset="2"/>
              <a:buChar char="§"/>
            </a:pPr>
            <a:endParaRPr lang="es-AR" sz="1600" dirty="0" smtClean="0"/>
          </a:p>
          <a:p>
            <a:pPr marL="285750" indent="-285750" algn="just">
              <a:buFont typeface="Wingdings" pitchFamily="2" charset="2"/>
              <a:buChar char="§"/>
            </a:pPr>
            <a:r>
              <a:rPr lang="es-AR" sz="1600" dirty="0" smtClean="0"/>
              <a:t>Proceso involucra: flujos de masa + flujos de carga + </a:t>
            </a:r>
            <a:r>
              <a:rPr lang="es-AR" sz="1600" dirty="0"/>
              <a:t>fluidos conductores </a:t>
            </a:r>
            <a:r>
              <a:rPr lang="es-AR" sz="1600" dirty="0" smtClean="0"/>
              <a:t> + campos electromagnéticos: </a:t>
            </a:r>
            <a:r>
              <a:rPr lang="es-AR" sz="1600" b="1" dirty="0" err="1" smtClean="0"/>
              <a:t>magnetohidrodinámica</a:t>
            </a:r>
            <a:endParaRPr lang="es-AR" sz="1600" b="1" dirty="0" smtClean="0"/>
          </a:p>
          <a:p>
            <a:pPr algn="just"/>
            <a:endParaRPr lang="es-AR" dirty="0" smtClean="0"/>
          </a:p>
        </p:txBody>
      </p:sp>
      <p:pic>
        <p:nvPicPr>
          <p:cNvPr id="8" name="7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1330097"/>
            <a:ext cx="5596548" cy="3060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2926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Magnetósfera</a:t>
            </a:r>
            <a:endParaRPr lang="en-US" dirty="0"/>
          </a:p>
        </p:txBody>
      </p:sp>
      <p:sp>
        <p:nvSpPr>
          <p:cNvPr id="11" name="10 CuadroTexto"/>
          <p:cNvSpPr txBox="1"/>
          <p:nvPr/>
        </p:nvSpPr>
        <p:spPr>
          <a:xfrm>
            <a:off x="179512" y="1602666"/>
            <a:ext cx="4032448" cy="4801314"/>
          </a:xfrm>
          <a:prstGeom prst="rect">
            <a:avLst/>
          </a:prstGeom>
          <a:noFill/>
        </p:spPr>
        <p:txBody>
          <a:bodyPr wrap="square" rtlCol="0">
            <a:spAutoFit/>
          </a:bodyPr>
          <a:lstStyle/>
          <a:p>
            <a:pPr algn="just"/>
            <a:r>
              <a:rPr lang="es-AR" dirty="0" smtClean="0"/>
              <a:t>Se </a:t>
            </a:r>
            <a:r>
              <a:rPr lang="es-AR" dirty="0" smtClean="0"/>
              <a:t>distinguen varias zonas de acuerdo a las características de la interacción entre viento solar y campo magnético</a:t>
            </a:r>
            <a:r>
              <a:rPr lang="es-AR" dirty="0" smtClean="0"/>
              <a:t>.</a:t>
            </a:r>
          </a:p>
          <a:p>
            <a:pPr algn="just"/>
            <a:endParaRPr lang="es-AR" i="1" dirty="0" smtClean="0"/>
          </a:p>
          <a:p>
            <a:pPr algn="just"/>
            <a:r>
              <a:rPr lang="es-AR" i="1" dirty="0" smtClean="0"/>
              <a:t>(1) </a:t>
            </a:r>
            <a:r>
              <a:rPr lang="es-AR" i="1" dirty="0" err="1" smtClean="0"/>
              <a:t>Bow</a:t>
            </a:r>
            <a:r>
              <a:rPr lang="es-AR" i="1" dirty="0" smtClean="0"/>
              <a:t> </a:t>
            </a:r>
            <a:r>
              <a:rPr lang="es-AR" i="1" dirty="0" smtClean="0"/>
              <a:t>shock</a:t>
            </a:r>
            <a:r>
              <a:rPr lang="es-AR" dirty="0" smtClean="0"/>
              <a:t>: zona de frenado del viento.</a:t>
            </a:r>
          </a:p>
          <a:p>
            <a:pPr algn="just"/>
            <a:r>
              <a:rPr lang="es-AR" i="1" dirty="0" smtClean="0"/>
              <a:t>(3) Magnetopausa</a:t>
            </a:r>
            <a:r>
              <a:rPr lang="es-AR" dirty="0" smtClean="0"/>
              <a:t>: </a:t>
            </a:r>
            <a:r>
              <a:rPr lang="es-AR" dirty="0" smtClean="0"/>
              <a:t>zona donde se igualan </a:t>
            </a:r>
            <a:r>
              <a:rPr lang="es-AR" dirty="0" smtClean="0"/>
              <a:t>presiones, límite de la magnetosfera</a:t>
            </a:r>
            <a:endParaRPr lang="es-AR" dirty="0" smtClean="0"/>
          </a:p>
          <a:p>
            <a:pPr algn="just"/>
            <a:r>
              <a:rPr lang="es-AR" i="1" dirty="0" smtClean="0"/>
              <a:t>(5,6) </a:t>
            </a:r>
            <a:r>
              <a:rPr lang="es-AR" i="1" dirty="0" err="1" smtClean="0"/>
              <a:t>Magnetotails</a:t>
            </a:r>
            <a:r>
              <a:rPr lang="es-AR" dirty="0" smtClean="0"/>
              <a:t>: zona de </a:t>
            </a:r>
            <a:r>
              <a:rPr lang="es-AR" i="1" dirty="0" smtClean="0"/>
              <a:t>sombra</a:t>
            </a:r>
            <a:r>
              <a:rPr lang="es-AR" dirty="0" smtClean="0"/>
              <a:t> muy extendida </a:t>
            </a:r>
            <a:r>
              <a:rPr lang="es-AR" dirty="0" smtClean="0"/>
              <a:t> (</a:t>
            </a:r>
            <a:r>
              <a:rPr lang="en-US" dirty="0" smtClean="0"/>
              <a:t>~</a:t>
            </a:r>
            <a:r>
              <a:rPr lang="es-AR" dirty="0" smtClean="0"/>
              <a:t>200 R</a:t>
            </a:r>
            <a:r>
              <a:rPr lang="es-AR" baseline="-25000" dirty="0" smtClean="0"/>
              <a:t>T</a:t>
            </a:r>
            <a:r>
              <a:rPr lang="es-AR" dirty="0" smtClean="0"/>
              <a:t>) opuesta </a:t>
            </a:r>
            <a:r>
              <a:rPr lang="es-AR" dirty="0" smtClean="0"/>
              <a:t>al Sol</a:t>
            </a:r>
          </a:p>
          <a:p>
            <a:pPr algn="just"/>
            <a:r>
              <a:rPr lang="es-AR" i="1" dirty="0" smtClean="0"/>
              <a:t>(7) </a:t>
            </a:r>
            <a:r>
              <a:rPr lang="es-AR" i="1" dirty="0" err="1" smtClean="0"/>
              <a:t>Plasmasphere</a:t>
            </a:r>
            <a:r>
              <a:rPr lang="es-AR" i="1" dirty="0" smtClean="0"/>
              <a:t>: </a:t>
            </a:r>
            <a:r>
              <a:rPr lang="es-AR" dirty="0" smtClean="0"/>
              <a:t>zona tipo dona desde 60km de altura hasta 3-4 radios terrestres. Esta región rota con la Tierra, incluye a la </a:t>
            </a:r>
            <a:r>
              <a:rPr lang="es-AR" i="1" dirty="0" err="1" smtClean="0"/>
              <a:t>ionosphere</a:t>
            </a:r>
            <a:r>
              <a:rPr lang="es-AR" i="1" dirty="0" smtClean="0"/>
              <a:t>. </a:t>
            </a:r>
            <a:r>
              <a:rPr lang="es-AR" dirty="0" smtClean="0"/>
              <a:t>Los anillos de van Allen se encuentran en esta región</a:t>
            </a:r>
            <a:endParaRPr lang="es-AR" i="1" dirty="0" smtClean="0"/>
          </a:p>
          <a:p>
            <a:pPr algn="just"/>
            <a:endParaRPr lang="es-AR" dirty="0"/>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3650" y="1772816"/>
            <a:ext cx="3916821" cy="4189812"/>
          </a:xfrm>
          <a:prstGeom prst="rect">
            <a:avLst/>
          </a:prstGeom>
        </p:spPr>
      </p:pic>
      <p:sp>
        <p:nvSpPr>
          <p:cNvPr id="4" name="3 CuadroTexto"/>
          <p:cNvSpPr txBox="1"/>
          <p:nvPr/>
        </p:nvSpPr>
        <p:spPr>
          <a:xfrm>
            <a:off x="43036" y="6237312"/>
            <a:ext cx="9073008" cy="646331"/>
          </a:xfrm>
          <a:prstGeom prst="rect">
            <a:avLst/>
          </a:prstGeom>
          <a:noFill/>
        </p:spPr>
        <p:txBody>
          <a:bodyPr wrap="square" rtlCol="0">
            <a:spAutoFit/>
          </a:bodyPr>
          <a:lstStyle/>
          <a:p>
            <a:r>
              <a:rPr lang="en-US" dirty="0" smtClean="0"/>
              <a:t>Como </a:t>
            </a:r>
            <a:r>
              <a:rPr lang="en-US" dirty="0" err="1" smtClean="0"/>
              <a:t>resultado</a:t>
            </a:r>
            <a:r>
              <a:rPr lang="en-US" dirty="0" smtClean="0"/>
              <a:t> de</a:t>
            </a:r>
            <a:r>
              <a:rPr lang="en-US" i="1" dirty="0" smtClean="0"/>
              <a:t> </a:t>
            </a:r>
            <a:r>
              <a:rPr lang="en-US" i="1" dirty="0" err="1" smtClean="0"/>
              <a:t>blindaje</a:t>
            </a:r>
            <a:r>
              <a:rPr lang="en-US" i="1" dirty="0" smtClean="0"/>
              <a:t> </a:t>
            </a:r>
            <a:r>
              <a:rPr lang="en-US" i="1" dirty="0" err="1" smtClean="0"/>
              <a:t>magn</a:t>
            </a:r>
            <a:r>
              <a:rPr lang="en-US" i="1" dirty="0" err="1"/>
              <a:t>é</a:t>
            </a:r>
            <a:r>
              <a:rPr lang="en-US" i="1" dirty="0" err="1" smtClean="0"/>
              <a:t>tico</a:t>
            </a:r>
            <a:r>
              <a:rPr lang="en-US" i="1" dirty="0" smtClean="0"/>
              <a:t> </a:t>
            </a:r>
            <a:r>
              <a:rPr lang="en-US" dirty="0" err="1" smtClean="0"/>
              <a:t>partículas</a:t>
            </a:r>
            <a:r>
              <a:rPr lang="en-US" dirty="0" smtClean="0"/>
              <a:t>  </a:t>
            </a:r>
            <a:r>
              <a:rPr lang="en-US" dirty="0" err="1" smtClean="0"/>
              <a:t>cargadas</a:t>
            </a:r>
            <a:r>
              <a:rPr lang="en-US" dirty="0" smtClean="0"/>
              <a:t>  (</a:t>
            </a:r>
            <a:r>
              <a:rPr lang="en-US" dirty="0" err="1" smtClean="0"/>
              <a:t>viento</a:t>
            </a:r>
            <a:r>
              <a:rPr lang="en-US" dirty="0" smtClean="0"/>
              <a:t> solar y </a:t>
            </a:r>
            <a:r>
              <a:rPr lang="en-US" dirty="0" err="1" smtClean="0"/>
              <a:t>rayos</a:t>
            </a:r>
            <a:r>
              <a:rPr lang="en-US" dirty="0" smtClean="0"/>
              <a:t> </a:t>
            </a:r>
            <a:r>
              <a:rPr lang="en-US" dirty="0" err="1" smtClean="0"/>
              <a:t>cósmicos</a:t>
            </a:r>
            <a:r>
              <a:rPr lang="en-US" dirty="0" smtClean="0"/>
              <a:t>) </a:t>
            </a:r>
            <a:r>
              <a:rPr lang="en-US" b="1" dirty="0" smtClean="0"/>
              <a:t>no </a:t>
            </a:r>
            <a:r>
              <a:rPr lang="en-US" b="1" dirty="0" err="1" smtClean="0"/>
              <a:t>pueden</a:t>
            </a:r>
            <a:r>
              <a:rPr lang="en-US" b="1" dirty="0" smtClean="0"/>
              <a:t> </a:t>
            </a:r>
            <a:r>
              <a:rPr lang="en-US" b="1" dirty="0" err="1" smtClean="0"/>
              <a:t>ingresar</a:t>
            </a:r>
            <a:r>
              <a:rPr lang="en-US" b="1" dirty="0" smtClean="0"/>
              <a:t> </a:t>
            </a:r>
            <a:r>
              <a:rPr lang="en-US" dirty="0" smtClean="0"/>
              <a:t>a la </a:t>
            </a:r>
            <a:r>
              <a:rPr lang="en-US" dirty="0" err="1" smtClean="0"/>
              <a:t>atmósfera</a:t>
            </a:r>
            <a:r>
              <a:rPr lang="en-US" dirty="0" smtClean="0"/>
              <a:t> y </a:t>
            </a:r>
            <a:r>
              <a:rPr lang="en-US" dirty="0" err="1" smtClean="0"/>
              <a:t>erosionarla</a:t>
            </a:r>
            <a:endParaRPr lang="es-AR" dirty="0"/>
          </a:p>
        </p:txBody>
      </p:sp>
    </p:spTree>
    <p:extLst>
      <p:ext uri="{BB962C8B-B14F-4D97-AF65-F5344CB8AC3E}">
        <p14:creationId xmlns:p14="http://schemas.microsoft.com/office/powerpoint/2010/main" val="22045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Anilllos</a:t>
            </a:r>
            <a:r>
              <a:rPr lang="es-AR" dirty="0" smtClean="0"/>
              <a:t> de Van Allen</a:t>
            </a:r>
            <a:endParaRPr lang="en-US" dirty="0"/>
          </a:p>
        </p:txBody>
      </p:sp>
      <p:sp>
        <p:nvSpPr>
          <p:cNvPr id="11" name="10 CuadroTexto"/>
          <p:cNvSpPr txBox="1"/>
          <p:nvPr/>
        </p:nvSpPr>
        <p:spPr>
          <a:xfrm>
            <a:off x="179512" y="1602666"/>
            <a:ext cx="3672408" cy="3693319"/>
          </a:xfrm>
          <a:prstGeom prst="rect">
            <a:avLst/>
          </a:prstGeom>
          <a:noFill/>
        </p:spPr>
        <p:txBody>
          <a:bodyPr wrap="square" rtlCol="0">
            <a:spAutoFit/>
          </a:bodyPr>
          <a:lstStyle/>
          <a:p>
            <a:pPr marL="285750" indent="-285750" algn="just">
              <a:buFont typeface="Wingdings" pitchFamily="2" charset="2"/>
              <a:buChar char="ü"/>
            </a:pPr>
            <a:r>
              <a:rPr lang="es-AR" dirty="0" smtClean="0"/>
              <a:t>Algunas partículas sí logran atravesar la </a:t>
            </a:r>
            <a:r>
              <a:rPr lang="es-AR" dirty="0" smtClean="0"/>
              <a:t>magnetosfera y se mueven en trayectorias espirales a lo largo de líneas de campo, rebotando varias veces por segundo entre polos.</a:t>
            </a:r>
          </a:p>
          <a:p>
            <a:pPr marL="285750" indent="-285750" algn="just">
              <a:buFont typeface="Wingdings" pitchFamily="2" charset="2"/>
              <a:buChar char="ü"/>
            </a:pPr>
            <a:endParaRPr lang="es-AR" dirty="0" smtClean="0"/>
          </a:p>
          <a:p>
            <a:pPr marL="285750" indent="-285750" algn="just">
              <a:buFont typeface="Wingdings" pitchFamily="2" charset="2"/>
              <a:buChar char="ü"/>
            </a:pPr>
            <a:r>
              <a:rPr lang="es-AR" dirty="0" smtClean="0"/>
              <a:t>Las corrientes que se generan pueden hacer disminuir el campo sobre la superficie,</a:t>
            </a:r>
          </a:p>
          <a:p>
            <a:pPr marL="285750" indent="-285750" algn="just">
              <a:buFont typeface="Wingdings" pitchFamily="2" charset="2"/>
              <a:buChar char="ü"/>
            </a:pPr>
            <a:endParaRPr lang="es-AR" dirty="0" smtClean="0"/>
          </a:p>
          <a:p>
            <a:pPr marL="285750" indent="-285750" algn="just">
              <a:buFont typeface="Wingdings" pitchFamily="2" charset="2"/>
              <a:buChar char="ü"/>
            </a:pPr>
            <a:endParaRPr lang="en-US" dirty="0"/>
          </a:p>
          <a:p>
            <a:pPr marL="285750" indent="-285750" algn="just">
              <a:buFont typeface="Wingdings" pitchFamily="2" charset="2"/>
              <a:buChar char="ü"/>
            </a:pPr>
            <a:endParaRPr lang="es-AR" dirty="0" smtClean="0"/>
          </a:p>
        </p:txBody>
      </p:sp>
      <p:pic>
        <p:nvPicPr>
          <p:cNvPr id="9"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1593439"/>
            <a:ext cx="3810000" cy="2724150"/>
          </a:xfrm>
          <a:prstGeom prst="rect">
            <a:avLst/>
          </a:prstGeom>
        </p:spPr>
      </p:pic>
      <p:grpSp>
        <p:nvGrpSpPr>
          <p:cNvPr id="10" name="9 Grupo"/>
          <p:cNvGrpSpPr/>
          <p:nvPr/>
        </p:nvGrpSpPr>
        <p:grpSpPr>
          <a:xfrm>
            <a:off x="187852" y="4665697"/>
            <a:ext cx="8956148" cy="2047875"/>
            <a:chOff x="187852" y="4665697"/>
            <a:chExt cx="8956148" cy="2047875"/>
          </a:xfrm>
        </p:grpSpPr>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4973539"/>
              <a:ext cx="1616031" cy="1616031"/>
            </a:xfrm>
            <a:prstGeom prst="rect">
              <a:avLst/>
            </a:prstGeom>
            <a:ln>
              <a:noFill/>
            </a:ln>
            <a:effectLst>
              <a:outerShdw blurRad="292100" dist="139700" dir="2700000" algn="tl" rotWithShape="0">
                <a:srgbClr val="333333">
                  <a:alpha val="65000"/>
                </a:srgbClr>
              </a:outerShdw>
            </a:effectLst>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6950" y="4665697"/>
              <a:ext cx="3067050" cy="2047875"/>
            </a:xfrm>
            <a:prstGeom prst="rect">
              <a:avLst/>
            </a:prstGeom>
          </p:spPr>
        </p:pic>
        <p:sp>
          <p:nvSpPr>
            <p:cNvPr id="4" name="3 Rectángulo"/>
            <p:cNvSpPr/>
            <p:nvPr/>
          </p:nvSpPr>
          <p:spPr>
            <a:xfrm>
              <a:off x="187852" y="4973539"/>
              <a:ext cx="3808084" cy="1200329"/>
            </a:xfrm>
            <a:prstGeom prst="rect">
              <a:avLst/>
            </a:prstGeom>
          </p:spPr>
          <p:txBody>
            <a:bodyPr wrap="square">
              <a:spAutoFit/>
            </a:bodyPr>
            <a:lstStyle/>
            <a:p>
              <a:pPr marL="285750" indent="-285750" algn="just">
                <a:buFont typeface="Wingdings" pitchFamily="2" charset="2"/>
                <a:buChar char="ü"/>
              </a:pPr>
              <a:r>
                <a:rPr lang="es-AR" dirty="0"/>
                <a:t>Cuando algunas partículas pueden ingresar a la atmosfera, colisionan con átomos dando lugar a auroras boreales/australes</a:t>
              </a:r>
            </a:p>
          </p:txBody>
        </p:sp>
      </p:grpSp>
    </p:spTree>
    <p:extLst>
      <p:ext uri="{BB962C8B-B14F-4D97-AF65-F5344CB8AC3E}">
        <p14:creationId xmlns:p14="http://schemas.microsoft.com/office/powerpoint/2010/main" val="407711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Magnetic</a:t>
            </a:r>
            <a:r>
              <a:rPr lang="es-AR" dirty="0" smtClean="0"/>
              <a:t> </a:t>
            </a:r>
            <a:r>
              <a:rPr lang="es-AR" dirty="0" err="1" smtClean="0"/>
              <a:t>Weather</a:t>
            </a:r>
            <a:endParaRPr lang="es-AR" dirty="0"/>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628800"/>
            <a:ext cx="6242304" cy="3413760"/>
          </a:xfrm>
          <a:prstGeom prst="rect">
            <a:avLst/>
          </a:prstGeom>
          <a:ln>
            <a:noFill/>
          </a:ln>
          <a:effectLst>
            <a:outerShdw blurRad="292100" dist="139700" dir="2700000" algn="tl" rotWithShape="0">
              <a:srgbClr val="333333">
                <a:alpha val="65000"/>
              </a:srgbClr>
            </a:outerShdw>
          </a:effectLst>
        </p:spPr>
      </p:pic>
      <p:sp>
        <p:nvSpPr>
          <p:cNvPr id="5" name="4 CuadroTexto"/>
          <p:cNvSpPr txBox="1"/>
          <p:nvPr/>
        </p:nvSpPr>
        <p:spPr>
          <a:xfrm>
            <a:off x="1043608" y="5589240"/>
            <a:ext cx="7636514" cy="923330"/>
          </a:xfrm>
          <a:prstGeom prst="rect">
            <a:avLst/>
          </a:prstGeom>
          <a:noFill/>
        </p:spPr>
        <p:txBody>
          <a:bodyPr wrap="none" rtlCol="0">
            <a:spAutoFit/>
          </a:bodyPr>
          <a:lstStyle/>
          <a:p>
            <a:pPr marL="285750" indent="-285750">
              <a:buFont typeface="Wingdings" pitchFamily="2" charset="2"/>
              <a:buChar char="§"/>
            </a:pPr>
            <a:r>
              <a:rPr lang="es-AR" dirty="0" smtClean="0"/>
              <a:t>La magnetosfera surge de un proceso dinámico, guiado por la actividad solar</a:t>
            </a:r>
          </a:p>
          <a:p>
            <a:pPr marL="285750" indent="-285750">
              <a:buFont typeface="Wingdings" pitchFamily="2" charset="2"/>
              <a:buChar char="§"/>
            </a:pPr>
            <a:r>
              <a:rPr lang="es-AR" dirty="0" smtClean="0"/>
              <a:t>Baja actividad solar, la magnetosfera se extiende. </a:t>
            </a:r>
          </a:p>
          <a:p>
            <a:pPr marL="285750" indent="-285750">
              <a:buFont typeface="Wingdings" pitchFamily="2" charset="2"/>
              <a:buChar char="§"/>
            </a:pPr>
            <a:r>
              <a:rPr lang="es-AR" dirty="0"/>
              <a:t>M</a:t>
            </a:r>
            <a:r>
              <a:rPr lang="es-AR" dirty="0" smtClean="0"/>
              <a:t>ucha actividad solar: tormentas magnéticas, efectos en la Tierra</a:t>
            </a:r>
            <a:endParaRPr lang="es-AR" dirty="0"/>
          </a:p>
        </p:txBody>
      </p:sp>
    </p:spTree>
    <p:extLst>
      <p:ext uri="{BB962C8B-B14F-4D97-AF65-F5344CB8AC3E}">
        <p14:creationId xmlns:p14="http://schemas.microsoft.com/office/powerpoint/2010/main" val="917384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a:t>
            </a:r>
            <a:r>
              <a:rPr lang="es-AR" b="1" dirty="0" smtClean="0"/>
              <a:t>B </a:t>
            </a:r>
            <a:r>
              <a:rPr lang="es-AR" dirty="0" smtClean="0"/>
              <a:t>terrestre varía en el tiempo</a:t>
            </a:r>
            <a:endParaRPr lang="en-US" b="1" dirty="0"/>
          </a:p>
        </p:txBody>
      </p:sp>
      <p:grpSp>
        <p:nvGrpSpPr>
          <p:cNvPr id="7" name="6 Grupo"/>
          <p:cNvGrpSpPr/>
          <p:nvPr/>
        </p:nvGrpSpPr>
        <p:grpSpPr>
          <a:xfrm>
            <a:off x="5314757" y="1999998"/>
            <a:ext cx="3645534" cy="3445226"/>
            <a:chOff x="5009979" y="1999998"/>
            <a:chExt cx="3950312" cy="3733258"/>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7376" y="2420888"/>
              <a:ext cx="3755519" cy="3312368"/>
            </a:xfrm>
            <a:prstGeom prst="rect">
              <a:avLst/>
            </a:prstGeom>
          </p:spPr>
        </p:pic>
        <p:sp>
          <p:nvSpPr>
            <p:cNvPr id="6" name="5 CuadroTexto"/>
            <p:cNvSpPr txBox="1"/>
            <p:nvPr/>
          </p:nvSpPr>
          <p:spPr>
            <a:xfrm>
              <a:off x="5009979" y="1999998"/>
              <a:ext cx="3950312" cy="369332"/>
            </a:xfrm>
            <a:prstGeom prst="rect">
              <a:avLst/>
            </a:prstGeom>
            <a:noFill/>
          </p:spPr>
          <p:txBody>
            <a:bodyPr wrap="none" rtlCol="0">
              <a:spAutoFit/>
            </a:bodyPr>
            <a:lstStyle/>
            <a:p>
              <a:r>
                <a:rPr lang="es-AR" dirty="0" smtClean="0"/>
                <a:t>Registros de tormenta magnética (2000)</a:t>
              </a:r>
              <a:endParaRPr lang="en-US" dirty="0"/>
            </a:p>
          </p:txBody>
        </p:sp>
      </p:grpSp>
      <p:sp>
        <p:nvSpPr>
          <p:cNvPr id="8" name="7 CuadroTexto"/>
          <p:cNvSpPr txBox="1"/>
          <p:nvPr/>
        </p:nvSpPr>
        <p:spPr>
          <a:xfrm>
            <a:off x="107504" y="1844824"/>
            <a:ext cx="5616624" cy="3170099"/>
          </a:xfrm>
          <a:prstGeom prst="rect">
            <a:avLst/>
          </a:prstGeom>
          <a:noFill/>
        </p:spPr>
        <p:txBody>
          <a:bodyPr wrap="square" rtlCol="0">
            <a:spAutoFit/>
          </a:bodyPr>
          <a:lstStyle/>
          <a:p>
            <a:r>
              <a:rPr lang="es-AR" b="1" dirty="0" smtClean="0"/>
              <a:t>Variaciones rápidas (10</a:t>
            </a:r>
            <a:r>
              <a:rPr lang="es-AR" sz="2000" b="1" baseline="30000" dirty="0" smtClean="0"/>
              <a:t>-3 </a:t>
            </a:r>
            <a:r>
              <a:rPr lang="es-AR" sz="2000" b="1" dirty="0" smtClean="0"/>
              <a:t>s - 10</a:t>
            </a:r>
            <a:r>
              <a:rPr lang="es-AR" sz="2000" b="1" baseline="30000" dirty="0" smtClean="0"/>
              <a:t>7</a:t>
            </a:r>
            <a:r>
              <a:rPr lang="es-AR" sz="2000" b="1" dirty="0" smtClean="0"/>
              <a:t>s</a:t>
            </a:r>
            <a:r>
              <a:rPr lang="es-AR" b="1" dirty="0" smtClean="0"/>
              <a:t>)</a:t>
            </a:r>
          </a:p>
          <a:p>
            <a:pPr marL="285750" indent="-285750">
              <a:buFont typeface="Wingdings" pitchFamily="2" charset="2"/>
              <a:buChar char="ü"/>
            </a:pPr>
            <a:r>
              <a:rPr lang="es-AR" dirty="0" smtClean="0"/>
              <a:t>Corrientes en la magnetósfera /ionósfera (</a:t>
            </a:r>
            <a:r>
              <a:rPr lang="el-GR" dirty="0"/>
              <a:t>τ</a:t>
            </a:r>
            <a:r>
              <a:rPr lang="es-AR" dirty="0"/>
              <a:t> </a:t>
            </a:r>
            <a:r>
              <a:rPr lang="es-AR" dirty="0" smtClean="0"/>
              <a:t> </a:t>
            </a:r>
            <a:r>
              <a:rPr lang="en-US" dirty="0" smtClean="0"/>
              <a:t>~ </a:t>
            </a:r>
            <a:r>
              <a:rPr lang="es-AR" dirty="0" err="1" smtClean="0"/>
              <a:t>seg</a:t>
            </a:r>
            <a:r>
              <a:rPr lang="es-AR" dirty="0" smtClean="0"/>
              <a:t>)</a:t>
            </a:r>
          </a:p>
          <a:p>
            <a:pPr marL="285750" indent="-285750">
              <a:buFont typeface="Wingdings" pitchFamily="2" charset="2"/>
              <a:buChar char="ü"/>
            </a:pPr>
            <a:endParaRPr lang="es-AR" dirty="0" smtClean="0"/>
          </a:p>
          <a:p>
            <a:pPr marL="285750" indent="-285750">
              <a:buFont typeface="Wingdings" pitchFamily="2" charset="2"/>
              <a:buChar char="ü"/>
            </a:pPr>
            <a:r>
              <a:rPr lang="es-AR" dirty="0" smtClean="0"/>
              <a:t>Tormentas magnéticas (</a:t>
            </a:r>
            <a:r>
              <a:rPr lang="el-GR" dirty="0"/>
              <a:t>τ</a:t>
            </a:r>
            <a:r>
              <a:rPr lang="es-AR" dirty="0"/>
              <a:t> </a:t>
            </a:r>
            <a:r>
              <a:rPr lang="en-US" dirty="0" smtClean="0"/>
              <a:t>~ </a:t>
            </a:r>
            <a:r>
              <a:rPr lang="es-AR" dirty="0" smtClean="0"/>
              <a:t>hora)</a:t>
            </a:r>
          </a:p>
          <a:p>
            <a:pPr marL="285750" indent="-285750">
              <a:buFont typeface="Wingdings" pitchFamily="2" charset="2"/>
              <a:buChar char="ü"/>
            </a:pPr>
            <a:endParaRPr lang="es-AR" dirty="0" smtClean="0"/>
          </a:p>
          <a:p>
            <a:pPr marL="285750" indent="-285750">
              <a:buFont typeface="Wingdings" pitchFamily="2" charset="2"/>
              <a:buChar char="ü"/>
            </a:pPr>
            <a:r>
              <a:rPr lang="es-AR" dirty="0" smtClean="0"/>
              <a:t>Cambios en el núcleo terrestre (</a:t>
            </a:r>
            <a:r>
              <a:rPr lang="el-GR" dirty="0"/>
              <a:t>τ</a:t>
            </a:r>
            <a:r>
              <a:rPr lang="es-AR" dirty="0"/>
              <a:t> </a:t>
            </a:r>
            <a:r>
              <a:rPr lang="en-US" dirty="0"/>
              <a:t>&lt;</a:t>
            </a:r>
            <a:r>
              <a:rPr lang="en-US" dirty="0" smtClean="0"/>
              <a:t>~a</a:t>
            </a:r>
            <a:r>
              <a:rPr lang="es-AR" dirty="0" err="1" smtClean="0"/>
              <a:t>ño</a:t>
            </a:r>
            <a:r>
              <a:rPr lang="es-AR" dirty="0" smtClean="0"/>
              <a:t>)</a:t>
            </a:r>
          </a:p>
          <a:p>
            <a:pPr marL="285750" indent="-285750">
              <a:buFont typeface="Wingdings" pitchFamily="2" charset="2"/>
              <a:buChar char="ü"/>
            </a:pPr>
            <a:endParaRPr lang="es-AR" dirty="0"/>
          </a:p>
          <a:p>
            <a:endParaRPr lang="es-AR" dirty="0"/>
          </a:p>
          <a:p>
            <a:pPr marL="285750" indent="-285750">
              <a:buFont typeface="Wingdings" pitchFamily="2" charset="2"/>
              <a:buChar char="ü"/>
            </a:pPr>
            <a:endParaRPr lang="es-AR" dirty="0" smtClean="0"/>
          </a:p>
          <a:p>
            <a:pPr marL="285750" indent="-285750">
              <a:buFont typeface="Wingdings" pitchFamily="2" charset="2"/>
              <a:buChar char="ü"/>
            </a:pPr>
            <a:endParaRPr lang="es-AR" dirty="0"/>
          </a:p>
          <a:p>
            <a:pPr marL="285750" indent="-285750">
              <a:buFont typeface="Wingdings" pitchFamily="2" charset="2"/>
              <a:buChar char="ü"/>
            </a:pPr>
            <a:endParaRPr lang="en-US" dirty="0"/>
          </a:p>
        </p:txBody>
      </p:sp>
      <p:sp>
        <p:nvSpPr>
          <p:cNvPr id="3" name="2 CuadroTexto"/>
          <p:cNvSpPr txBox="1"/>
          <p:nvPr/>
        </p:nvSpPr>
        <p:spPr>
          <a:xfrm>
            <a:off x="5580113" y="5589240"/>
            <a:ext cx="3290298" cy="584775"/>
          </a:xfrm>
          <a:prstGeom prst="rect">
            <a:avLst/>
          </a:prstGeom>
          <a:noFill/>
        </p:spPr>
        <p:txBody>
          <a:bodyPr wrap="square" rtlCol="0">
            <a:spAutoFit/>
          </a:bodyPr>
          <a:lstStyle/>
          <a:p>
            <a:r>
              <a:rPr lang="es-AR" sz="1600" dirty="0" err="1" smtClean="0"/>
              <a:t>Lineas</a:t>
            </a:r>
            <a:r>
              <a:rPr lang="es-AR" sz="1600" dirty="0" smtClean="0"/>
              <a:t> de intensidad de campo </a:t>
            </a:r>
            <a:r>
              <a:rPr lang="es-AR" sz="1600" dirty="0" err="1" smtClean="0"/>
              <a:t>magnetico</a:t>
            </a:r>
            <a:r>
              <a:rPr lang="es-AR" sz="1600" dirty="0" smtClean="0"/>
              <a:t> paralelo a la superficie</a:t>
            </a:r>
            <a:endParaRPr lang="es-AR" sz="1600" dirty="0"/>
          </a:p>
        </p:txBody>
      </p:sp>
    </p:spTree>
    <p:extLst>
      <p:ext uri="{BB962C8B-B14F-4D97-AF65-F5344CB8AC3E}">
        <p14:creationId xmlns:p14="http://schemas.microsoft.com/office/powerpoint/2010/main" val="345881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a:t>
            </a:r>
            <a:r>
              <a:rPr lang="es-AR" b="1" dirty="0" smtClean="0"/>
              <a:t>B </a:t>
            </a:r>
            <a:r>
              <a:rPr lang="es-AR" dirty="0" smtClean="0"/>
              <a:t>terrestre varía en el tiempo</a:t>
            </a:r>
            <a:endParaRPr lang="en-US" b="1" dirty="0"/>
          </a:p>
        </p:txBody>
      </p:sp>
      <p:sp>
        <p:nvSpPr>
          <p:cNvPr id="4" name="3 CuadroTexto"/>
          <p:cNvSpPr txBox="1"/>
          <p:nvPr/>
        </p:nvSpPr>
        <p:spPr>
          <a:xfrm>
            <a:off x="7324" y="1844824"/>
            <a:ext cx="4005924" cy="4247317"/>
          </a:xfrm>
          <a:prstGeom prst="rect">
            <a:avLst/>
          </a:prstGeom>
          <a:noFill/>
        </p:spPr>
        <p:txBody>
          <a:bodyPr wrap="square" rtlCol="0">
            <a:spAutoFit/>
          </a:bodyPr>
          <a:lstStyle/>
          <a:p>
            <a:r>
              <a:rPr lang="es-AR" b="1" dirty="0" smtClean="0"/>
              <a:t>Variaciones seculares </a:t>
            </a:r>
            <a:r>
              <a:rPr lang="es-AR" dirty="0" smtClean="0"/>
              <a:t>( </a:t>
            </a:r>
            <a:r>
              <a:rPr lang="el-GR" dirty="0" smtClean="0"/>
              <a:t>τ</a:t>
            </a:r>
            <a:r>
              <a:rPr lang="es-AR" dirty="0" smtClean="0"/>
              <a:t> </a:t>
            </a:r>
            <a:r>
              <a:rPr lang="en-US" dirty="0" smtClean="0"/>
              <a:t>&gt;</a:t>
            </a:r>
            <a:r>
              <a:rPr lang="es-AR" dirty="0" smtClean="0"/>
              <a:t> año)</a:t>
            </a:r>
          </a:p>
          <a:p>
            <a:pPr marL="285750" indent="-285750">
              <a:buFont typeface="Wingdings" pitchFamily="2" charset="2"/>
              <a:buChar char="ü"/>
            </a:pPr>
            <a:r>
              <a:rPr lang="es-AR" dirty="0" smtClean="0"/>
              <a:t>Cambio continuo de intensidad y orientación del </a:t>
            </a:r>
            <a:r>
              <a:rPr lang="es-AR" i="1" dirty="0" smtClean="0"/>
              <a:t>dipolo magnético</a:t>
            </a:r>
            <a:r>
              <a:rPr lang="es-AR" dirty="0" smtClean="0"/>
              <a:t> terrestre, mayormente causado por alteraciones en el sistema dentro del núcleo terrestre que genera el campo planetario.</a:t>
            </a:r>
          </a:p>
          <a:p>
            <a:endParaRPr lang="es-AR" dirty="0" smtClean="0"/>
          </a:p>
          <a:p>
            <a:pPr marL="285750" indent="-285750">
              <a:buFont typeface="Wingdings" pitchFamily="2" charset="2"/>
              <a:buChar char="ü"/>
            </a:pPr>
            <a:endParaRPr lang="es-AR" dirty="0" smtClean="0"/>
          </a:p>
          <a:p>
            <a:pPr marL="285750" indent="-285750">
              <a:buFont typeface="Wingdings" pitchFamily="2" charset="2"/>
              <a:buChar char="ü"/>
            </a:pPr>
            <a:endParaRPr lang="es-AR" dirty="0" smtClean="0"/>
          </a:p>
          <a:p>
            <a:pPr marL="742950" lvl="1" indent="-285750">
              <a:buFont typeface="Wingdings" pitchFamily="2" charset="2"/>
              <a:buChar char="ü"/>
            </a:pPr>
            <a:endParaRPr lang="es-AR" b="1" dirty="0" smtClean="0"/>
          </a:p>
          <a:p>
            <a:pPr marL="285750" indent="-285750">
              <a:buFont typeface="Wingdings" pitchFamily="2" charset="2"/>
              <a:buChar char="ü"/>
            </a:pPr>
            <a:endParaRPr lang="es-AR" dirty="0" smtClean="0"/>
          </a:p>
          <a:p>
            <a:pPr marL="285750" indent="-285750">
              <a:buFont typeface="Wingdings" pitchFamily="2" charset="2"/>
              <a:buChar char="ü"/>
            </a:pPr>
            <a:endParaRPr lang="es-AR" dirty="0" smtClean="0"/>
          </a:p>
          <a:p>
            <a:pPr marL="285750" indent="-285750">
              <a:buFont typeface="Wingdings" pitchFamily="2" charset="2"/>
              <a:buChar char="ü"/>
            </a:pPr>
            <a:endParaRPr lang="es-AR" dirty="0" smtClean="0"/>
          </a:p>
          <a:p>
            <a:pPr marL="285750" indent="-285750">
              <a:buFont typeface="Wingdings" pitchFamily="2" charset="2"/>
              <a:buChar char="ü"/>
            </a:pPr>
            <a:endParaRPr lang="en-US" dirty="0"/>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3248" y="1433344"/>
            <a:ext cx="2584964" cy="2160241"/>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5636" y="1433343"/>
            <a:ext cx="2584964" cy="2160241"/>
          </a:xfrm>
          <a:prstGeom prst="rect">
            <a:avLst/>
          </a:prstGeom>
        </p:spPr>
      </p:pic>
      <p:grpSp>
        <p:nvGrpSpPr>
          <p:cNvPr id="12" name="11 Grupo"/>
          <p:cNvGrpSpPr/>
          <p:nvPr/>
        </p:nvGrpSpPr>
        <p:grpSpPr>
          <a:xfrm>
            <a:off x="27500" y="3854229"/>
            <a:ext cx="8335978" cy="2547275"/>
            <a:chOff x="27500" y="3854229"/>
            <a:chExt cx="8335978" cy="2547275"/>
          </a:xfrm>
        </p:grpSpPr>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6402" y="3854229"/>
              <a:ext cx="3417076" cy="2547275"/>
            </a:xfrm>
            <a:prstGeom prst="rect">
              <a:avLst/>
            </a:prstGeom>
          </p:spPr>
        </p:pic>
        <p:sp>
          <p:nvSpPr>
            <p:cNvPr id="10" name="9 Rectángulo"/>
            <p:cNvSpPr/>
            <p:nvPr/>
          </p:nvSpPr>
          <p:spPr>
            <a:xfrm>
              <a:off x="27500" y="4369026"/>
              <a:ext cx="4572000" cy="923330"/>
            </a:xfrm>
            <a:prstGeom prst="rect">
              <a:avLst/>
            </a:prstGeom>
          </p:spPr>
          <p:txBody>
            <a:bodyPr>
              <a:spAutoFit/>
            </a:bodyPr>
            <a:lstStyle/>
            <a:p>
              <a:pPr marL="285750" indent="-285750">
                <a:buFont typeface="Wingdings" pitchFamily="2" charset="2"/>
                <a:buChar char="ü"/>
              </a:pPr>
              <a:r>
                <a:rPr lang="es-AR" dirty="0"/>
                <a:t>El campo viene disminuyendo en intensidad un 6-10% los </a:t>
              </a:r>
              <a:r>
                <a:rPr lang="es-AR" dirty="0" err="1"/>
                <a:t>ultimos</a:t>
              </a:r>
              <a:r>
                <a:rPr lang="es-AR" dirty="0"/>
                <a:t> 200 años</a:t>
              </a:r>
            </a:p>
            <a:p>
              <a:endParaRPr lang="es-AR" dirty="0"/>
            </a:p>
          </p:txBody>
        </p:sp>
      </p:grpSp>
      <p:sp>
        <p:nvSpPr>
          <p:cNvPr id="11" name="10 Rectángulo"/>
          <p:cNvSpPr/>
          <p:nvPr/>
        </p:nvSpPr>
        <p:spPr>
          <a:xfrm>
            <a:off x="179512" y="6058162"/>
            <a:ext cx="4572000" cy="646331"/>
          </a:xfrm>
          <a:prstGeom prst="rect">
            <a:avLst/>
          </a:prstGeom>
        </p:spPr>
        <p:txBody>
          <a:bodyPr>
            <a:spAutoFit/>
          </a:bodyPr>
          <a:lstStyle/>
          <a:p>
            <a:pPr marL="285750" indent="-285750">
              <a:buFont typeface="Wingdings" pitchFamily="2" charset="2"/>
              <a:buChar char="ü"/>
            </a:pPr>
            <a:r>
              <a:rPr lang="es-AR" dirty="0"/>
              <a:t>Evidencia geológica de </a:t>
            </a:r>
            <a:r>
              <a:rPr lang="es-AR" b="1" dirty="0"/>
              <a:t>inversión de polaridad</a:t>
            </a:r>
            <a:r>
              <a:rPr lang="es-AR" dirty="0"/>
              <a:t>!</a:t>
            </a:r>
            <a:endParaRPr lang="es-AR" dirty="0"/>
          </a:p>
        </p:txBody>
      </p:sp>
    </p:spTree>
    <p:extLst>
      <p:ext uri="{BB962C8B-B14F-4D97-AF65-F5344CB8AC3E}">
        <p14:creationId xmlns:p14="http://schemas.microsoft.com/office/powerpoint/2010/main" val="187980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Reversión del campo </a:t>
            </a:r>
            <a:r>
              <a:rPr lang="es-AR" b="1" dirty="0" smtClean="0"/>
              <a:t>B</a:t>
            </a:r>
            <a:endParaRPr lang="en-US" b="1" dirty="0"/>
          </a:p>
        </p:txBody>
      </p:sp>
      <p:sp>
        <p:nvSpPr>
          <p:cNvPr id="4" name="3 CuadroTexto"/>
          <p:cNvSpPr txBox="1"/>
          <p:nvPr/>
        </p:nvSpPr>
        <p:spPr>
          <a:xfrm>
            <a:off x="395536" y="1484784"/>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geológica de reversión del campo: basaltos, suelos de fondos marinos.</a:t>
            </a:r>
            <a:endParaRPr lang="en-US" dirty="0"/>
          </a:p>
        </p:txBody>
      </p:sp>
      <p:sp>
        <p:nvSpPr>
          <p:cNvPr id="7" name="6 CuadroTexto"/>
          <p:cNvSpPr txBox="1"/>
          <p:nvPr/>
        </p:nvSpPr>
        <p:spPr>
          <a:xfrm>
            <a:off x="513594" y="2204864"/>
            <a:ext cx="6074629" cy="646331"/>
          </a:xfrm>
          <a:prstGeom prst="rect">
            <a:avLst/>
          </a:prstGeom>
          <a:noFill/>
        </p:spPr>
        <p:txBody>
          <a:bodyPr wrap="square" rtlCol="0">
            <a:spAutoFit/>
          </a:bodyPr>
          <a:lstStyle/>
          <a:p>
            <a:pPr marL="285750" indent="-285750">
              <a:buFont typeface="Wingdings" pitchFamily="2" charset="2"/>
              <a:buChar char="ü"/>
            </a:pPr>
            <a:r>
              <a:rPr lang="es-AR" dirty="0" smtClean="0"/>
              <a:t>Campos </a:t>
            </a:r>
            <a:r>
              <a:rPr lang="es-AR" dirty="0"/>
              <a:t>magnéticos ´registrados´ en orden magnético </a:t>
            </a:r>
            <a:r>
              <a:rPr lang="es-AR" dirty="0" smtClean="0"/>
              <a:t>de materiales</a:t>
            </a:r>
            <a:endParaRPr lang="es-AR" dirty="0"/>
          </a:p>
        </p:txBody>
      </p:sp>
      <p:sp>
        <p:nvSpPr>
          <p:cNvPr id="14" name="13 CuadroTexto"/>
          <p:cNvSpPr txBox="1"/>
          <p:nvPr/>
        </p:nvSpPr>
        <p:spPr>
          <a:xfrm>
            <a:off x="750489" y="3062982"/>
            <a:ext cx="6046142" cy="369332"/>
          </a:xfrm>
          <a:prstGeom prst="rect">
            <a:avLst/>
          </a:prstGeom>
          <a:noFill/>
        </p:spPr>
        <p:txBody>
          <a:bodyPr wrap="none" rtlCol="0">
            <a:spAutoFit/>
          </a:bodyPr>
          <a:lstStyle/>
          <a:p>
            <a:r>
              <a:rPr lang="es-AR" dirty="0" smtClean="0"/>
              <a:t>Fuerza sobre una espira de corriente (dipolo) ejercida por un </a:t>
            </a:r>
            <a:r>
              <a:rPr lang="es-AR" b="1" dirty="0" smtClean="0"/>
              <a:t>B</a:t>
            </a:r>
            <a:endParaRPr lang="es-AR" b="1" dirty="0"/>
          </a:p>
        </p:txBody>
      </p:sp>
    </p:spTree>
    <p:extLst>
      <p:ext uri="{BB962C8B-B14F-4D97-AF65-F5344CB8AC3E}">
        <p14:creationId xmlns:p14="http://schemas.microsoft.com/office/powerpoint/2010/main" val="21402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22 Imagen"/>
          <p:cNvPicPr>
            <a:picLocks noChangeAspect="1"/>
          </p:cNvPicPr>
          <p:nvPr/>
        </p:nvPicPr>
        <p:blipFill rotWithShape="1">
          <a:blip r:embed="rId3" cstate="print">
            <a:extLst>
              <a:ext uri="{28A0092B-C50C-407E-A947-70E740481C1C}">
                <a14:useLocalDpi xmlns:a14="http://schemas.microsoft.com/office/drawing/2010/main" val="0"/>
              </a:ext>
            </a:extLst>
          </a:blip>
          <a:srcRect t="37125" b="31978"/>
          <a:stretch/>
        </p:blipFill>
        <p:spPr>
          <a:xfrm>
            <a:off x="4026988" y="5672246"/>
            <a:ext cx="4079912" cy="709082"/>
          </a:xfrm>
          <a:prstGeom prst="rect">
            <a:avLst/>
          </a:prstGeom>
        </p:spPr>
      </p:pic>
      <p:grpSp>
        <p:nvGrpSpPr>
          <p:cNvPr id="21" name="20 Grupo"/>
          <p:cNvGrpSpPr/>
          <p:nvPr/>
        </p:nvGrpSpPr>
        <p:grpSpPr>
          <a:xfrm>
            <a:off x="4571999" y="1710112"/>
            <a:ext cx="2893639" cy="1254799"/>
            <a:chOff x="4571999" y="1710112"/>
            <a:chExt cx="2893639" cy="1254799"/>
          </a:xfrm>
        </p:grpSpPr>
        <p:pic>
          <p:nvPicPr>
            <p:cNvPr id="13" name="1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1710112"/>
              <a:ext cx="2893639" cy="1254799"/>
            </a:xfrm>
            <a:prstGeom prst="rect">
              <a:avLst/>
            </a:prstGeom>
          </p:spPr>
        </p:pic>
        <p:sp>
          <p:nvSpPr>
            <p:cNvPr id="20" name="19 CuadroTexto"/>
            <p:cNvSpPr txBox="1"/>
            <p:nvPr/>
          </p:nvSpPr>
          <p:spPr>
            <a:xfrm>
              <a:off x="4716016" y="1989485"/>
              <a:ext cx="276038" cy="307777"/>
            </a:xfrm>
            <a:prstGeom prst="rect">
              <a:avLst/>
            </a:prstGeom>
            <a:noFill/>
          </p:spPr>
          <p:txBody>
            <a:bodyPr wrap="none" rtlCol="0">
              <a:spAutoFit/>
            </a:bodyPr>
            <a:lstStyle/>
            <a:p>
              <a:r>
                <a:rPr lang="es-AR" sz="1400" dirty="0" smtClean="0"/>
                <a:t>4</a:t>
              </a:r>
              <a:endParaRPr lang="es-AR" dirty="0"/>
            </a:p>
          </p:txBody>
        </p:sp>
      </p:grpSp>
      <p:sp>
        <p:nvSpPr>
          <p:cNvPr id="2" name="1 Título"/>
          <p:cNvSpPr>
            <a:spLocks noGrp="1"/>
          </p:cNvSpPr>
          <p:nvPr>
            <p:ph type="title"/>
          </p:nvPr>
        </p:nvSpPr>
        <p:spPr/>
        <p:txBody>
          <a:bodyPr>
            <a:normAutofit fontScale="90000"/>
          </a:bodyPr>
          <a:lstStyle/>
          <a:p>
            <a:r>
              <a:rPr lang="es-AR" dirty="0" smtClean="0"/>
              <a:t>Fuerzas </a:t>
            </a:r>
            <a:r>
              <a:rPr lang="es-AR" dirty="0"/>
              <a:t>sobre una espira de corriente (dipolo) ejercida por un </a:t>
            </a:r>
            <a:r>
              <a:rPr lang="es-AR" b="1" dirty="0"/>
              <a:t>B</a:t>
            </a:r>
            <a:endParaRPr lang="es-AR" b="1" dirty="0"/>
          </a:p>
        </p:txBody>
      </p:sp>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489" y="2004725"/>
            <a:ext cx="2843994" cy="2170230"/>
          </a:xfrm>
          <a:prstGeom prst="rect">
            <a:avLst/>
          </a:prstGeom>
        </p:spPr>
      </p:pic>
      <p:pic>
        <p:nvPicPr>
          <p:cNvPr id="3" name="2 Imagen"/>
          <p:cNvPicPr>
            <a:picLocks noChangeAspect="1"/>
          </p:cNvPicPr>
          <p:nvPr/>
        </p:nvPicPr>
        <p:blipFill rotWithShape="1">
          <a:blip r:embed="rId6" cstate="print">
            <a:extLst>
              <a:ext uri="{28A0092B-C50C-407E-A947-70E740481C1C}">
                <a14:useLocalDpi xmlns:a14="http://schemas.microsoft.com/office/drawing/2010/main" val="0"/>
              </a:ext>
            </a:extLst>
          </a:blip>
          <a:srcRect t="14882" b="57523"/>
          <a:stretch/>
        </p:blipFill>
        <p:spPr>
          <a:xfrm>
            <a:off x="4036522" y="4869161"/>
            <a:ext cx="4079912" cy="633282"/>
          </a:xfrm>
          <a:prstGeom prst="rect">
            <a:avLst/>
          </a:prstGeom>
        </p:spPr>
      </p:pic>
      <p:pic>
        <p:nvPicPr>
          <p:cNvPr id="5" name="4 Imagen"/>
          <p:cNvPicPr>
            <a:picLocks noChangeAspect="1"/>
          </p:cNvPicPr>
          <p:nvPr/>
        </p:nvPicPr>
        <p:blipFill rotWithShape="1">
          <a:blip r:embed="rId7" cstate="print">
            <a:extLst>
              <a:ext uri="{28A0092B-C50C-407E-A947-70E740481C1C}">
                <a14:useLocalDpi xmlns:a14="http://schemas.microsoft.com/office/drawing/2010/main" val="0"/>
              </a:ext>
            </a:extLst>
          </a:blip>
          <a:srcRect l="12159" t="41318" r="6630" b="7941"/>
          <a:stretch/>
        </p:blipFill>
        <p:spPr>
          <a:xfrm>
            <a:off x="4460812" y="3329439"/>
            <a:ext cx="3689270" cy="1296604"/>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978" y="4333905"/>
            <a:ext cx="2999792" cy="1687383"/>
          </a:xfrm>
          <a:prstGeom prst="rect">
            <a:avLst/>
          </a:prstGeom>
        </p:spPr>
      </p:pic>
      <p:cxnSp>
        <p:nvCxnSpPr>
          <p:cNvPr id="10" name="9 Conector recto"/>
          <p:cNvCxnSpPr/>
          <p:nvPr/>
        </p:nvCxnSpPr>
        <p:spPr>
          <a:xfrm>
            <a:off x="5220072" y="5373216"/>
            <a:ext cx="50405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flipV="1">
            <a:off x="2237264" y="2780928"/>
            <a:ext cx="0" cy="648072"/>
          </a:xfrm>
          <a:prstGeom prst="straightConnector1">
            <a:avLst/>
          </a:prstGeom>
          <a:ln w="38100">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V="1">
            <a:off x="5822424" y="1860064"/>
            <a:ext cx="0" cy="648072"/>
          </a:xfrm>
          <a:prstGeom prst="straightConnector1">
            <a:avLst/>
          </a:prstGeom>
          <a:ln w="38100">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a:off x="4932040" y="6309320"/>
            <a:ext cx="2746815"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2" name="21 Imagen"/>
          <p:cNvPicPr>
            <a:picLocks noChangeAspect="1"/>
          </p:cNvPicPr>
          <p:nvPr/>
        </p:nvPicPr>
        <p:blipFill rotWithShape="1">
          <a:blip r:embed="rId9" cstate="print">
            <a:extLst>
              <a:ext uri="{28A0092B-C50C-407E-A947-70E740481C1C}">
                <a14:useLocalDpi xmlns:a14="http://schemas.microsoft.com/office/drawing/2010/main" val="0"/>
              </a:ext>
            </a:extLst>
          </a:blip>
          <a:srcRect l="12159" t="16885" r="6630" b="53953"/>
          <a:stretch/>
        </p:blipFill>
        <p:spPr>
          <a:xfrm>
            <a:off x="734073" y="6319846"/>
            <a:ext cx="2611603" cy="527507"/>
          </a:xfrm>
          <a:prstGeom prst="rect">
            <a:avLst/>
          </a:prstGeom>
        </p:spPr>
      </p:pic>
      <p:pic>
        <p:nvPicPr>
          <p:cNvPr id="24" name="23 Imagen"/>
          <p:cNvPicPr>
            <a:picLocks noChangeAspect="1"/>
          </p:cNvPicPr>
          <p:nvPr/>
        </p:nvPicPr>
        <p:blipFill rotWithShape="1">
          <a:blip r:embed="rId10" cstate="print">
            <a:extLst>
              <a:ext uri="{28A0092B-C50C-407E-A947-70E740481C1C}">
                <a14:useLocalDpi xmlns:a14="http://schemas.microsoft.com/office/drawing/2010/main" val="0"/>
              </a:ext>
            </a:extLst>
          </a:blip>
          <a:srcRect l="22338" t="70196" r="44417" b="2210"/>
          <a:stretch/>
        </p:blipFill>
        <p:spPr>
          <a:xfrm>
            <a:off x="7320096" y="4869161"/>
            <a:ext cx="1356360" cy="633282"/>
          </a:xfrm>
          <a:prstGeom prst="rect">
            <a:avLst/>
          </a:prstGeom>
        </p:spPr>
      </p:pic>
    </p:spTree>
    <p:extLst>
      <p:ext uri="{BB962C8B-B14F-4D97-AF65-F5344CB8AC3E}">
        <p14:creationId xmlns:p14="http://schemas.microsoft.com/office/powerpoint/2010/main" val="59010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Reversión del campo </a:t>
            </a:r>
            <a:r>
              <a:rPr lang="es-AR" b="1" dirty="0" smtClean="0"/>
              <a:t>B</a:t>
            </a:r>
            <a:endParaRPr lang="en-US" b="1" dirty="0"/>
          </a:p>
        </p:txBody>
      </p:sp>
      <p:sp>
        <p:nvSpPr>
          <p:cNvPr id="4" name="3 CuadroTexto"/>
          <p:cNvSpPr txBox="1"/>
          <p:nvPr/>
        </p:nvSpPr>
        <p:spPr>
          <a:xfrm>
            <a:off x="395536" y="1484784"/>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geológica de reversión del campo: basaltos, suelos de fondos marinos.</a:t>
            </a:r>
            <a:endParaRPr lang="en-US" dirty="0"/>
          </a:p>
        </p:txBody>
      </p:sp>
      <p:sp>
        <p:nvSpPr>
          <p:cNvPr id="7" name="6 CuadroTexto"/>
          <p:cNvSpPr txBox="1"/>
          <p:nvPr/>
        </p:nvSpPr>
        <p:spPr>
          <a:xfrm>
            <a:off x="513594" y="2204864"/>
            <a:ext cx="6074629" cy="2031325"/>
          </a:xfrm>
          <a:prstGeom prst="rect">
            <a:avLst/>
          </a:prstGeom>
          <a:noFill/>
        </p:spPr>
        <p:txBody>
          <a:bodyPr wrap="square" rtlCol="0">
            <a:spAutoFit/>
          </a:bodyPr>
          <a:lstStyle/>
          <a:p>
            <a:pPr marL="285750" indent="-285750">
              <a:buFont typeface="Wingdings" pitchFamily="2" charset="2"/>
              <a:buChar char="ü"/>
            </a:pPr>
            <a:r>
              <a:rPr lang="es-AR" dirty="0" smtClean="0"/>
              <a:t>Campos </a:t>
            </a:r>
            <a:r>
              <a:rPr lang="es-AR" dirty="0"/>
              <a:t>magnéticos ´registrados´ en orden magnético de</a:t>
            </a:r>
          </a:p>
          <a:p>
            <a:pPr marL="742950" lvl="1" indent="-285750">
              <a:buFont typeface="Wingdings" pitchFamily="2" charset="2"/>
              <a:buChar char="ü"/>
            </a:pPr>
            <a:r>
              <a:rPr lang="es-AR" dirty="0"/>
              <a:t> materiales ferromagnético como la </a:t>
            </a:r>
            <a:r>
              <a:rPr lang="es-AR" i="1" dirty="0"/>
              <a:t>magnetita, </a:t>
            </a:r>
          </a:p>
          <a:p>
            <a:pPr marL="742950" lvl="1" indent="-285750">
              <a:buFont typeface="Wingdings" pitchFamily="2" charset="2"/>
              <a:buChar char="ü"/>
            </a:pPr>
            <a:r>
              <a:rPr lang="es-AR" dirty="0" smtClean="0"/>
              <a:t>Flujos </a:t>
            </a:r>
            <a:r>
              <a:rPr lang="es-AR" dirty="0"/>
              <a:t>de lava donde </a:t>
            </a:r>
            <a:r>
              <a:rPr lang="es-AR" dirty="0" smtClean="0"/>
              <a:t>al enfriarse pequeñas </a:t>
            </a:r>
            <a:r>
              <a:rPr lang="es-AR" dirty="0"/>
              <a:t>partículas magnéticas </a:t>
            </a:r>
            <a:r>
              <a:rPr lang="es-AR" dirty="0" smtClean="0"/>
              <a:t>quedan alineadas </a:t>
            </a:r>
            <a:r>
              <a:rPr lang="es-AR" dirty="0"/>
              <a:t>al </a:t>
            </a:r>
            <a:r>
              <a:rPr lang="es-AR" b="1" dirty="0"/>
              <a:t>B</a:t>
            </a:r>
            <a:r>
              <a:rPr lang="es-AR" dirty="0"/>
              <a:t> del momento: </a:t>
            </a:r>
            <a:r>
              <a:rPr lang="es-AR" b="1" i="1" dirty="0"/>
              <a:t>magnetización </a:t>
            </a:r>
            <a:r>
              <a:rPr lang="es-AR" b="1" i="1" dirty="0" smtClean="0"/>
              <a:t>termo-remanente</a:t>
            </a:r>
          </a:p>
          <a:p>
            <a:pPr marL="742950" lvl="1" indent="-285750">
              <a:buFont typeface="Wingdings" pitchFamily="2" charset="2"/>
              <a:buChar char="ü"/>
            </a:pPr>
            <a:r>
              <a:rPr lang="es-AR" dirty="0" smtClean="0"/>
              <a:t>Sesgo de alineamiento de partículas </a:t>
            </a:r>
            <a:r>
              <a:rPr lang="es-AR" dirty="0" err="1" smtClean="0"/>
              <a:t>magneticas</a:t>
            </a:r>
            <a:r>
              <a:rPr lang="es-AR" dirty="0" smtClean="0"/>
              <a:t> </a:t>
            </a:r>
            <a:r>
              <a:rPr lang="es-AR" dirty="0"/>
              <a:t>en sedimentos </a:t>
            </a:r>
            <a:r>
              <a:rPr lang="es-AR" b="1" i="1" dirty="0" err="1"/>
              <a:t>detrital</a:t>
            </a:r>
            <a:r>
              <a:rPr lang="es-AR" b="1" i="1" dirty="0"/>
              <a:t> </a:t>
            </a:r>
            <a:r>
              <a:rPr lang="es-AR" b="1" i="1" dirty="0" err="1"/>
              <a:t>remanent</a:t>
            </a:r>
            <a:r>
              <a:rPr lang="es-AR" b="1" i="1" dirty="0"/>
              <a:t> </a:t>
            </a:r>
            <a:r>
              <a:rPr lang="es-AR" b="1" i="1" dirty="0" err="1"/>
              <a:t>magnetization</a:t>
            </a:r>
            <a:endParaRPr lang="es-AR" b="1" i="1" dirty="0"/>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7489" y="4495800"/>
            <a:ext cx="4867275" cy="2362200"/>
          </a:xfrm>
          <a:prstGeom prst="rect">
            <a:avLst/>
          </a:prstGeom>
        </p:spPr>
      </p:pic>
    </p:spTree>
    <p:extLst>
      <p:ext uri="{BB962C8B-B14F-4D97-AF65-F5344CB8AC3E}">
        <p14:creationId xmlns:p14="http://schemas.microsoft.com/office/powerpoint/2010/main" val="35158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Reversión del campo </a:t>
            </a:r>
            <a:r>
              <a:rPr lang="es-AR" b="1" dirty="0" smtClean="0"/>
              <a:t>B</a:t>
            </a:r>
            <a:endParaRPr lang="en-US" b="1" dirty="0"/>
          </a:p>
        </p:txBody>
      </p:sp>
      <p:sp>
        <p:nvSpPr>
          <p:cNvPr id="4" name="3 CuadroTexto"/>
          <p:cNvSpPr txBox="1"/>
          <p:nvPr/>
        </p:nvSpPr>
        <p:spPr>
          <a:xfrm>
            <a:off x="395536" y="1484784"/>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geológica de reversión del campo: basaltos, suelos de fondos marinos.</a:t>
            </a:r>
            <a:endParaRPr lang="en-US" dirty="0"/>
          </a:p>
        </p:txBody>
      </p:sp>
      <p:grpSp>
        <p:nvGrpSpPr>
          <p:cNvPr id="8" name="7 Grupo"/>
          <p:cNvGrpSpPr/>
          <p:nvPr/>
        </p:nvGrpSpPr>
        <p:grpSpPr>
          <a:xfrm>
            <a:off x="513594" y="1340768"/>
            <a:ext cx="8609871" cy="6239253"/>
            <a:chOff x="513594" y="1340768"/>
            <a:chExt cx="8609871" cy="6239253"/>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074" y="1340768"/>
              <a:ext cx="2062391" cy="6239253"/>
            </a:xfrm>
            <a:prstGeom prst="rect">
              <a:avLst/>
            </a:prstGeom>
          </p:spPr>
        </p:pic>
        <p:sp>
          <p:nvSpPr>
            <p:cNvPr id="7" name="6 CuadroTexto"/>
            <p:cNvSpPr txBox="1"/>
            <p:nvPr/>
          </p:nvSpPr>
          <p:spPr>
            <a:xfrm>
              <a:off x="513594" y="2204864"/>
              <a:ext cx="6074629" cy="2031325"/>
            </a:xfrm>
            <a:prstGeom prst="rect">
              <a:avLst/>
            </a:prstGeom>
            <a:noFill/>
          </p:spPr>
          <p:txBody>
            <a:bodyPr wrap="square" rtlCol="0">
              <a:spAutoFit/>
            </a:bodyPr>
            <a:lstStyle/>
            <a:p>
              <a:pPr marL="285750" indent="-285750">
                <a:buFont typeface="Wingdings" pitchFamily="2" charset="2"/>
                <a:buChar char="ü"/>
              </a:pPr>
              <a:r>
                <a:rPr lang="es-AR" dirty="0" smtClean="0"/>
                <a:t>Campos </a:t>
              </a:r>
              <a:r>
                <a:rPr lang="es-AR" dirty="0"/>
                <a:t>magnéticos ´registrados´ en orden magnético de</a:t>
              </a:r>
            </a:p>
            <a:p>
              <a:pPr marL="742950" lvl="1" indent="-285750">
                <a:buFont typeface="Wingdings" pitchFamily="2" charset="2"/>
                <a:buChar char="ü"/>
              </a:pPr>
              <a:r>
                <a:rPr lang="es-AR" dirty="0"/>
                <a:t> materiales ferromagnético como la </a:t>
              </a:r>
              <a:r>
                <a:rPr lang="es-AR" i="1" dirty="0"/>
                <a:t>magnetita, </a:t>
              </a:r>
            </a:p>
            <a:p>
              <a:pPr marL="742950" lvl="1" indent="-285750">
                <a:buFont typeface="Wingdings" pitchFamily="2" charset="2"/>
                <a:buChar char="ü"/>
              </a:pPr>
              <a:r>
                <a:rPr lang="es-AR" dirty="0" smtClean="0"/>
                <a:t>Flujos </a:t>
              </a:r>
              <a:r>
                <a:rPr lang="es-AR" dirty="0"/>
                <a:t>de lava donde </a:t>
              </a:r>
              <a:r>
                <a:rPr lang="es-AR" dirty="0" smtClean="0"/>
                <a:t>al enfriarse pequeñas </a:t>
              </a:r>
              <a:r>
                <a:rPr lang="es-AR" dirty="0"/>
                <a:t>partículas magnéticas </a:t>
              </a:r>
              <a:r>
                <a:rPr lang="es-AR" dirty="0" smtClean="0"/>
                <a:t>quedan alineadas </a:t>
              </a:r>
              <a:r>
                <a:rPr lang="es-AR" dirty="0"/>
                <a:t>al </a:t>
              </a:r>
              <a:r>
                <a:rPr lang="es-AR" b="1" dirty="0"/>
                <a:t>B</a:t>
              </a:r>
              <a:r>
                <a:rPr lang="es-AR" dirty="0"/>
                <a:t> del momento: </a:t>
              </a:r>
              <a:r>
                <a:rPr lang="es-AR" b="1" i="1" dirty="0"/>
                <a:t>magnetización </a:t>
              </a:r>
              <a:r>
                <a:rPr lang="es-AR" b="1" i="1" dirty="0" smtClean="0"/>
                <a:t>termo-remanente</a:t>
              </a:r>
            </a:p>
            <a:p>
              <a:pPr marL="742950" lvl="1" indent="-285750">
                <a:buFont typeface="Wingdings" pitchFamily="2" charset="2"/>
                <a:buChar char="ü"/>
              </a:pPr>
              <a:r>
                <a:rPr lang="es-AR" dirty="0" smtClean="0"/>
                <a:t>Sesgo de alineamiento de partículas </a:t>
              </a:r>
              <a:r>
                <a:rPr lang="es-AR" dirty="0" smtClean="0"/>
                <a:t>magnéticas </a:t>
              </a:r>
              <a:r>
                <a:rPr lang="es-AR" dirty="0"/>
                <a:t>en sedimentos </a:t>
              </a:r>
              <a:r>
                <a:rPr lang="es-AR" b="1" i="1" dirty="0" err="1"/>
                <a:t>detrital</a:t>
              </a:r>
              <a:r>
                <a:rPr lang="es-AR" b="1" i="1" dirty="0"/>
                <a:t> </a:t>
              </a:r>
              <a:r>
                <a:rPr lang="es-AR" b="1" i="1" dirty="0" err="1"/>
                <a:t>remanent</a:t>
              </a:r>
              <a:r>
                <a:rPr lang="es-AR" b="1" i="1" dirty="0"/>
                <a:t> </a:t>
              </a:r>
              <a:r>
                <a:rPr lang="es-AR" b="1" i="1" dirty="0" err="1"/>
                <a:t>magnetization</a:t>
              </a:r>
              <a:endParaRPr lang="es-AR" b="1" i="1" dirty="0"/>
            </a:p>
          </p:txBody>
        </p:sp>
      </p:grpSp>
      <p:grpSp>
        <p:nvGrpSpPr>
          <p:cNvPr id="12" name="11 Grupo"/>
          <p:cNvGrpSpPr/>
          <p:nvPr/>
        </p:nvGrpSpPr>
        <p:grpSpPr>
          <a:xfrm>
            <a:off x="395536" y="4221088"/>
            <a:ext cx="6445846" cy="2576838"/>
            <a:chOff x="395536" y="4221088"/>
            <a:chExt cx="6445846" cy="2576838"/>
          </a:xfrm>
        </p:grpSpPr>
        <p:sp>
          <p:nvSpPr>
            <p:cNvPr id="9" name="8 CuadroTexto"/>
            <p:cNvSpPr txBox="1"/>
            <p:nvPr/>
          </p:nvSpPr>
          <p:spPr>
            <a:xfrm>
              <a:off x="395536" y="4221088"/>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a:t>
              </a:r>
              <a:r>
                <a:rPr lang="es-AR" b="1" dirty="0" smtClean="0"/>
                <a:t>fundamental</a:t>
              </a:r>
              <a:r>
                <a:rPr lang="es-AR" dirty="0" smtClean="0"/>
                <a:t> para sostener la teoría de tectónica de placas</a:t>
              </a:r>
              <a:endParaRPr lang="en-US" dirty="0"/>
            </a:p>
          </p:txBody>
        </p:sp>
        <p:pic>
          <p:nvPicPr>
            <p:cNvPr id="10"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84" y="5016751"/>
              <a:ext cx="2428875" cy="1781175"/>
            </a:xfrm>
            <a:prstGeom prst="rect">
              <a:avLst/>
            </a:prstGeom>
          </p:spPr>
        </p:pic>
        <p:sp>
          <p:nvSpPr>
            <p:cNvPr id="11" name="10 CuadroTexto"/>
            <p:cNvSpPr txBox="1"/>
            <p:nvPr/>
          </p:nvSpPr>
          <p:spPr>
            <a:xfrm>
              <a:off x="395536" y="5517232"/>
              <a:ext cx="1770549" cy="369332"/>
            </a:xfrm>
            <a:prstGeom prst="rect">
              <a:avLst/>
            </a:prstGeom>
            <a:noFill/>
          </p:spPr>
          <p:txBody>
            <a:bodyPr wrap="none" rtlCol="0">
              <a:spAutoFit/>
            </a:bodyPr>
            <a:lstStyle/>
            <a:p>
              <a:r>
                <a:rPr lang="es-AR" i="1" dirty="0" smtClean="0"/>
                <a:t>Tiras magnéticas</a:t>
              </a:r>
              <a:endParaRPr lang="en-US" i="1" dirty="0"/>
            </a:p>
          </p:txBody>
        </p:sp>
      </p:grpSp>
    </p:spTree>
    <p:extLst>
      <p:ext uri="{BB962C8B-B14F-4D97-AF65-F5344CB8AC3E}">
        <p14:creationId xmlns:p14="http://schemas.microsoft.com/office/powerpoint/2010/main" val="299914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Reversión del campo </a:t>
            </a:r>
            <a:r>
              <a:rPr lang="es-AR" b="1" dirty="0" smtClean="0"/>
              <a:t>B</a:t>
            </a:r>
            <a:endParaRPr lang="en-US" b="1" dirty="0"/>
          </a:p>
        </p:txBody>
      </p:sp>
      <p:sp>
        <p:nvSpPr>
          <p:cNvPr id="4" name="3 CuadroTexto"/>
          <p:cNvSpPr txBox="1"/>
          <p:nvPr/>
        </p:nvSpPr>
        <p:spPr>
          <a:xfrm>
            <a:off x="395536" y="1484784"/>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geológica de reversión del campo: basaltos, suelos de fondos marinos.</a:t>
            </a:r>
            <a:endParaRPr lang="en-US" dirty="0"/>
          </a:p>
        </p:txBody>
      </p:sp>
      <p:grpSp>
        <p:nvGrpSpPr>
          <p:cNvPr id="8" name="7 Grupo"/>
          <p:cNvGrpSpPr/>
          <p:nvPr/>
        </p:nvGrpSpPr>
        <p:grpSpPr>
          <a:xfrm>
            <a:off x="391674" y="1310288"/>
            <a:ext cx="8609871" cy="6239253"/>
            <a:chOff x="513594" y="1340768"/>
            <a:chExt cx="8609871" cy="6239253"/>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074" y="1340768"/>
              <a:ext cx="2062391" cy="6239253"/>
            </a:xfrm>
            <a:prstGeom prst="rect">
              <a:avLst/>
            </a:prstGeom>
          </p:spPr>
        </p:pic>
        <p:sp>
          <p:nvSpPr>
            <p:cNvPr id="7" name="6 CuadroTexto"/>
            <p:cNvSpPr txBox="1"/>
            <p:nvPr/>
          </p:nvSpPr>
          <p:spPr>
            <a:xfrm>
              <a:off x="513594" y="2204864"/>
              <a:ext cx="6074629" cy="646331"/>
            </a:xfrm>
            <a:prstGeom prst="rect">
              <a:avLst/>
            </a:prstGeom>
            <a:noFill/>
          </p:spPr>
          <p:txBody>
            <a:bodyPr wrap="square" rtlCol="0">
              <a:spAutoFit/>
            </a:bodyPr>
            <a:lstStyle/>
            <a:p>
              <a:pPr marL="285750" indent="-285750">
                <a:buFont typeface="Wingdings" pitchFamily="2" charset="2"/>
                <a:buChar char="ü"/>
              </a:pPr>
              <a:r>
                <a:rPr lang="es-AR" dirty="0" smtClean="0"/>
                <a:t>Campos </a:t>
              </a:r>
              <a:r>
                <a:rPr lang="es-AR" dirty="0"/>
                <a:t>magnéticos ´registrados´ en orden magnético </a:t>
              </a:r>
              <a:r>
                <a:rPr lang="es-AR" dirty="0" smtClean="0"/>
                <a:t>de sedimentos, materiales </a:t>
              </a:r>
              <a:r>
                <a:rPr lang="es-AR" dirty="0" err="1" smtClean="0"/>
                <a:t>ferromagneticos</a:t>
              </a:r>
              <a:r>
                <a:rPr lang="es-AR" dirty="0" smtClean="0"/>
                <a:t>,</a:t>
              </a:r>
              <a:endParaRPr lang="es-AR" dirty="0"/>
            </a:p>
          </p:txBody>
        </p:sp>
      </p:grpSp>
      <p:sp>
        <p:nvSpPr>
          <p:cNvPr id="9" name="8 CuadroTexto"/>
          <p:cNvSpPr txBox="1"/>
          <p:nvPr/>
        </p:nvSpPr>
        <p:spPr>
          <a:xfrm>
            <a:off x="395536" y="2780928"/>
            <a:ext cx="6445846" cy="646331"/>
          </a:xfrm>
          <a:prstGeom prst="rect">
            <a:avLst/>
          </a:prstGeom>
          <a:noFill/>
        </p:spPr>
        <p:txBody>
          <a:bodyPr wrap="square" rtlCol="0">
            <a:spAutoFit/>
          </a:bodyPr>
          <a:lstStyle/>
          <a:p>
            <a:pPr marL="285750" indent="-285750">
              <a:buFont typeface="Wingdings" pitchFamily="2" charset="2"/>
              <a:buChar char="ü"/>
            </a:pPr>
            <a:r>
              <a:rPr lang="es-AR" dirty="0" smtClean="0"/>
              <a:t>Evidencia fundamental para sostener la teoría de tectónica de placas</a:t>
            </a:r>
            <a:endParaRPr lang="en-US" dirty="0"/>
          </a:p>
        </p:txBody>
      </p:sp>
      <p:sp>
        <p:nvSpPr>
          <p:cNvPr id="13" name="12 CuadroTexto"/>
          <p:cNvSpPr txBox="1"/>
          <p:nvPr/>
        </p:nvSpPr>
        <p:spPr>
          <a:xfrm>
            <a:off x="395536" y="3645024"/>
            <a:ext cx="6521522" cy="3693319"/>
          </a:xfrm>
          <a:prstGeom prst="rect">
            <a:avLst/>
          </a:prstGeom>
          <a:noFill/>
        </p:spPr>
        <p:txBody>
          <a:bodyPr wrap="square" rtlCol="0">
            <a:spAutoFit/>
          </a:bodyPr>
          <a:lstStyle/>
          <a:p>
            <a:pPr marL="285750" lvl="1" indent="-285750">
              <a:buFont typeface="Wingdings" pitchFamily="2" charset="2"/>
              <a:buChar char="ü"/>
            </a:pPr>
            <a:r>
              <a:rPr lang="en-US" dirty="0" err="1" smtClean="0"/>
              <a:t>Reversiones</a:t>
            </a:r>
            <a:r>
              <a:rPr lang="en-US" dirty="0" smtClean="0"/>
              <a:t> </a:t>
            </a:r>
            <a:r>
              <a:rPr lang="en-US" dirty="0" err="1" smtClean="0"/>
              <a:t>parecen</a:t>
            </a:r>
            <a:r>
              <a:rPr lang="en-US" dirty="0" smtClean="0"/>
              <a:t> </a:t>
            </a:r>
            <a:r>
              <a:rPr lang="en-US" dirty="0" err="1" smtClean="0"/>
              <a:t>ocurrir</a:t>
            </a:r>
            <a:r>
              <a:rPr lang="en-US" dirty="0" smtClean="0"/>
              <a:t> </a:t>
            </a:r>
            <a:r>
              <a:rPr lang="en-US" dirty="0" err="1" smtClean="0"/>
              <a:t>aleatoriamente</a:t>
            </a:r>
            <a:r>
              <a:rPr lang="en-US" dirty="0" smtClean="0"/>
              <a:t>. </a:t>
            </a:r>
            <a:r>
              <a:rPr lang="es-AR" dirty="0" smtClean="0"/>
              <a:t>La más reciente: </a:t>
            </a:r>
            <a:r>
              <a:rPr lang="en-US" dirty="0" err="1" smtClean="0"/>
              <a:t>Brunhes</a:t>
            </a:r>
            <a:r>
              <a:rPr lang="en-US" dirty="0" smtClean="0"/>
              <a:t>–</a:t>
            </a:r>
            <a:r>
              <a:rPr lang="en-US" dirty="0" err="1" smtClean="0"/>
              <a:t>Matuyama</a:t>
            </a:r>
            <a:r>
              <a:rPr lang="en-US" dirty="0" smtClean="0"/>
              <a:t>, </a:t>
            </a:r>
            <a:r>
              <a:rPr lang="en-US" dirty="0" err="1" smtClean="0"/>
              <a:t>occurrió</a:t>
            </a:r>
            <a:r>
              <a:rPr lang="en-US" dirty="0" smtClean="0"/>
              <a:t> ~780,000 a</a:t>
            </a:r>
            <a:r>
              <a:rPr lang="es-AR" dirty="0" err="1" smtClean="0"/>
              <a:t>ños</a:t>
            </a:r>
            <a:r>
              <a:rPr lang="es-AR" dirty="0" smtClean="0"/>
              <a:t>.</a:t>
            </a:r>
          </a:p>
          <a:p>
            <a:pPr marL="285750" lvl="1" indent="-285750">
              <a:buFont typeface="Wingdings" pitchFamily="2" charset="2"/>
              <a:buChar char="ü"/>
            </a:pPr>
            <a:r>
              <a:rPr lang="es-AR" dirty="0" smtClean="0"/>
              <a:t>Se desconoce cuánto dura el período de reversión en sí. </a:t>
            </a:r>
          </a:p>
          <a:p>
            <a:pPr marL="742950" lvl="2" indent="-285750">
              <a:buFont typeface="Wingdings" pitchFamily="2" charset="2"/>
              <a:buChar char="ü"/>
            </a:pPr>
            <a:r>
              <a:rPr lang="es-AR" dirty="0" err="1"/>
              <a:t>Steens</a:t>
            </a:r>
            <a:r>
              <a:rPr lang="es-AR" dirty="0"/>
              <a:t> Mountain, </a:t>
            </a:r>
            <a:r>
              <a:rPr lang="es-AR" dirty="0" err="1" smtClean="0"/>
              <a:t>Oregon</a:t>
            </a:r>
            <a:r>
              <a:rPr lang="es-AR" dirty="0" smtClean="0"/>
              <a:t> (6 grados/</a:t>
            </a:r>
            <a:r>
              <a:rPr lang="es-AR" dirty="0" err="1" smtClean="0"/>
              <a:t>dia</a:t>
            </a:r>
            <a:r>
              <a:rPr lang="es-AR" dirty="0" smtClean="0"/>
              <a:t>)</a:t>
            </a:r>
          </a:p>
          <a:p>
            <a:pPr marL="742950" lvl="2" indent="-285750">
              <a:buFont typeface="Wingdings" pitchFamily="2" charset="2"/>
              <a:buChar char="ü"/>
            </a:pPr>
            <a:r>
              <a:rPr lang="es-AR" dirty="0" err="1"/>
              <a:t>Battle</a:t>
            </a:r>
            <a:r>
              <a:rPr lang="es-AR" dirty="0"/>
              <a:t> Mountain, </a:t>
            </a:r>
            <a:r>
              <a:rPr lang="es-AR" dirty="0" smtClean="0"/>
              <a:t>Nevada (53grados/año) Lava enfriada, recalentada y vuelta </a:t>
            </a:r>
            <a:r>
              <a:rPr lang="es-AR" dirty="0"/>
              <a:t>a enfriar </a:t>
            </a:r>
            <a:r>
              <a:rPr lang="es-AR" dirty="0" smtClean="0"/>
              <a:t>(Bogue, </a:t>
            </a:r>
            <a:r>
              <a:rPr lang="es-AR" i="1" dirty="0" err="1" smtClean="0"/>
              <a:t>Geophysical</a:t>
            </a:r>
            <a:r>
              <a:rPr lang="es-AR" i="1" dirty="0" smtClean="0"/>
              <a:t> </a:t>
            </a:r>
            <a:r>
              <a:rPr lang="es-AR" i="1" dirty="0" err="1"/>
              <a:t>Research</a:t>
            </a:r>
            <a:r>
              <a:rPr lang="es-AR" i="1" dirty="0"/>
              <a:t> </a:t>
            </a:r>
            <a:r>
              <a:rPr lang="es-AR" i="1" dirty="0" err="1"/>
              <a:t>Letter</a:t>
            </a:r>
            <a:r>
              <a:rPr lang="es-AR" dirty="0" err="1"/>
              <a:t>s</a:t>
            </a:r>
            <a:r>
              <a:rPr lang="es-AR" dirty="0"/>
              <a:t>, </a:t>
            </a:r>
            <a:r>
              <a:rPr lang="es-AR" dirty="0" smtClean="0"/>
              <a:t>2010)</a:t>
            </a:r>
          </a:p>
          <a:p>
            <a:pPr marL="285750" lvl="1" indent="-285750">
              <a:buFont typeface="Wingdings" pitchFamily="2" charset="2"/>
              <a:buChar char="ü"/>
            </a:pPr>
            <a:r>
              <a:rPr lang="es-AR" dirty="0"/>
              <a:t>No hay registros fósiles  de eventos ´raros´ ligados a las reversiones. Sabemos poco sobre los posibles efectos concretos de no tener campo (especies ancestrales muy resistentes a mutaciones??)</a:t>
            </a:r>
          </a:p>
          <a:p>
            <a:pPr marL="285750" lvl="1" indent="-285750">
              <a:buFont typeface="Wingdings" pitchFamily="2" charset="2"/>
              <a:buChar char="ü"/>
            </a:pPr>
            <a:endParaRPr lang="es-AR" dirty="0" smtClean="0"/>
          </a:p>
          <a:p>
            <a:endParaRPr lang="en-US" dirty="0"/>
          </a:p>
        </p:txBody>
      </p:sp>
    </p:spTree>
    <p:extLst>
      <p:ext uri="{BB962C8B-B14F-4D97-AF65-F5344CB8AC3E}">
        <p14:creationId xmlns:p14="http://schemas.microsoft.com/office/powerpoint/2010/main" val="397794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Origen del </a:t>
            </a:r>
            <a:r>
              <a:rPr lang="es-AR" b="1" dirty="0" smtClean="0"/>
              <a:t>B </a:t>
            </a:r>
            <a:r>
              <a:rPr lang="es-AR" dirty="0" smtClean="0"/>
              <a:t>terrestre</a:t>
            </a:r>
            <a:endParaRPr lang="en-US" b="1"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5867" y="1988840"/>
            <a:ext cx="3176987" cy="3287812"/>
          </a:xfrm>
          <a:prstGeom prst="rect">
            <a:avLst/>
          </a:prstGeom>
        </p:spPr>
      </p:pic>
      <p:sp>
        <p:nvSpPr>
          <p:cNvPr id="6" name="5 CuadroTexto"/>
          <p:cNvSpPr txBox="1"/>
          <p:nvPr/>
        </p:nvSpPr>
        <p:spPr>
          <a:xfrm>
            <a:off x="467544" y="1268760"/>
            <a:ext cx="5328592" cy="4924425"/>
          </a:xfrm>
          <a:prstGeom prst="rect">
            <a:avLst/>
          </a:prstGeom>
          <a:noFill/>
        </p:spPr>
        <p:txBody>
          <a:bodyPr wrap="square" rtlCol="0">
            <a:spAutoFit/>
          </a:bodyPr>
          <a:lstStyle/>
          <a:p>
            <a:r>
              <a:rPr lang="es-AR" dirty="0" smtClean="0"/>
              <a:t>Ingredientes para generar (y sostener) un campo </a:t>
            </a:r>
            <a:r>
              <a:rPr lang="es-AR" b="1" dirty="0" smtClean="0"/>
              <a:t>B</a:t>
            </a:r>
          </a:p>
          <a:p>
            <a:r>
              <a:rPr lang="es-AR" b="1" dirty="0" smtClean="0"/>
              <a:t>Núcleo interno:</a:t>
            </a:r>
          </a:p>
          <a:p>
            <a:pPr marL="742950" lvl="1" indent="-285750">
              <a:buFont typeface="Wingdings" pitchFamily="2" charset="2"/>
              <a:buChar char="ü"/>
            </a:pPr>
            <a:r>
              <a:rPr lang="es-AR" sz="1600" dirty="0" smtClean="0"/>
              <a:t>De hierro sólido</a:t>
            </a:r>
          </a:p>
          <a:p>
            <a:pPr marL="742950" lvl="1" indent="-285750">
              <a:buFont typeface="Wingdings" pitchFamily="2" charset="2"/>
              <a:buChar char="ü"/>
            </a:pPr>
            <a:r>
              <a:rPr lang="es-AR" sz="1600" dirty="0" smtClean="0"/>
              <a:t>Muy caliente (5000K)</a:t>
            </a:r>
          </a:p>
          <a:p>
            <a:pPr marL="742950" lvl="1" indent="-285750">
              <a:buFont typeface="Wingdings" pitchFamily="2" charset="2"/>
              <a:buChar char="ü"/>
            </a:pPr>
            <a:r>
              <a:rPr lang="es-AR" sz="1600" dirty="0" smtClean="0"/>
              <a:t>Gira a su propio ritmo (0.2</a:t>
            </a:r>
            <a:r>
              <a:rPr lang="es-AR" sz="1600" baseline="30000" dirty="0" smtClean="0"/>
              <a:t>º </a:t>
            </a:r>
            <a:r>
              <a:rPr lang="es-AR" sz="1600" dirty="0" smtClean="0"/>
              <a:t>/año más </a:t>
            </a:r>
            <a:r>
              <a:rPr lang="es-AR" sz="1600" dirty="0" err="1" smtClean="0"/>
              <a:t>rapido</a:t>
            </a:r>
            <a:r>
              <a:rPr lang="es-AR" sz="1600" dirty="0" smtClean="0"/>
              <a:t> que la </a:t>
            </a:r>
            <a:r>
              <a:rPr lang="es-AR" sz="1600" dirty="0" err="1" smtClean="0"/>
              <a:t>sup</a:t>
            </a:r>
            <a:r>
              <a:rPr lang="es-AR" sz="1600" dirty="0" smtClean="0"/>
              <a:t>.)</a:t>
            </a:r>
            <a:endParaRPr lang="es-AR" dirty="0" smtClean="0"/>
          </a:p>
          <a:p>
            <a:r>
              <a:rPr lang="es-AR" b="1" dirty="0" smtClean="0"/>
              <a:t>Núcleo externo: </a:t>
            </a:r>
          </a:p>
          <a:p>
            <a:pPr marL="742950" lvl="1" indent="-285750">
              <a:buFont typeface="Wingdings" pitchFamily="2" charset="2"/>
              <a:buChar char="ü"/>
            </a:pPr>
            <a:r>
              <a:rPr lang="es-AR" sz="1600" dirty="0" smtClean="0"/>
              <a:t>mar de hierro líquido (3800K)</a:t>
            </a:r>
          </a:p>
          <a:p>
            <a:pPr marL="742950" lvl="1" indent="-285750">
              <a:buFont typeface="Wingdings" pitchFamily="2" charset="2"/>
              <a:buChar char="ü"/>
            </a:pPr>
            <a:r>
              <a:rPr lang="es-AR" sz="1600" dirty="0" smtClean="0"/>
              <a:t>Convección, turbulencia…</a:t>
            </a:r>
          </a:p>
          <a:p>
            <a:r>
              <a:rPr lang="es-AR" b="1" dirty="0" smtClean="0"/>
              <a:t>Rotación de la Tierra</a:t>
            </a:r>
          </a:p>
          <a:p>
            <a:pPr marL="742950" lvl="1" indent="-285750">
              <a:buFont typeface="Wingdings" pitchFamily="2" charset="2"/>
              <a:buChar char="ü"/>
            </a:pPr>
            <a:r>
              <a:rPr lang="es-AR" sz="1600" dirty="0" err="1" smtClean="0"/>
              <a:t>Fzas</a:t>
            </a:r>
            <a:r>
              <a:rPr lang="es-AR" sz="1600" dirty="0" smtClean="0"/>
              <a:t> de </a:t>
            </a:r>
            <a:r>
              <a:rPr lang="es-AR" sz="1600" dirty="0" err="1" smtClean="0"/>
              <a:t>Coriolis</a:t>
            </a:r>
            <a:r>
              <a:rPr lang="es-AR" sz="1600" dirty="0" smtClean="0"/>
              <a:t>  para la dinámica del núcleo externo. Formación de </a:t>
            </a:r>
            <a:r>
              <a:rPr lang="es-AR" sz="1600" dirty="0" err="1" smtClean="0"/>
              <a:t>vórticidad</a:t>
            </a:r>
            <a:r>
              <a:rPr lang="es-AR" sz="1600" dirty="0" smtClean="0"/>
              <a:t>, efectos tipo columnas de Taylor.</a:t>
            </a:r>
          </a:p>
          <a:p>
            <a:pPr marL="742950" lvl="1" indent="-285750">
              <a:buFont typeface="Wingdings" pitchFamily="2" charset="2"/>
              <a:buChar char="ü"/>
            </a:pPr>
            <a:r>
              <a:rPr lang="es-AR" sz="1600" dirty="0" smtClean="0"/>
              <a:t>Notar que Venus (día de 243 días terrestres) no </a:t>
            </a:r>
            <a:r>
              <a:rPr lang="es-AR" sz="1600" dirty="0"/>
              <a:t>tiene </a:t>
            </a:r>
            <a:r>
              <a:rPr lang="es-AR" sz="1600" b="1" dirty="0" smtClean="0"/>
              <a:t>B</a:t>
            </a:r>
          </a:p>
          <a:p>
            <a:pPr marL="742950" lvl="1" indent="-285750">
              <a:buFont typeface="Wingdings" pitchFamily="2" charset="2"/>
              <a:buChar char="ü"/>
            </a:pPr>
            <a:r>
              <a:rPr lang="es-AR" sz="1600" dirty="0" smtClean="0"/>
              <a:t>Notar que Marte (mas frio) tampoco (10</a:t>
            </a:r>
            <a:r>
              <a:rPr lang="es-AR" sz="1600" baseline="30000" dirty="0" smtClean="0"/>
              <a:t>-4</a:t>
            </a:r>
            <a:r>
              <a:rPr lang="es-AR" sz="1600" dirty="0" smtClean="0"/>
              <a:t> veces el terrestre)</a:t>
            </a:r>
            <a:endParaRPr lang="es-AR" sz="1600" dirty="0"/>
          </a:p>
          <a:p>
            <a:r>
              <a:rPr lang="es-AR" b="1" dirty="0" smtClean="0"/>
              <a:t>Campo Magnético Interplanetario</a:t>
            </a:r>
            <a:endParaRPr lang="es-AR" b="1" dirty="0"/>
          </a:p>
          <a:p>
            <a:endParaRPr lang="es-AR" sz="1600" dirty="0" smtClean="0"/>
          </a:p>
        </p:txBody>
      </p:sp>
      <p:sp>
        <p:nvSpPr>
          <p:cNvPr id="11" name="10 CuadroTexto"/>
          <p:cNvSpPr txBox="1"/>
          <p:nvPr/>
        </p:nvSpPr>
        <p:spPr>
          <a:xfrm>
            <a:off x="1835696" y="6273909"/>
            <a:ext cx="4556247" cy="369332"/>
          </a:xfrm>
          <a:prstGeom prst="rect">
            <a:avLst/>
          </a:prstGeom>
          <a:noFill/>
          <a:ln>
            <a:solidFill>
              <a:schemeClr val="accent1"/>
            </a:solidFill>
          </a:ln>
        </p:spPr>
        <p:txBody>
          <a:bodyPr wrap="none" rtlCol="0">
            <a:spAutoFit/>
          </a:bodyPr>
          <a:lstStyle/>
          <a:p>
            <a:r>
              <a:rPr lang="es-AR" dirty="0" smtClean="0"/>
              <a:t>Modelo </a:t>
            </a:r>
            <a:r>
              <a:rPr lang="es-AR" dirty="0" err="1" smtClean="0"/>
              <a:t>magnetohidrodinámico</a:t>
            </a:r>
            <a:r>
              <a:rPr lang="es-AR" dirty="0" smtClean="0"/>
              <a:t>: el </a:t>
            </a:r>
            <a:r>
              <a:rPr lang="es-AR" dirty="0" err="1" smtClean="0"/>
              <a:t>geodínamo</a:t>
            </a:r>
            <a:endParaRPr lang="en-US" dirty="0"/>
          </a:p>
        </p:txBody>
      </p:sp>
      <p:sp>
        <p:nvSpPr>
          <p:cNvPr id="12" name="11 Abrir llave"/>
          <p:cNvSpPr/>
          <p:nvPr/>
        </p:nvSpPr>
        <p:spPr>
          <a:xfrm>
            <a:off x="179512" y="1628800"/>
            <a:ext cx="216024" cy="41044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53680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Efecto Dínamo</a:t>
            </a:r>
            <a:endParaRPr lang="es-AR"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449708"/>
            <a:ext cx="3219048" cy="3507460"/>
          </a:xfrm>
          <a:prstGeom prst="rect">
            <a:avLst/>
          </a:prstGeom>
        </p:spPr>
      </p:pic>
      <p:sp>
        <p:nvSpPr>
          <p:cNvPr id="5" name="4 CuadroTexto"/>
          <p:cNvSpPr txBox="1"/>
          <p:nvPr/>
        </p:nvSpPr>
        <p:spPr>
          <a:xfrm>
            <a:off x="4105940" y="4466258"/>
            <a:ext cx="4426500" cy="923330"/>
          </a:xfrm>
          <a:prstGeom prst="rect">
            <a:avLst/>
          </a:prstGeom>
          <a:noFill/>
        </p:spPr>
        <p:txBody>
          <a:bodyPr wrap="square" rtlCol="0">
            <a:spAutoFit/>
          </a:bodyPr>
          <a:lstStyle/>
          <a:p>
            <a:r>
              <a:rPr lang="es-AR" dirty="0" smtClean="0"/>
              <a:t>Dos ingredientes para generar corriente:</a:t>
            </a:r>
          </a:p>
          <a:p>
            <a:pPr marL="285750" indent="-285750">
              <a:buFont typeface="Wingdings" pitchFamily="2" charset="2"/>
              <a:buChar char="ü"/>
            </a:pPr>
            <a:r>
              <a:rPr lang="es-AR" dirty="0" smtClean="0"/>
              <a:t>conductor en movimiento</a:t>
            </a:r>
          </a:p>
          <a:p>
            <a:pPr marL="285750" indent="-285750">
              <a:buFont typeface="Wingdings" pitchFamily="2" charset="2"/>
              <a:buChar char="ü"/>
            </a:pPr>
            <a:r>
              <a:rPr lang="es-AR" dirty="0" smtClean="0"/>
              <a:t>campo magnético (fijo y externo)</a:t>
            </a:r>
            <a:endParaRPr lang="es-AR" dirty="0"/>
          </a:p>
        </p:txBody>
      </p:sp>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1596445"/>
            <a:ext cx="3574889" cy="2435393"/>
          </a:xfrm>
          <a:prstGeom prst="rect">
            <a:avLst/>
          </a:prstGeom>
        </p:spPr>
      </p:pic>
      <p:sp>
        <p:nvSpPr>
          <p:cNvPr id="33" name="32 CuadroTexto"/>
          <p:cNvSpPr txBox="1"/>
          <p:nvPr/>
        </p:nvSpPr>
        <p:spPr>
          <a:xfrm>
            <a:off x="334648" y="1357882"/>
            <a:ext cx="3445264" cy="923330"/>
          </a:xfrm>
          <a:prstGeom prst="rect">
            <a:avLst/>
          </a:prstGeom>
          <a:noFill/>
        </p:spPr>
        <p:txBody>
          <a:bodyPr wrap="square" rtlCol="0">
            <a:spAutoFit/>
          </a:bodyPr>
          <a:lstStyle/>
          <a:p>
            <a:r>
              <a:rPr lang="es-AR" b="1" dirty="0" smtClean="0"/>
              <a:t>Disco de Faraday</a:t>
            </a:r>
          </a:p>
          <a:p>
            <a:r>
              <a:rPr lang="es-AR" dirty="0" smtClean="0"/>
              <a:t>Generación de corrientes a partir de </a:t>
            </a:r>
            <a:r>
              <a:rPr lang="es-AR" b="1" dirty="0" smtClean="0"/>
              <a:t>B </a:t>
            </a:r>
            <a:r>
              <a:rPr lang="es-AR" dirty="0" smtClean="0"/>
              <a:t>y conductor en movimiento</a:t>
            </a:r>
            <a:endParaRPr lang="es-AR" dirty="0"/>
          </a:p>
        </p:txBody>
      </p:sp>
      <p:grpSp>
        <p:nvGrpSpPr>
          <p:cNvPr id="52" name="51 Grupo"/>
          <p:cNvGrpSpPr/>
          <p:nvPr/>
        </p:nvGrpSpPr>
        <p:grpSpPr>
          <a:xfrm>
            <a:off x="23666" y="3491716"/>
            <a:ext cx="2100062" cy="3042920"/>
            <a:chOff x="23666" y="3491716"/>
            <a:chExt cx="2100062" cy="3042920"/>
          </a:xfrm>
        </p:grpSpPr>
        <p:grpSp>
          <p:nvGrpSpPr>
            <p:cNvPr id="29" name="28 Grupo"/>
            <p:cNvGrpSpPr/>
            <p:nvPr/>
          </p:nvGrpSpPr>
          <p:grpSpPr>
            <a:xfrm>
              <a:off x="986878" y="3769709"/>
              <a:ext cx="1136850" cy="2764927"/>
              <a:chOff x="986878" y="3769709"/>
              <a:chExt cx="1136850" cy="2764927"/>
            </a:xfrm>
          </p:grpSpPr>
          <p:grpSp>
            <p:nvGrpSpPr>
              <p:cNvPr id="26" name="25 Grupo"/>
              <p:cNvGrpSpPr/>
              <p:nvPr/>
            </p:nvGrpSpPr>
            <p:grpSpPr>
              <a:xfrm>
                <a:off x="1121966" y="3769709"/>
                <a:ext cx="745846" cy="892719"/>
                <a:chOff x="1121966" y="3769709"/>
                <a:chExt cx="745846" cy="892719"/>
              </a:xfrm>
            </p:grpSpPr>
            <p:grpSp>
              <p:nvGrpSpPr>
                <p:cNvPr id="15" name="14 Grupo"/>
                <p:cNvGrpSpPr/>
                <p:nvPr/>
              </p:nvGrpSpPr>
              <p:grpSpPr>
                <a:xfrm>
                  <a:off x="1187624" y="3861048"/>
                  <a:ext cx="680188" cy="801380"/>
                  <a:chOff x="731424" y="3995772"/>
                  <a:chExt cx="680188" cy="801380"/>
                </a:xfrm>
              </p:grpSpPr>
              <p:cxnSp>
                <p:nvCxnSpPr>
                  <p:cNvPr id="8" name="7 Conector recto de flecha"/>
                  <p:cNvCxnSpPr/>
                  <p:nvPr/>
                </p:nvCxnSpPr>
                <p:spPr>
                  <a:xfrm>
                    <a:off x="1043608" y="4221088"/>
                    <a:ext cx="110584" cy="2336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a:off x="1032156" y="4221088"/>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1117942" y="3995772"/>
                    <a:ext cx="293670" cy="369332"/>
                  </a:xfrm>
                  <a:prstGeom prst="rect">
                    <a:avLst/>
                  </a:prstGeom>
                  <a:noFill/>
                </p:spPr>
                <p:txBody>
                  <a:bodyPr wrap="none" rtlCol="0">
                    <a:spAutoFit/>
                  </a:bodyPr>
                  <a:lstStyle/>
                  <a:p>
                    <a:r>
                      <a:rPr lang="es-AR" b="1" i="1" dirty="0" smtClean="0"/>
                      <a:t>v</a:t>
                    </a:r>
                    <a:endParaRPr lang="es-AR" b="1" i="1" dirty="0"/>
                  </a:p>
                </p:txBody>
              </p:sp>
              <p:sp>
                <p:nvSpPr>
                  <p:cNvPr id="12" name="11 CuadroTexto"/>
                  <p:cNvSpPr txBox="1"/>
                  <p:nvPr/>
                </p:nvSpPr>
                <p:spPr>
                  <a:xfrm>
                    <a:off x="731424" y="4346520"/>
                    <a:ext cx="314510" cy="369332"/>
                  </a:xfrm>
                  <a:prstGeom prst="rect">
                    <a:avLst/>
                  </a:prstGeom>
                  <a:noFill/>
                </p:spPr>
                <p:txBody>
                  <a:bodyPr wrap="none" rtlCol="0">
                    <a:spAutoFit/>
                  </a:bodyPr>
                  <a:lstStyle/>
                  <a:p>
                    <a:r>
                      <a:rPr lang="es-AR" b="1" i="1" dirty="0" smtClean="0"/>
                      <a:t>B</a:t>
                    </a:r>
                    <a:endParaRPr lang="es-AR" b="1" i="1" dirty="0"/>
                  </a:p>
                </p:txBody>
              </p:sp>
            </p:grpSp>
            <p:cxnSp>
              <p:nvCxnSpPr>
                <p:cNvPr id="18" name="17 Conector recto de flecha"/>
                <p:cNvCxnSpPr/>
                <p:nvPr/>
              </p:nvCxnSpPr>
              <p:spPr>
                <a:xfrm flipH="1">
                  <a:off x="1121966" y="4107584"/>
                  <a:ext cx="340990" cy="20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1169690" y="3769709"/>
                  <a:ext cx="290464" cy="369332"/>
                </a:xfrm>
                <a:prstGeom prst="rect">
                  <a:avLst/>
                </a:prstGeom>
                <a:noFill/>
              </p:spPr>
              <p:txBody>
                <a:bodyPr wrap="none" rtlCol="0">
                  <a:spAutoFit/>
                </a:bodyPr>
                <a:lstStyle/>
                <a:p>
                  <a:r>
                    <a:rPr lang="es-AR" b="1" i="1" dirty="0" smtClean="0"/>
                    <a:t>F</a:t>
                  </a:r>
                  <a:endParaRPr lang="es-AR" b="1" i="1" dirty="0"/>
                </a:p>
              </p:txBody>
            </p:sp>
            <p:sp>
              <p:nvSpPr>
                <p:cNvPr id="23" name="22 Elipse"/>
                <p:cNvSpPr/>
                <p:nvPr/>
              </p:nvSpPr>
              <p:spPr>
                <a:xfrm>
                  <a:off x="1462956" y="405586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7" name="26 CuadroTexto"/>
              <p:cNvSpPr txBox="1"/>
              <p:nvPr/>
            </p:nvSpPr>
            <p:spPr>
              <a:xfrm>
                <a:off x="986878" y="6165304"/>
                <a:ext cx="1136850" cy="369332"/>
              </a:xfrm>
              <a:prstGeom prst="rect">
                <a:avLst/>
              </a:prstGeom>
              <a:noFill/>
            </p:spPr>
            <p:txBody>
              <a:bodyPr wrap="none" rtlCol="0">
                <a:spAutoFit/>
              </a:bodyPr>
              <a:lstStyle/>
              <a:p>
                <a:r>
                  <a:rPr lang="es-AR" b="1" i="1" dirty="0" smtClean="0"/>
                  <a:t>F </a:t>
                </a:r>
                <a:r>
                  <a:rPr lang="en-US" b="1" i="1" dirty="0" smtClean="0"/>
                  <a:t>= </a:t>
                </a:r>
                <a:r>
                  <a:rPr lang="en-US" i="1" dirty="0" smtClean="0"/>
                  <a:t>q</a:t>
                </a:r>
                <a:r>
                  <a:rPr lang="en-US" b="1" i="1" dirty="0" smtClean="0"/>
                  <a:t> v </a:t>
                </a:r>
                <a:r>
                  <a:rPr lang="en-US" i="1" dirty="0" smtClean="0"/>
                  <a:t>x</a:t>
                </a:r>
                <a:r>
                  <a:rPr lang="en-US" b="1" i="1" dirty="0" smtClean="0"/>
                  <a:t> B</a:t>
                </a:r>
                <a:endParaRPr lang="es-AR" b="1" i="1" dirty="0"/>
              </a:p>
            </p:txBody>
          </p:sp>
        </p:grpSp>
        <p:sp>
          <p:nvSpPr>
            <p:cNvPr id="34" name="33 Arco"/>
            <p:cNvSpPr/>
            <p:nvPr/>
          </p:nvSpPr>
          <p:spPr>
            <a:xfrm>
              <a:off x="309152" y="3685674"/>
              <a:ext cx="1355452" cy="400690"/>
            </a:xfrm>
            <a:prstGeom prst="arc">
              <a:avLst>
                <a:gd name="adj1" fmla="val 16200000"/>
                <a:gd name="adj2" fmla="val 56400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35" name="34 CuadroTexto"/>
            <p:cNvSpPr txBox="1"/>
            <p:nvPr/>
          </p:nvSpPr>
          <p:spPr>
            <a:xfrm>
              <a:off x="23666" y="3491716"/>
              <a:ext cx="963212" cy="369332"/>
            </a:xfrm>
            <a:prstGeom prst="rect">
              <a:avLst/>
            </a:prstGeom>
            <a:noFill/>
          </p:spPr>
          <p:txBody>
            <a:bodyPr wrap="none" rtlCol="0">
              <a:spAutoFit/>
            </a:bodyPr>
            <a:lstStyle/>
            <a:p>
              <a:r>
                <a:rPr lang="es-AR" dirty="0" smtClean="0"/>
                <a:t>electrón</a:t>
              </a:r>
              <a:endParaRPr lang="es-AR" dirty="0"/>
            </a:p>
          </p:txBody>
        </p:sp>
      </p:grpSp>
      <p:grpSp>
        <p:nvGrpSpPr>
          <p:cNvPr id="53" name="52 Grupo"/>
          <p:cNvGrpSpPr/>
          <p:nvPr/>
        </p:nvGrpSpPr>
        <p:grpSpPr>
          <a:xfrm>
            <a:off x="971600" y="3933056"/>
            <a:ext cx="1800200" cy="576064"/>
            <a:chOff x="971600" y="3933056"/>
            <a:chExt cx="1800200" cy="576064"/>
          </a:xfrm>
        </p:grpSpPr>
        <p:sp>
          <p:nvSpPr>
            <p:cNvPr id="37" name="36 Elipse"/>
            <p:cNvSpPr/>
            <p:nvPr/>
          </p:nvSpPr>
          <p:spPr>
            <a:xfrm>
              <a:off x="1615356"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37 Elipse"/>
            <p:cNvSpPr/>
            <p:nvPr/>
          </p:nvSpPr>
          <p:spPr>
            <a:xfrm>
              <a:off x="1907704"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38 Elipse"/>
            <p:cNvSpPr/>
            <p:nvPr/>
          </p:nvSpPr>
          <p:spPr>
            <a:xfrm>
              <a:off x="2195736"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 name="39 Elipse"/>
            <p:cNvSpPr/>
            <p:nvPr/>
          </p:nvSpPr>
          <p:spPr>
            <a:xfrm>
              <a:off x="2411760" y="429309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40 Elipse"/>
            <p:cNvSpPr/>
            <p:nvPr/>
          </p:nvSpPr>
          <p:spPr>
            <a:xfrm>
              <a:off x="2627784" y="420826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2" name="41 Elipse"/>
            <p:cNvSpPr/>
            <p:nvPr/>
          </p:nvSpPr>
          <p:spPr>
            <a:xfrm>
              <a:off x="1115616" y="4221088"/>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42 Elipse"/>
            <p:cNvSpPr/>
            <p:nvPr/>
          </p:nvSpPr>
          <p:spPr>
            <a:xfrm>
              <a:off x="971600" y="4221088"/>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4" name="43 Elipse"/>
            <p:cNvSpPr/>
            <p:nvPr/>
          </p:nvSpPr>
          <p:spPr>
            <a:xfrm>
              <a:off x="1763688"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5" name="44 Elipse"/>
            <p:cNvSpPr/>
            <p:nvPr/>
          </p:nvSpPr>
          <p:spPr>
            <a:xfrm>
              <a:off x="2483768"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6" name="45 Elipse"/>
            <p:cNvSpPr/>
            <p:nvPr/>
          </p:nvSpPr>
          <p:spPr>
            <a:xfrm>
              <a:off x="2339752"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7" name="46 Elipse"/>
            <p:cNvSpPr/>
            <p:nvPr/>
          </p:nvSpPr>
          <p:spPr>
            <a:xfrm>
              <a:off x="2699792" y="4149080"/>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8" name="47 Elipse"/>
            <p:cNvSpPr/>
            <p:nvPr/>
          </p:nvSpPr>
          <p:spPr>
            <a:xfrm>
              <a:off x="1115616"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0" name="49 Elipse"/>
            <p:cNvSpPr/>
            <p:nvPr/>
          </p:nvSpPr>
          <p:spPr>
            <a:xfrm>
              <a:off x="1615356" y="4437112"/>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51" name="50 Rectángulo"/>
          <p:cNvSpPr/>
          <p:nvPr/>
        </p:nvSpPr>
        <p:spPr>
          <a:xfrm>
            <a:off x="2915816" y="3676382"/>
            <a:ext cx="576064" cy="93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57" name="56 Grupo"/>
          <p:cNvGrpSpPr/>
          <p:nvPr/>
        </p:nvGrpSpPr>
        <p:grpSpPr>
          <a:xfrm>
            <a:off x="2123728" y="3769709"/>
            <a:ext cx="1982212" cy="703407"/>
            <a:chOff x="2123728" y="3769709"/>
            <a:chExt cx="1982212" cy="703407"/>
          </a:xfrm>
        </p:grpSpPr>
        <p:sp>
          <p:nvSpPr>
            <p:cNvPr id="54" name="53 Rectángulo"/>
            <p:cNvSpPr/>
            <p:nvPr/>
          </p:nvSpPr>
          <p:spPr>
            <a:xfrm>
              <a:off x="2123728" y="3769709"/>
              <a:ext cx="1656184" cy="11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5" name="54 Rectángulo"/>
            <p:cNvSpPr/>
            <p:nvPr/>
          </p:nvSpPr>
          <p:spPr>
            <a:xfrm>
              <a:off x="3047132" y="3861048"/>
              <a:ext cx="1058808" cy="6120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6" name="55 Rectángulo"/>
            <p:cNvSpPr/>
            <p:nvPr/>
          </p:nvSpPr>
          <p:spPr>
            <a:xfrm>
              <a:off x="2843808" y="3846252"/>
              <a:ext cx="292348" cy="230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156545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Efecto Dínamo</a:t>
            </a:r>
            <a:endParaRPr lang="es-AR"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449708"/>
            <a:ext cx="3219048" cy="3507460"/>
          </a:xfrm>
          <a:prstGeom prst="rect">
            <a:avLst/>
          </a:prstGeom>
        </p:spPr>
      </p:pic>
      <p:sp>
        <p:nvSpPr>
          <p:cNvPr id="33" name="32 CuadroTexto"/>
          <p:cNvSpPr txBox="1"/>
          <p:nvPr/>
        </p:nvSpPr>
        <p:spPr>
          <a:xfrm>
            <a:off x="334648" y="1357882"/>
            <a:ext cx="3445264" cy="923330"/>
          </a:xfrm>
          <a:prstGeom prst="rect">
            <a:avLst/>
          </a:prstGeom>
          <a:noFill/>
        </p:spPr>
        <p:txBody>
          <a:bodyPr wrap="square" rtlCol="0">
            <a:spAutoFit/>
          </a:bodyPr>
          <a:lstStyle/>
          <a:p>
            <a:r>
              <a:rPr lang="es-AR" b="1" dirty="0" smtClean="0"/>
              <a:t>Disco de Faraday</a:t>
            </a:r>
          </a:p>
          <a:p>
            <a:r>
              <a:rPr lang="es-AR" dirty="0" smtClean="0"/>
              <a:t>Generación de corrientes a partir de </a:t>
            </a:r>
            <a:r>
              <a:rPr lang="es-AR" b="1" dirty="0" smtClean="0"/>
              <a:t>B </a:t>
            </a:r>
            <a:r>
              <a:rPr lang="es-AR" dirty="0" smtClean="0"/>
              <a:t>y conductor en movimiento</a:t>
            </a:r>
            <a:endParaRPr lang="es-AR" dirty="0"/>
          </a:p>
        </p:txBody>
      </p:sp>
      <p:grpSp>
        <p:nvGrpSpPr>
          <p:cNvPr id="52" name="51 Grupo"/>
          <p:cNvGrpSpPr/>
          <p:nvPr/>
        </p:nvGrpSpPr>
        <p:grpSpPr>
          <a:xfrm>
            <a:off x="23666" y="3491716"/>
            <a:ext cx="2100062" cy="3042920"/>
            <a:chOff x="23666" y="3491716"/>
            <a:chExt cx="2100062" cy="3042920"/>
          </a:xfrm>
        </p:grpSpPr>
        <p:grpSp>
          <p:nvGrpSpPr>
            <p:cNvPr id="29" name="28 Grupo"/>
            <p:cNvGrpSpPr/>
            <p:nvPr/>
          </p:nvGrpSpPr>
          <p:grpSpPr>
            <a:xfrm>
              <a:off x="986878" y="3769709"/>
              <a:ext cx="1136850" cy="2764927"/>
              <a:chOff x="986878" y="3769709"/>
              <a:chExt cx="1136850" cy="2764927"/>
            </a:xfrm>
          </p:grpSpPr>
          <p:grpSp>
            <p:nvGrpSpPr>
              <p:cNvPr id="26" name="25 Grupo"/>
              <p:cNvGrpSpPr/>
              <p:nvPr/>
            </p:nvGrpSpPr>
            <p:grpSpPr>
              <a:xfrm>
                <a:off x="1121966" y="3769709"/>
                <a:ext cx="745846" cy="892719"/>
                <a:chOff x="1121966" y="3769709"/>
                <a:chExt cx="745846" cy="892719"/>
              </a:xfrm>
            </p:grpSpPr>
            <p:grpSp>
              <p:nvGrpSpPr>
                <p:cNvPr id="15" name="14 Grupo"/>
                <p:cNvGrpSpPr/>
                <p:nvPr/>
              </p:nvGrpSpPr>
              <p:grpSpPr>
                <a:xfrm>
                  <a:off x="1187624" y="3861048"/>
                  <a:ext cx="680188" cy="801380"/>
                  <a:chOff x="731424" y="3995772"/>
                  <a:chExt cx="680188" cy="801380"/>
                </a:xfrm>
              </p:grpSpPr>
              <p:cxnSp>
                <p:nvCxnSpPr>
                  <p:cNvPr id="8" name="7 Conector recto de flecha"/>
                  <p:cNvCxnSpPr/>
                  <p:nvPr/>
                </p:nvCxnSpPr>
                <p:spPr>
                  <a:xfrm>
                    <a:off x="1043608" y="4221088"/>
                    <a:ext cx="110584" cy="2336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a:off x="1032156" y="4221088"/>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1117942" y="3995772"/>
                    <a:ext cx="293670" cy="369332"/>
                  </a:xfrm>
                  <a:prstGeom prst="rect">
                    <a:avLst/>
                  </a:prstGeom>
                  <a:noFill/>
                </p:spPr>
                <p:txBody>
                  <a:bodyPr wrap="none" rtlCol="0">
                    <a:spAutoFit/>
                  </a:bodyPr>
                  <a:lstStyle/>
                  <a:p>
                    <a:r>
                      <a:rPr lang="es-AR" b="1" i="1" dirty="0" smtClean="0"/>
                      <a:t>v</a:t>
                    </a:r>
                    <a:endParaRPr lang="es-AR" b="1" i="1" dirty="0"/>
                  </a:p>
                </p:txBody>
              </p:sp>
              <p:sp>
                <p:nvSpPr>
                  <p:cNvPr id="12" name="11 CuadroTexto"/>
                  <p:cNvSpPr txBox="1"/>
                  <p:nvPr/>
                </p:nvSpPr>
                <p:spPr>
                  <a:xfrm>
                    <a:off x="731424" y="4346520"/>
                    <a:ext cx="314510" cy="369332"/>
                  </a:xfrm>
                  <a:prstGeom prst="rect">
                    <a:avLst/>
                  </a:prstGeom>
                  <a:noFill/>
                </p:spPr>
                <p:txBody>
                  <a:bodyPr wrap="none" rtlCol="0">
                    <a:spAutoFit/>
                  </a:bodyPr>
                  <a:lstStyle/>
                  <a:p>
                    <a:r>
                      <a:rPr lang="es-AR" b="1" i="1" dirty="0" smtClean="0"/>
                      <a:t>B</a:t>
                    </a:r>
                    <a:endParaRPr lang="es-AR" b="1" i="1" dirty="0"/>
                  </a:p>
                </p:txBody>
              </p:sp>
            </p:grpSp>
            <p:cxnSp>
              <p:nvCxnSpPr>
                <p:cNvPr id="18" name="17 Conector recto de flecha"/>
                <p:cNvCxnSpPr/>
                <p:nvPr/>
              </p:nvCxnSpPr>
              <p:spPr>
                <a:xfrm flipH="1">
                  <a:off x="1121966" y="4107584"/>
                  <a:ext cx="340990" cy="20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1169690" y="3769709"/>
                  <a:ext cx="290464" cy="369332"/>
                </a:xfrm>
                <a:prstGeom prst="rect">
                  <a:avLst/>
                </a:prstGeom>
                <a:noFill/>
              </p:spPr>
              <p:txBody>
                <a:bodyPr wrap="none" rtlCol="0">
                  <a:spAutoFit/>
                </a:bodyPr>
                <a:lstStyle/>
                <a:p>
                  <a:r>
                    <a:rPr lang="es-AR" b="1" i="1" dirty="0" smtClean="0"/>
                    <a:t>F</a:t>
                  </a:r>
                  <a:endParaRPr lang="es-AR" b="1" i="1" dirty="0"/>
                </a:p>
              </p:txBody>
            </p:sp>
            <p:sp>
              <p:nvSpPr>
                <p:cNvPr id="23" name="22 Elipse"/>
                <p:cNvSpPr/>
                <p:nvPr/>
              </p:nvSpPr>
              <p:spPr>
                <a:xfrm>
                  <a:off x="1462956" y="405586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7" name="26 CuadroTexto"/>
              <p:cNvSpPr txBox="1"/>
              <p:nvPr/>
            </p:nvSpPr>
            <p:spPr>
              <a:xfrm>
                <a:off x="986878" y="6165304"/>
                <a:ext cx="1136850" cy="369332"/>
              </a:xfrm>
              <a:prstGeom prst="rect">
                <a:avLst/>
              </a:prstGeom>
              <a:noFill/>
            </p:spPr>
            <p:txBody>
              <a:bodyPr wrap="none" rtlCol="0">
                <a:spAutoFit/>
              </a:bodyPr>
              <a:lstStyle/>
              <a:p>
                <a:r>
                  <a:rPr lang="es-AR" b="1" i="1" dirty="0" smtClean="0"/>
                  <a:t>F </a:t>
                </a:r>
                <a:r>
                  <a:rPr lang="en-US" b="1" i="1" dirty="0" smtClean="0"/>
                  <a:t>= </a:t>
                </a:r>
                <a:r>
                  <a:rPr lang="en-US" i="1" dirty="0" smtClean="0"/>
                  <a:t>q</a:t>
                </a:r>
                <a:r>
                  <a:rPr lang="en-US" b="1" i="1" dirty="0" smtClean="0"/>
                  <a:t> v </a:t>
                </a:r>
                <a:r>
                  <a:rPr lang="en-US" i="1" dirty="0" smtClean="0"/>
                  <a:t>x</a:t>
                </a:r>
                <a:r>
                  <a:rPr lang="en-US" b="1" i="1" dirty="0" smtClean="0"/>
                  <a:t> B</a:t>
                </a:r>
                <a:endParaRPr lang="es-AR" b="1" i="1" dirty="0"/>
              </a:p>
            </p:txBody>
          </p:sp>
        </p:grpSp>
        <p:sp>
          <p:nvSpPr>
            <p:cNvPr id="34" name="33 Arco"/>
            <p:cNvSpPr/>
            <p:nvPr/>
          </p:nvSpPr>
          <p:spPr>
            <a:xfrm>
              <a:off x="309152" y="3685674"/>
              <a:ext cx="1355452" cy="400690"/>
            </a:xfrm>
            <a:prstGeom prst="arc">
              <a:avLst>
                <a:gd name="adj1" fmla="val 16200000"/>
                <a:gd name="adj2" fmla="val 56400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35" name="34 CuadroTexto"/>
            <p:cNvSpPr txBox="1"/>
            <p:nvPr/>
          </p:nvSpPr>
          <p:spPr>
            <a:xfrm>
              <a:off x="23666" y="3491716"/>
              <a:ext cx="963212" cy="369332"/>
            </a:xfrm>
            <a:prstGeom prst="rect">
              <a:avLst/>
            </a:prstGeom>
            <a:noFill/>
          </p:spPr>
          <p:txBody>
            <a:bodyPr wrap="none" rtlCol="0">
              <a:spAutoFit/>
            </a:bodyPr>
            <a:lstStyle/>
            <a:p>
              <a:r>
                <a:rPr lang="es-AR" dirty="0" smtClean="0"/>
                <a:t>electrón</a:t>
              </a:r>
              <a:endParaRPr lang="es-AR" dirty="0"/>
            </a:p>
          </p:txBody>
        </p:sp>
      </p:grpSp>
      <p:grpSp>
        <p:nvGrpSpPr>
          <p:cNvPr id="53" name="52 Grupo"/>
          <p:cNvGrpSpPr/>
          <p:nvPr/>
        </p:nvGrpSpPr>
        <p:grpSpPr>
          <a:xfrm>
            <a:off x="971600" y="3933056"/>
            <a:ext cx="1800200" cy="576064"/>
            <a:chOff x="971600" y="3933056"/>
            <a:chExt cx="1800200" cy="576064"/>
          </a:xfrm>
        </p:grpSpPr>
        <p:sp>
          <p:nvSpPr>
            <p:cNvPr id="37" name="36 Elipse"/>
            <p:cNvSpPr/>
            <p:nvPr/>
          </p:nvSpPr>
          <p:spPr>
            <a:xfrm>
              <a:off x="1615356"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37 Elipse"/>
            <p:cNvSpPr/>
            <p:nvPr/>
          </p:nvSpPr>
          <p:spPr>
            <a:xfrm>
              <a:off x="1907704"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38 Elipse"/>
            <p:cNvSpPr/>
            <p:nvPr/>
          </p:nvSpPr>
          <p:spPr>
            <a:xfrm>
              <a:off x="2195736"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 name="39 Elipse"/>
            <p:cNvSpPr/>
            <p:nvPr/>
          </p:nvSpPr>
          <p:spPr>
            <a:xfrm>
              <a:off x="2411760" y="429309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40 Elipse"/>
            <p:cNvSpPr/>
            <p:nvPr/>
          </p:nvSpPr>
          <p:spPr>
            <a:xfrm>
              <a:off x="2627784" y="420826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2" name="41 Elipse"/>
            <p:cNvSpPr/>
            <p:nvPr/>
          </p:nvSpPr>
          <p:spPr>
            <a:xfrm>
              <a:off x="1115616" y="4221088"/>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42 Elipse"/>
            <p:cNvSpPr/>
            <p:nvPr/>
          </p:nvSpPr>
          <p:spPr>
            <a:xfrm>
              <a:off x="971600" y="4221088"/>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4" name="43 Elipse"/>
            <p:cNvSpPr/>
            <p:nvPr/>
          </p:nvSpPr>
          <p:spPr>
            <a:xfrm>
              <a:off x="1763688" y="4365104"/>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5" name="44 Elipse"/>
            <p:cNvSpPr/>
            <p:nvPr/>
          </p:nvSpPr>
          <p:spPr>
            <a:xfrm>
              <a:off x="2483768"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6" name="45 Elipse"/>
            <p:cNvSpPr/>
            <p:nvPr/>
          </p:nvSpPr>
          <p:spPr>
            <a:xfrm>
              <a:off x="2339752"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7" name="46 Elipse"/>
            <p:cNvSpPr/>
            <p:nvPr/>
          </p:nvSpPr>
          <p:spPr>
            <a:xfrm>
              <a:off x="2699792" y="4149080"/>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8" name="47 Elipse"/>
            <p:cNvSpPr/>
            <p:nvPr/>
          </p:nvSpPr>
          <p:spPr>
            <a:xfrm>
              <a:off x="1115616" y="3933056"/>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0" name="49 Elipse"/>
            <p:cNvSpPr/>
            <p:nvPr/>
          </p:nvSpPr>
          <p:spPr>
            <a:xfrm>
              <a:off x="1615356" y="4437112"/>
              <a:ext cx="72008" cy="72008"/>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51" name="50 Rectángulo"/>
          <p:cNvSpPr/>
          <p:nvPr/>
        </p:nvSpPr>
        <p:spPr>
          <a:xfrm>
            <a:off x="2915816" y="3676382"/>
            <a:ext cx="576064" cy="93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57" name="56 Grupo"/>
          <p:cNvGrpSpPr/>
          <p:nvPr/>
        </p:nvGrpSpPr>
        <p:grpSpPr>
          <a:xfrm>
            <a:off x="2123728" y="3769709"/>
            <a:ext cx="1982212" cy="703407"/>
            <a:chOff x="2123728" y="3769709"/>
            <a:chExt cx="1982212" cy="703407"/>
          </a:xfrm>
        </p:grpSpPr>
        <p:sp>
          <p:nvSpPr>
            <p:cNvPr id="54" name="53 Rectángulo"/>
            <p:cNvSpPr/>
            <p:nvPr/>
          </p:nvSpPr>
          <p:spPr>
            <a:xfrm>
              <a:off x="2123728" y="3769709"/>
              <a:ext cx="1656184" cy="11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5" name="54 Rectángulo"/>
            <p:cNvSpPr/>
            <p:nvPr/>
          </p:nvSpPr>
          <p:spPr>
            <a:xfrm>
              <a:off x="3047132" y="3861048"/>
              <a:ext cx="1058808" cy="6120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6" name="55 Rectángulo"/>
            <p:cNvSpPr/>
            <p:nvPr/>
          </p:nvSpPr>
          <p:spPr>
            <a:xfrm>
              <a:off x="2843808" y="3846252"/>
              <a:ext cx="292348" cy="230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49" name="48 CuadroTexto"/>
          <p:cNvSpPr txBox="1"/>
          <p:nvPr/>
        </p:nvSpPr>
        <p:spPr>
          <a:xfrm>
            <a:off x="3576536" y="5890046"/>
            <a:ext cx="5567464" cy="923330"/>
          </a:xfrm>
          <a:prstGeom prst="rect">
            <a:avLst/>
          </a:prstGeom>
          <a:noFill/>
        </p:spPr>
        <p:txBody>
          <a:bodyPr wrap="square" rtlCol="0">
            <a:spAutoFit/>
          </a:bodyPr>
          <a:lstStyle/>
          <a:p>
            <a:r>
              <a:rPr lang="es-AR" dirty="0" smtClean="0"/>
              <a:t>Podría ser que la corriente generada fuera la que creara el </a:t>
            </a:r>
            <a:r>
              <a:rPr lang="es-AR" b="1" dirty="0" smtClean="0"/>
              <a:t>B</a:t>
            </a:r>
            <a:r>
              <a:rPr lang="es-AR" dirty="0" smtClean="0"/>
              <a:t> necesario para seguir generando más corriente?</a:t>
            </a:r>
          </a:p>
          <a:p>
            <a:r>
              <a:rPr lang="es-AR" dirty="0" smtClean="0"/>
              <a:t>(el huevo y la gallina)</a:t>
            </a:r>
          </a:p>
        </p:txBody>
      </p:sp>
      <p:pic>
        <p:nvPicPr>
          <p:cNvPr id="59" name="5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4472" y="1628800"/>
            <a:ext cx="3159976" cy="3046308"/>
          </a:xfrm>
          <a:prstGeom prst="rect">
            <a:avLst/>
          </a:prstGeom>
        </p:spPr>
      </p:pic>
    </p:spTree>
    <p:extLst>
      <p:ext uri="{BB962C8B-B14F-4D97-AF65-F5344CB8AC3E}">
        <p14:creationId xmlns:p14="http://schemas.microsoft.com/office/powerpoint/2010/main" val="151769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143000"/>
          </a:xfrm>
        </p:spPr>
        <p:txBody>
          <a:bodyPr/>
          <a:lstStyle/>
          <a:p>
            <a:r>
              <a:rPr lang="es-AR" dirty="0" err="1" smtClean="0"/>
              <a:t>Geodínamo</a:t>
            </a:r>
            <a:endParaRPr lang="en-US" dirty="0"/>
          </a:p>
        </p:txBody>
      </p:sp>
      <p:sp>
        <p:nvSpPr>
          <p:cNvPr id="5" name="4 CuadroTexto"/>
          <p:cNvSpPr txBox="1"/>
          <p:nvPr/>
        </p:nvSpPr>
        <p:spPr>
          <a:xfrm>
            <a:off x="1763688" y="1700808"/>
            <a:ext cx="1886094" cy="369332"/>
          </a:xfrm>
          <a:prstGeom prst="rect">
            <a:avLst/>
          </a:prstGeom>
          <a:noFill/>
        </p:spPr>
        <p:txBody>
          <a:bodyPr wrap="none" rtlCol="0">
            <a:spAutoFit/>
          </a:bodyPr>
          <a:lstStyle/>
          <a:p>
            <a:r>
              <a:rPr lang="es-AR" dirty="0" smtClean="0"/>
              <a:t>Líquido conductor</a:t>
            </a:r>
            <a:endParaRPr lang="en-US" dirty="0"/>
          </a:p>
        </p:txBody>
      </p:sp>
      <p:sp>
        <p:nvSpPr>
          <p:cNvPr id="6" name="5 CuadroTexto"/>
          <p:cNvSpPr txBox="1"/>
          <p:nvPr/>
        </p:nvSpPr>
        <p:spPr>
          <a:xfrm>
            <a:off x="1469353" y="2339334"/>
            <a:ext cx="2860255" cy="923330"/>
          </a:xfrm>
          <a:prstGeom prst="rect">
            <a:avLst/>
          </a:prstGeom>
          <a:noFill/>
        </p:spPr>
        <p:txBody>
          <a:bodyPr wrap="square" rtlCol="0">
            <a:spAutoFit/>
          </a:bodyPr>
          <a:lstStyle/>
          <a:p>
            <a:r>
              <a:rPr lang="es-AR" dirty="0" smtClean="0"/>
              <a:t>Movimiento  de conductor suficientemente complicado (no rígido ni simétrico)</a:t>
            </a:r>
            <a:endParaRPr lang="en-US" dirty="0"/>
          </a:p>
        </p:txBody>
      </p:sp>
      <p:sp>
        <p:nvSpPr>
          <p:cNvPr id="7" name="6 CuadroTexto"/>
          <p:cNvSpPr txBox="1"/>
          <p:nvPr/>
        </p:nvSpPr>
        <p:spPr>
          <a:xfrm>
            <a:off x="1619672" y="3789040"/>
            <a:ext cx="2222280" cy="369332"/>
          </a:xfrm>
          <a:prstGeom prst="rect">
            <a:avLst/>
          </a:prstGeom>
          <a:noFill/>
        </p:spPr>
        <p:txBody>
          <a:bodyPr wrap="square" rtlCol="0">
            <a:spAutoFit/>
          </a:bodyPr>
          <a:lstStyle/>
          <a:p>
            <a:r>
              <a:rPr lang="es-AR" dirty="0" smtClean="0"/>
              <a:t>Campo magnético</a:t>
            </a:r>
            <a:endParaRPr lang="en-US" dirty="0"/>
          </a:p>
        </p:txBody>
      </p:sp>
      <p:sp>
        <p:nvSpPr>
          <p:cNvPr id="8" name="7 Flecha curvada hacia la izquierda"/>
          <p:cNvSpPr/>
          <p:nvPr/>
        </p:nvSpPr>
        <p:spPr>
          <a:xfrm>
            <a:off x="4067943" y="1885474"/>
            <a:ext cx="693713" cy="200005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8 Flecha curvada hacia la izquierda"/>
          <p:cNvSpPr/>
          <p:nvPr/>
        </p:nvSpPr>
        <p:spPr>
          <a:xfrm rot="10800000">
            <a:off x="421903" y="1866134"/>
            <a:ext cx="1047450" cy="210888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4472" y="1628800"/>
            <a:ext cx="3159976" cy="3046308"/>
          </a:xfrm>
          <a:prstGeom prst="rect">
            <a:avLst/>
          </a:prstGeom>
        </p:spPr>
      </p:pic>
      <p:sp>
        <p:nvSpPr>
          <p:cNvPr id="11" name="10 CuadroTexto"/>
          <p:cNvSpPr txBox="1"/>
          <p:nvPr/>
        </p:nvSpPr>
        <p:spPr>
          <a:xfrm>
            <a:off x="5436096" y="4725144"/>
            <a:ext cx="3528392" cy="830997"/>
          </a:xfrm>
          <a:prstGeom prst="rect">
            <a:avLst/>
          </a:prstGeom>
          <a:noFill/>
        </p:spPr>
        <p:txBody>
          <a:bodyPr wrap="square" rtlCol="0">
            <a:spAutoFit/>
          </a:bodyPr>
          <a:lstStyle/>
          <a:p>
            <a:r>
              <a:rPr lang="es-AR" sz="1600" dirty="0" smtClean="0"/>
              <a:t>Esquema de generación de </a:t>
            </a:r>
            <a:r>
              <a:rPr lang="es-AR" sz="1600" b="1" dirty="0" smtClean="0"/>
              <a:t>B </a:t>
            </a:r>
            <a:r>
              <a:rPr lang="es-AR" sz="1600" dirty="0" smtClean="0"/>
              <a:t>por el movimiento de fluido organizado en columnas de Taylor  (efecto de </a:t>
            </a:r>
            <a:r>
              <a:rPr lang="es-AR" sz="1600" dirty="0" err="1" smtClean="0"/>
              <a:t>Coriolis</a:t>
            </a:r>
            <a:r>
              <a:rPr lang="es-AR" sz="1600" dirty="0" smtClean="0"/>
              <a:t>)</a:t>
            </a:r>
            <a:endParaRPr lang="en-US" sz="1600" dirty="0"/>
          </a:p>
        </p:txBody>
      </p:sp>
      <p:sp>
        <p:nvSpPr>
          <p:cNvPr id="12" name="11 CuadroTexto"/>
          <p:cNvSpPr txBox="1"/>
          <p:nvPr/>
        </p:nvSpPr>
        <p:spPr>
          <a:xfrm>
            <a:off x="421903" y="4509120"/>
            <a:ext cx="4294113" cy="1200329"/>
          </a:xfrm>
          <a:prstGeom prst="rect">
            <a:avLst/>
          </a:prstGeom>
          <a:noFill/>
        </p:spPr>
        <p:txBody>
          <a:bodyPr wrap="square" rtlCol="0">
            <a:spAutoFit/>
          </a:bodyPr>
          <a:lstStyle/>
          <a:p>
            <a:pPr marL="285750" indent="-285750">
              <a:buFont typeface="Arial" pitchFamily="34" charset="0"/>
              <a:buChar char="•"/>
            </a:pPr>
            <a:r>
              <a:rPr lang="es-AR" dirty="0" smtClean="0"/>
              <a:t>Corrientes generan </a:t>
            </a:r>
            <a:r>
              <a:rPr lang="es-AR" b="1" dirty="0" smtClean="0"/>
              <a:t>B</a:t>
            </a:r>
            <a:endParaRPr lang="es-AR" dirty="0" smtClean="0"/>
          </a:p>
          <a:p>
            <a:pPr marL="285750" indent="-285750">
              <a:buFont typeface="Arial" pitchFamily="34" charset="0"/>
              <a:buChar char="•"/>
            </a:pPr>
            <a:r>
              <a:rPr lang="es-AR" b="1" dirty="0" smtClean="0"/>
              <a:t>B</a:t>
            </a:r>
            <a:r>
              <a:rPr lang="es-AR" dirty="0" smtClean="0"/>
              <a:t>(t) genera </a:t>
            </a:r>
            <a:r>
              <a:rPr lang="es-AR" b="1" dirty="0" smtClean="0"/>
              <a:t>E </a:t>
            </a:r>
            <a:r>
              <a:rPr lang="es-AR" dirty="0" smtClean="0"/>
              <a:t>(ley de Faraday)</a:t>
            </a:r>
          </a:p>
          <a:p>
            <a:pPr marL="285750" indent="-285750">
              <a:buFont typeface="Arial" pitchFamily="34" charset="0"/>
              <a:buChar char="•"/>
            </a:pPr>
            <a:r>
              <a:rPr lang="es-AR" b="1" dirty="0" smtClean="0"/>
              <a:t>E</a:t>
            </a:r>
            <a:r>
              <a:rPr lang="es-AR" dirty="0" smtClean="0"/>
              <a:t> y </a:t>
            </a:r>
            <a:r>
              <a:rPr lang="es-AR" b="1" dirty="0" smtClean="0"/>
              <a:t>B</a:t>
            </a:r>
            <a:r>
              <a:rPr lang="es-AR" dirty="0" smtClean="0"/>
              <a:t> </a:t>
            </a:r>
            <a:r>
              <a:rPr lang="es-AR" dirty="0" err="1" smtClean="0"/>
              <a:t>actuan</a:t>
            </a:r>
            <a:r>
              <a:rPr lang="es-AR" dirty="0" smtClean="0"/>
              <a:t> sobre cargas en movimiento (</a:t>
            </a:r>
            <a:r>
              <a:rPr lang="es-AR" dirty="0" err="1" smtClean="0"/>
              <a:t>Fza</a:t>
            </a:r>
            <a:r>
              <a:rPr lang="es-AR" dirty="0" smtClean="0"/>
              <a:t> </a:t>
            </a:r>
            <a:r>
              <a:rPr lang="es-AR" dirty="0" err="1" smtClean="0"/>
              <a:t>Lorentz</a:t>
            </a:r>
            <a:r>
              <a:rPr lang="es-AR" dirty="0" smtClean="0"/>
              <a:t>)</a:t>
            </a:r>
            <a:endParaRPr lang="en-US" dirty="0"/>
          </a:p>
        </p:txBody>
      </p:sp>
      <p:grpSp>
        <p:nvGrpSpPr>
          <p:cNvPr id="17" name="16 Grupo"/>
          <p:cNvGrpSpPr/>
          <p:nvPr/>
        </p:nvGrpSpPr>
        <p:grpSpPr>
          <a:xfrm>
            <a:off x="935761" y="5838032"/>
            <a:ext cx="7719933" cy="1046649"/>
            <a:chOff x="935761" y="5838032"/>
            <a:chExt cx="7719933" cy="1046649"/>
          </a:xfrm>
        </p:grpSpPr>
        <p:grpSp>
          <p:nvGrpSpPr>
            <p:cNvPr id="4" name="3 Grupo"/>
            <p:cNvGrpSpPr/>
            <p:nvPr/>
          </p:nvGrpSpPr>
          <p:grpSpPr>
            <a:xfrm>
              <a:off x="935761" y="5838032"/>
              <a:ext cx="7719933" cy="660643"/>
              <a:chOff x="935761" y="5838032"/>
              <a:chExt cx="7719933" cy="660643"/>
            </a:xfrm>
          </p:grpSpPr>
          <p:pic>
            <p:nvPicPr>
              <p:cNvPr id="13" name="1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112" y="5838032"/>
                <a:ext cx="3656582" cy="660643"/>
              </a:xfrm>
              <a:prstGeom prst="rect">
                <a:avLst/>
              </a:prstGeom>
            </p:spPr>
          </p:pic>
          <p:sp>
            <p:nvSpPr>
              <p:cNvPr id="15" name="14 CuadroTexto"/>
              <p:cNvSpPr txBox="1"/>
              <p:nvPr/>
            </p:nvSpPr>
            <p:spPr>
              <a:xfrm>
                <a:off x="935761" y="5983687"/>
                <a:ext cx="3726064" cy="400110"/>
              </a:xfrm>
              <a:prstGeom prst="rect">
                <a:avLst/>
              </a:prstGeom>
              <a:noFill/>
            </p:spPr>
            <p:txBody>
              <a:bodyPr wrap="square" rtlCol="0">
                <a:spAutoFit/>
              </a:bodyPr>
              <a:lstStyle/>
              <a:p>
                <a:r>
                  <a:rPr lang="es-AR" sz="2000" dirty="0" err="1" smtClean="0"/>
                  <a:t>Ecuacion</a:t>
                </a:r>
                <a:r>
                  <a:rPr lang="es-AR" sz="2000" dirty="0" smtClean="0"/>
                  <a:t> de </a:t>
                </a:r>
                <a:r>
                  <a:rPr lang="es-AR" sz="2000" dirty="0" err="1" smtClean="0"/>
                  <a:t>induccion</a:t>
                </a:r>
                <a:r>
                  <a:rPr lang="es-AR" sz="2000" dirty="0" smtClean="0"/>
                  <a:t> magnética</a:t>
                </a:r>
                <a:endParaRPr lang="en-US" sz="2000" dirty="0"/>
              </a:p>
            </p:txBody>
          </p:sp>
        </p:grpSp>
        <p:sp>
          <p:nvSpPr>
            <p:cNvPr id="16" name="15 CuadroTexto"/>
            <p:cNvSpPr txBox="1"/>
            <p:nvPr/>
          </p:nvSpPr>
          <p:spPr>
            <a:xfrm>
              <a:off x="5016976" y="6515349"/>
              <a:ext cx="3441007" cy="369332"/>
            </a:xfrm>
            <a:prstGeom prst="rect">
              <a:avLst/>
            </a:prstGeom>
            <a:noFill/>
          </p:spPr>
          <p:txBody>
            <a:bodyPr wrap="none" rtlCol="0">
              <a:spAutoFit/>
            </a:bodyPr>
            <a:lstStyle/>
            <a:p>
              <a:r>
                <a:rPr lang="es-AR" b="1" dirty="0" smtClean="0"/>
                <a:t>u</a:t>
              </a:r>
              <a:r>
                <a:rPr lang="es-AR" dirty="0" smtClean="0"/>
                <a:t>: campo de velocidades del fluido</a:t>
              </a:r>
              <a:endParaRPr lang="es-AR" b="1" dirty="0"/>
            </a:p>
          </p:txBody>
        </p:sp>
      </p:grpSp>
    </p:spTree>
    <p:extLst>
      <p:ext uri="{BB962C8B-B14F-4D97-AF65-F5344CB8AC3E}">
        <p14:creationId xmlns:p14="http://schemas.microsoft.com/office/powerpoint/2010/main" val="370136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t>Geodínamo</a:t>
            </a:r>
            <a:endParaRPr lang="en-US"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790" y="3372279"/>
            <a:ext cx="5820411" cy="3183037"/>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661" y="1416829"/>
            <a:ext cx="5066667" cy="1428572"/>
          </a:xfrm>
          <a:prstGeom prst="rect">
            <a:avLst/>
          </a:prstGeom>
          <a:ln>
            <a:noFill/>
          </a:ln>
          <a:effectLst>
            <a:outerShdw blurRad="292100" dist="139700" dir="2700000" algn="tl" rotWithShape="0">
              <a:srgbClr val="333333">
                <a:alpha val="65000"/>
              </a:srgbClr>
            </a:outerShdw>
          </a:effectLst>
        </p:spPr>
      </p:pic>
      <p:sp>
        <p:nvSpPr>
          <p:cNvPr id="6" name="5 CuadroTexto"/>
          <p:cNvSpPr txBox="1"/>
          <p:nvPr/>
        </p:nvSpPr>
        <p:spPr>
          <a:xfrm>
            <a:off x="5690784" y="2845401"/>
            <a:ext cx="1412566" cy="369332"/>
          </a:xfrm>
          <a:prstGeom prst="rect">
            <a:avLst/>
          </a:prstGeom>
          <a:noFill/>
        </p:spPr>
        <p:txBody>
          <a:bodyPr wrap="none" rtlCol="0">
            <a:spAutoFit/>
          </a:bodyPr>
          <a:lstStyle/>
          <a:p>
            <a:r>
              <a:rPr lang="en-US" dirty="0" smtClean="0"/>
              <a:t>Science 1996</a:t>
            </a:r>
            <a:endParaRPr lang="en-US" dirty="0"/>
          </a:p>
        </p:txBody>
      </p:sp>
    </p:spTree>
    <p:extLst>
      <p:ext uri="{BB962C8B-B14F-4D97-AF65-F5344CB8AC3E}">
        <p14:creationId xmlns:p14="http://schemas.microsoft.com/office/powerpoint/2010/main" val="521416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Magnetismo animal</a:t>
            </a:r>
            <a:endParaRPr lang="en-US" b="1" dirty="0"/>
          </a:p>
        </p:txBody>
      </p:sp>
      <p:sp>
        <p:nvSpPr>
          <p:cNvPr id="4" name="3 Rectángulo"/>
          <p:cNvSpPr/>
          <p:nvPr/>
        </p:nvSpPr>
        <p:spPr>
          <a:xfrm>
            <a:off x="467544" y="1484784"/>
            <a:ext cx="8280920" cy="923330"/>
          </a:xfrm>
          <a:prstGeom prst="rect">
            <a:avLst/>
          </a:prstGeom>
        </p:spPr>
        <p:txBody>
          <a:bodyPr wrap="square">
            <a:spAutoFit/>
          </a:bodyPr>
          <a:lstStyle/>
          <a:p>
            <a:pPr marL="285750" lvl="1" indent="-285750">
              <a:buFont typeface="Wingdings" pitchFamily="2" charset="2"/>
              <a:buChar char="ü"/>
            </a:pPr>
            <a:r>
              <a:rPr lang="es-AR" dirty="0" smtClean="0"/>
              <a:t>Existe evidencia de especies animales sensibles al </a:t>
            </a:r>
            <a:r>
              <a:rPr lang="es-AR" b="1" dirty="0" smtClean="0"/>
              <a:t>B. </a:t>
            </a:r>
            <a:r>
              <a:rPr lang="es-AR" dirty="0" smtClean="0"/>
              <a:t>Utilización para orientación y navegación.</a:t>
            </a:r>
          </a:p>
          <a:p>
            <a:pPr marL="742950" lvl="2" indent="-285750">
              <a:buFont typeface="Wingdings" pitchFamily="2" charset="2"/>
              <a:buChar char="ü"/>
            </a:pPr>
            <a:endParaRPr lang="es-AR" b="1"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341960"/>
            <a:ext cx="2037283" cy="1629668"/>
          </a:xfrm>
          <a:prstGeom prst="rect">
            <a:avLst/>
          </a:prstGeom>
        </p:spPr>
      </p:pic>
      <p:sp>
        <p:nvSpPr>
          <p:cNvPr id="8" name="7 CuadroTexto"/>
          <p:cNvSpPr txBox="1"/>
          <p:nvPr/>
        </p:nvSpPr>
        <p:spPr>
          <a:xfrm>
            <a:off x="960736" y="3993609"/>
            <a:ext cx="1897827" cy="369332"/>
          </a:xfrm>
          <a:prstGeom prst="rect">
            <a:avLst/>
          </a:prstGeom>
          <a:noFill/>
        </p:spPr>
        <p:txBody>
          <a:bodyPr wrap="none" rtlCol="0">
            <a:spAutoFit/>
          </a:bodyPr>
          <a:lstStyle/>
          <a:p>
            <a:r>
              <a:rPr lang="es-AR" dirty="0" smtClean="0"/>
              <a:t>Petirrojo  europeo</a:t>
            </a:r>
            <a:endParaRPr lang="en-US" dirty="0"/>
          </a:p>
        </p:txBody>
      </p:sp>
      <p:pic>
        <p:nvPicPr>
          <p:cNvPr id="13" name="1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762" y="2020924"/>
            <a:ext cx="4419048" cy="1447619"/>
          </a:xfrm>
          <a:prstGeom prst="rect">
            <a:avLst/>
          </a:prstGeom>
          <a:ln>
            <a:noFill/>
          </a:ln>
          <a:effectLst>
            <a:outerShdw blurRad="292100" dist="139700" dir="2700000" algn="tl" rotWithShape="0">
              <a:srgbClr val="333333">
                <a:alpha val="65000"/>
              </a:srgbClr>
            </a:outerShdw>
          </a:effectLst>
        </p:spPr>
      </p:pic>
      <p:pic>
        <p:nvPicPr>
          <p:cNvPr id="14" name="1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1839" y="4207649"/>
            <a:ext cx="6171429" cy="2304762"/>
          </a:xfrm>
          <a:prstGeom prst="rect">
            <a:avLst/>
          </a:prstGeom>
          <a:ln>
            <a:noFill/>
          </a:ln>
          <a:effectLst>
            <a:outerShdw blurRad="292100" dist="139700" dir="2700000" algn="tl" rotWithShape="0">
              <a:srgbClr val="333333">
                <a:alpha val="65000"/>
              </a:srgbClr>
            </a:outerShdw>
          </a:effectLst>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0104" y="3573016"/>
            <a:ext cx="6219048" cy="3038095"/>
          </a:xfrm>
          <a:prstGeom prst="rect">
            <a:avLst/>
          </a:prstGeom>
        </p:spPr>
      </p:pic>
    </p:spTree>
    <p:extLst>
      <p:ext uri="{BB962C8B-B14F-4D97-AF65-F5344CB8AC3E}">
        <p14:creationId xmlns:p14="http://schemas.microsoft.com/office/powerpoint/2010/main" val="347333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Magnetismo animal</a:t>
            </a:r>
            <a:endParaRPr lang="en-US" b="1" dirty="0"/>
          </a:p>
        </p:txBody>
      </p:sp>
      <p:sp>
        <p:nvSpPr>
          <p:cNvPr id="4" name="3 Rectángulo"/>
          <p:cNvSpPr/>
          <p:nvPr/>
        </p:nvSpPr>
        <p:spPr>
          <a:xfrm>
            <a:off x="467544" y="1484784"/>
            <a:ext cx="8280920" cy="923330"/>
          </a:xfrm>
          <a:prstGeom prst="rect">
            <a:avLst/>
          </a:prstGeom>
        </p:spPr>
        <p:txBody>
          <a:bodyPr wrap="square">
            <a:spAutoFit/>
          </a:bodyPr>
          <a:lstStyle/>
          <a:p>
            <a:pPr marL="285750" lvl="1" indent="-285750">
              <a:buFont typeface="Wingdings" pitchFamily="2" charset="2"/>
              <a:buChar char="ü"/>
            </a:pPr>
            <a:r>
              <a:rPr lang="es-AR" dirty="0" smtClean="0"/>
              <a:t>Existe evidencia de especies animales sensibles al </a:t>
            </a:r>
            <a:r>
              <a:rPr lang="es-AR" b="1" dirty="0" smtClean="0"/>
              <a:t>B. </a:t>
            </a:r>
            <a:r>
              <a:rPr lang="es-AR" dirty="0" smtClean="0"/>
              <a:t>Utilización para orientación y navegación.</a:t>
            </a:r>
          </a:p>
          <a:p>
            <a:pPr marL="742950" lvl="2" indent="-285750">
              <a:buFont typeface="Wingdings" pitchFamily="2" charset="2"/>
              <a:buChar char="ü"/>
            </a:pPr>
            <a:endParaRPr lang="es-AR" b="1"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2341960"/>
            <a:ext cx="2037283" cy="1629668"/>
          </a:xfrm>
          <a:prstGeom prst="rect">
            <a:avLst/>
          </a:prstGeom>
        </p:spPr>
      </p:pic>
      <p:pic>
        <p:nvPicPr>
          <p:cNvPr id="10" name="9 Imagen"/>
          <p:cNvPicPr>
            <a:picLocks noChangeAspect="1"/>
          </p:cNvPicPr>
          <p:nvPr/>
        </p:nvPicPr>
        <p:blipFill rotWithShape="1">
          <a:blip r:embed="rId4">
            <a:extLst>
              <a:ext uri="{28A0092B-C50C-407E-A947-70E740481C1C}">
                <a14:useLocalDpi xmlns:a14="http://schemas.microsoft.com/office/drawing/2010/main" val="0"/>
              </a:ext>
            </a:extLst>
          </a:blip>
          <a:srcRect r="25090"/>
          <a:stretch/>
        </p:blipFill>
        <p:spPr>
          <a:xfrm>
            <a:off x="3161134" y="2334653"/>
            <a:ext cx="1836535" cy="1636975"/>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4591475"/>
            <a:ext cx="5262786" cy="1570056"/>
          </a:xfrm>
          <a:prstGeom prst="rect">
            <a:avLst/>
          </a:prstGeom>
          <a:ln>
            <a:noFill/>
          </a:ln>
          <a:effectLst>
            <a:outerShdw blurRad="292100" dist="139700" dir="2700000" algn="tl" rotWithShape="0">
              <a:srgbClr val="333333">
                <a:alpha val="65000"/>
              </a:srgbClr>
            </a:outerShdw>
          </a:effectLst>
        </p:spPr>
      </p:pic>
      <p:pic>
        <p:nvPicPr>
          <p:cNvPr id="12" name="1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5722758"/>
            <a:ext cx="4657143" cy="1104762"/>
          </a:xfrm>
          <a:prstGeom prst="rect">
            <a:avLst/>
          </a:prstGeom>
          <a:ln>
            <a:noFill/>
          </a:ln>
          <a:effectLst>
            <a:outerShdw blurRad="292100" dist="139700" dir="2700000" algn="tl" rotWithShape="0">
              <a:srgbClr val="333333">
                <a:alpha val="65000"/>
              </a:srgbClr>
            </a:outerShdw>
          </a:effectLst>
        </p:spPr>
      </p:pic>
      <p:pic>
        <p:nvPicPr>
          <p:cNvPr id="3" name="2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3250" y="2381899"/>
            <a:ext cx="3191047" cy="3138735"/>
          </a:xfrm>
          <a:prstGeom prst="rect">
            <a:avLst/>
          </a:prstGeom>
        </p:spPr>
      </p:pic>
    </p:spTree>
    <p:extLst>
      <p:ext uri="{BB962C8B-B14F-4D97-AF65-F5344CB8AC3E}">
        <p14:creationId xmlns:p14="http://schemas.microsoft.com/office/powerpoint/2010/main" val="2555050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Magnetismo animal</a:t>
            </a:r>
            <a:endParaRPr lang="en-US" b="1" dirty="0"/>
          </a:p>
        </p:txBody>
      </p:sp>
      <p:sp>
        <p:nvSpPr>
          <p:cNvPr id="4" name="3 Rectángulo"/>
          <p:cNvSpPr/>
          <p:nvPr/>
        </p:nvSpPr>
        <p:spPr>
          <a:xfrm>
            <a:off x="467544" y="1484784"/>
            <a:ext cx="8280920" cy="923330"/>
          </a:xfrm>
          <a:prstGeom prst="rect">
            <a:avLst/>
          </a:prstGeom>
        </p:spPr>
        <p:txBody>
          <a:bodyPr wrap="square">
            <a:spAutoFit/>
          </a:bodyPr>
          <a:lstStyle/>
          <a:p>
            <a:pPr marL="285750" lvl="1" indent="-285750">
              <a:buFont typeface="Wingdings" pitchFamily="2" charset="2"/>
              <a:buChar char="ü"/>
            </a:pPr>
            <a:r>
              <a:rPr lang="es-AR" dirty="0" smtClean="0"/>
              <a:t>Existe evidencia de especies animales sensibles al </a:t>
            </a:r>
            <a:r>
              <a:rPr lang="es-AR" b="1" dirty="0" smtClean="0"/>
              <a:t>B. </a:t>
            </a:r>
            <a:r>
              <a:rPr lang="es-AR" dirty="0" smtClean="0"/>
              <a:t>Utilización para orientación y navegación.</a:t>
            </a:r>
          </a:p>
          <a:p>
            <a:pPr marL="742950" lvl="2" indent="-285750">
              <a:buFont typeface="Wingdings" pitchFamily="2" charset="2"/>
              <a:buChar char="ü"/>
            </a:pPr>
            <a:endParaRPr lang="es-AR" b="1"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341960"/>
            <a:ext cx="2037283" cy="1629668"/>
          </a:xfrm>
          <a:prstGeom prst="rect">
            <a:avLst/>
          </a:prstGeom>
        </p:spPr>
      </p:pic>
      <p:pic>
        <p:nvPicPr>
          <p:cNvPr id="10" name="9 Imagen"/>
          <p:cNvPicPr>
            <a:picLocks noChangeAspect="1"/>
          </p:cNvPicPr>
          <p:nvPr/>
        </p:nvPicPr>
        <p:blipFill rotWithShape="1">
          <a:blip r:embed="rId3">
            <a:extLst>
              <a:ext uri="{28A0092B-C50C-407E-A947-70E740481C1C}">
                <a14:useLocalDpi xmlns:a14="http://schemas.microsoft.com/office/drawing/2010/main" val="0"/>
              </a:ext>
            </a:extLst>
          </a:blip>
          <a:srcRect r="25090"/>
          <a:stretch/>
        </p:blipFill>
        <p:spPr>
          <a:xfrm>
            <a:off x="3161134" y="2334653"/>
            <a:ext cx="1836535" cy="1636975"/>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2120" y="2375984"/>
            <a:ext cx="2313687" cy="151943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9401" y="4362941"/>
            <a:ext cx="4571429" cy="2200000"/>
          </a:xfrm>
          <a:prstGeom prst="rect">
            <a:avLst/>
          </a:prstGeom>
        </p:spPr>
      </p:pic>
    </p:spTree>
    <p:extLst>
      <p:ext uri="{BB962C8B-B14F-4D97-AF65-F5344CB8AC3E}">
        <p14:creationId xmlns:p14="http://schemas.microsoft.com/office/powerpoint/2010/main" val="30292747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Magnetismo animal</a:t>
            </a:r>
            <a:endParaRPr lang="en-US" b="1" dirty="0"/>
          </a:p>
        </p:txBody>
      </p:sp>
      <p:sp>
        <p:nvSpPr>
          <p:cNvPr id="4" name="3 Rectángulo"/>
          <p:cNvSpPr/>
          <p:nvPr/>
        </p:nvSpPr>
        <p:spPr>
          <a:xfrm>
            <a:off x="467544" y="1484784"/>
            <a:ext cx="8280920" cy="923330"/>
          </a:xfrm>
          <a:prstGeom prst="rect">
            <a:avLst/>
          </a:prstGeom>
        </p:spPr>
        <p:txBody>
          <a:bodyPr wrap="square">
            <a:spAutoFit/>
          </a:bodyPr>
          <a:lstStyle/>
          <a:p>
            <a:pPr marL="285750" lvl="1" indent="-285750">
              <a:buFont typeface="Wingdings" pitchFamily="2" charset="2"/>
              <a:buChar char="ü"/>
            </a:pPr>
            <a:r>
              <a:rPr lang="es-AR" dirty="0" smtClean="0"/>
              <a:t>Existe evidencia de especies animales sensibles al </a:t>
            </a:r>
            <a:r>
              <a:rPr lang="es-AR" b="1" dirty="0" smtClean="0"/>
              <a:t>B. </a:t>
            </a:r>
            <a:r>
              <a:rPr lang="es-AR" dirty="0" smtClean="0"/>
              <a:t>Utilización para orientación y navegación.</a:t>
            </a:r>
          </a:p>
          <a:p>
            <a:pPr marL="742950" lvl="2" indent="-285750">
              <a:buFont typeface="Wingdings" pitchFamily="2" charset="2"/>
              <a:buChar char="ü"/>
            </a:pPr>
            <a:endParaRPr lang="es-AR" b="1"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341960"/>
            <a:ext cx="2037283" cy="1629668"/>
          </a:xfrm>
          <a:prstGeom prst="rect">
            <a:avLst/>
          </a:prstGeom>
        </p:spPr>
      </p:pic>
      <p:pic>
        <p:nvPicPr>
          <p:cNvPr id="9"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726" y="4838134"/>
            <a:ext cx="2571928" cy="1928946"/>
          </a:xfrm>
          <a:prstGeom prst="rect">
            <a:avLst/>
          </a:prstGeom>
        </p:spPr>
      </p:pic>
      <p:sp>
        <p:nvSpPr>
          <p:cNvPr id="11" name="10 Rectángulo"/>
          <p:cNvSpPr/>
          <p:nvPr/>
        </p:nvSpPr>
        <p:spPr>
          <a:xfrm>
            <a:off x="2894954" y="5063943"/>
            <a:ext cx="5400324" cy="1477328"/>
          </a:xfrm>
          <a:prstGeom prst="rect">
            <a:avLst/>
          </a:prstGeom>
        </p:spPr>
        <p:txBody>
          <a:bodyPr wrap="square">
            <a:spAutoFit/>
          </a:bodyPr>
          <a:lstStyle/>
          <a:p>
            <a:pPr marL="457200" lvl="2"/>
            <a:r>
              <a:rPr lang="es-AR" dirty="0" err="1"/>
              <a:t>Joe</a:t>
            </a:r>
            <a:r>
              <a:rPr lang="es-AR" dirty="0"/>
              <a:t> </a:t>
            </a:r>
            <a:r>
              <a:rPr lang="es-AR" dirty="0" err="1" smtClean="0"/>
              <a:t>Kirschvink</a:t>
            </a:r>
            <a:r>
              <a:rPr lang="es-AR" dirty="0" smtClean="0"/>
              <a:t> (</a:t>
            </a:r>
            <a:r>
              <a:rPr lang="en-US" dirty="0" smtClean="0"/>
              <a:t>~1990</a:t>
            </a:r>
            <a:r>
              <a:rPr lang="es-AR" dirty="0" smtClean="0"/>
              <a:t>) sugiere que ballenas navegan por ‘canales’ de bajo </a:t>
            </a:r>
            <a:r>
              <a:rPr lang="es-AR" b="1" dirty="0" smtClean="0"/>
              <a:t>B </a:t>
            </a:r>
            <a:r>
              <a:rPr lang="es-AR" dirty="0" smtClean="0"/>
              <a:t>que atraviesan el </a:t>
            </a:r>
            <a:r>
              <a:rPr lang="es-AR" dirty="0" err="1" smtClean="0"/>
              <a:t>oceano</a:t>
            </a:r>
            <a:r>
              <a:rPr lang="es-AR" dirty="0" smtClean="0"/>
              <a:t>. </a:t>
            </a:r>
            <a:r>
              <a:rPr lang="es-AR" dirty="0" err="1" smtClean="0"/>
              <a:t>Encontro</a:t>
            </a:r>
            <a:r>
              <a:rPr lang="es-AR" dirty="0" smtClean="0"/>
              <a:t> que los puntos donde encallan se corresponden con líneas de campo de valores mínimos de </a:t>
            </a:r>
            <a:r>
              <a:rPr lang="es-AR" b="1" dirty="0" smtClean="0"/>
              <a:t>B </a:t>
            </a:r>
            <a:r>
              <a:rPr lang="es-AR" dirty="0" smtClean="0"/>
              <a:t>que penetran a la costa. </a:t>
            </a:r>
            <a:r>
              <a:rPr lang="es-AR" dirty="0" smtClean="0">
                <a:effectLst>
                  <a:outerShdw blurRad="38100" dist="38100" dir="2700000" algn="tl">
                    <a:srgbClr val="000000">
                      <a:alpha val="43137"/>
                    </a:srgbClr>
                  </a:outerShdw>
                </a:effectLst>
              </a:rPr>
              <a:t>OJO</a:t>
            </a:r>
            <a:endParaRPr lang="es-AR" b="1" dirty="0">
              <a:effectLst>
                <a:outerShdw blurRad="38100" dist="38100" dir="2700000" algn="tl">
                  <a:srgbClr val="000000">
                    <a:alpha val="43137"/>
                  </a:srgbClr>
                </a:outerShdw>
              </a:effectLst>
            </a:endParaRPr>
          </a:p>
        </p:txBody>
      </p:sp>
      <p:pic>
        <p:nvPicPr>
          <p:cNvPr id="13" name="12 Imagen"/>
          <p:cNvPicPr>
            <a:picLocks noChangeAspect="1"/>
          </p:cNvPicPr>
          <p:nvPr/>
        </p:nvPicPr>
        <p:blipFill rotWithShape="1">
          <a:blip r:embed="rId4">
            <a:extLst>
              <a:ext uri="{28A0092B-C50C-407E-A947-70E740481C1C}">
                <a14:useLocalDpi xmlns:a14="http://schemas.microsoft.com/office/drawing/2010/main" val="0"/>
              </a:ext>
            </a:extLst>
          </a:blip>
          <a:srcRect r="25090"/>
          <a:stretch/>
        </p:blipFill>
        <p:spPr>
          <a:xfrm>
            <a:off x="3161134" y="2334653"/>
            <a:ext cx="1836535" cy="1636975"/>
          </a:xfrm>
          <a:prstGeom prst="rect">
            <a:avLst/>
          </a:prstGeom>
        </p:spPr>
      </p:pic>
      <p:pic>
        <p:nvPicPr>
          <p:cNvPr id="14" name="1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2120" y="2375984"/>
            <a:ext cx="2313687" cy="1519436"/>
          </a:xfrm>
          <a:prstGeom prst="rect">
            <a:avLst/>
          </a:prstGeom>
        </p:spPr>
      </p:pic>
    </p:spTree>
    <p:extLst>
      <p:ext uri="{BB962C8B-B14F-4D97-AF65-F5344CB8AC3E}">
        <p14:creationId xmlns:p14="http://schemas.microsoft.com/office/powerpoint/2010/main" val="34839248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Terminamos !</a:t>
            </a:r>
            <a:endParaRPr lang="en-US" dirty="0"/>
          </a:p>
        </p:txBody>
      </p:sp>
    </p:spTree>
    <p:extLst>
      <p:ext uri="{BB962C8B-B14F-4D97-AF65-F5344CB8AC3E}">
        <p14:creationId xmlns:p14="http://schemas.microsoft.com/office/powerpoint/2010/main" val="2287530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1598</TotalTime>
  <Words>5816</Words>
  <Application>Microsoft Office PowerPoint</Application>
  <PresentationFormat>Presentación en pantalla (4:3)</PresentationFormat>
  <Paragraphs>270</Paragraphs>
  <Slides>29</Slides>
  <Notes>20</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Tema de Office</vt:lpstr>
      <vt:lpstr>Campo magnético terrestre</vt:lpstr>
      <vt:lpstr>Fenómenos magnéticos</vt:lpstr>
      <vt:lpstr>De Magnete</vt:lpstr>
      <vt:lpstr>Aproximación dipolar</vt:lpstr>
      <vt:lpstr>Polos Geomagnéticos</vt:lpstr>
      <vt:lpstr>Descripción del B terrestre</vt:lpstr>
      <vt:lpstr>Polos Magnéticos</vt:lpstr>
      <vt:lpstr>Magnetósfera</vt:lpstr>
      <vt:lpstr>Magnetósfera</vt:lpstr>
      <vt:lpstr>Magnetósfera</vt:lpstr>
      <vt:lpstr>Anilllos de Van Allen</vt:lpstr>
      <vt:lpstr>Magnetic Weather</vt:lpstr>
      <vt:lpstr>El B terrestre varía en el tiempo</vt:lpstr>
      <vt:lpstr>El B terrestre varía en el tiempo</vt:lpstr>
      <vt:lpstr>Reversión del campo B</vt:lpstr>
      <vt:lpstr>Fuerzas sobre una espira de corriente (dipolo) ejercida por un B</vt:lpstr>
      <vt:lpstr>Reversión del campo B</vt:lpstr>
      <vt:lpstr>Reversión del campo B</vt:lpstr>
      <vt:lpstr>Reversión del campo B</vt:lpstr>
      <vt:lpstr>Origen del B terrestre</vt:lpstr>
      <vt:lpstr>Efecto Dínamo</vt:lpstr>
      <vt:lpstr>Efecto Dínamo</vt:lpstr>
      <vt:lpstr>Geodínamo</vt:lpstr>
      <vt:lpstr>Geodínamo</vt:lpstr>
      <vt:lpstr>Magnetismo animal</vt:lpstr>
      <vt:lpstr>Magnetismo animal</vt:lpstr>
      <vt:lpstr>Magnetismo animal</vt:lpstr>
      <vt:lpstr>Magnetismo animal</vt:lpstr>
      <vt:lpstr>Terminamos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Campo magnético terrestre</dc:title>
  <dc:creator>Cherno</dc:creator>
  <cp:lastModifiedBy>ac</cp:lastModifiedBy>
  <cp:revision>103</cp:revision>
  <dcterms:created xsi:type="dcterms:W3CDTF">2014-11-17T15:20:10Z</dcterms:created>
  <dcterms:modified xsi:type="dcterms:W3CDTF">2017-07-05T14:41:23Z</dcterms:modified>
</cp:coreProperties>
</file>