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2" r:id="rId3"/>
  </p:sldMasterIdLst>
  <p:notesMasterIdLst>
    <p:notesMasterId r:id="rId86"/>
  </p:notesMasterIdLst>
  <p:sldIdLst>
    <p:sldId id="256" r:id="rId4"/>
    <p:sldId id="1103" r:id="rId5"/>
    <p:sldId id="1237" r:id="rId6"/>
    <p:sldId id="1100"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5" r:id="rId25"/>
    <p:sldId id="276" r:id="rId26"/>
    <p:sldId id="1238" r:id="rId27"/>
    <p:sldId id="282" r:id="rId28"/>
    <p:sldId id="283" r:id="rId29"/>
    <p:sldId id="284" r:id="rId30"/>
    <p:sldId id="285" r:id="rId31"/>
    <p:sldId id="286" r:id="rId32"/>
    <p:sldId id="287" r:id="rId33"/>
    <p:sldId id="288" r:id="rId34"/>
    <p:sldId id="289" r:id="rId35"/>
    <p:sldId id="290" r:id="rId36"/>
    <p:sldId id="291" r:id="rId37"/>
    <p:sldId id="292" r:id="rId38"/>
    <p:sldId id="1239"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1240" r:id="rId54"/>
    <p:sldId id="314" r:id="rId55"/>
    <p:sldId id="315" r:id="rId56"/>
    <p:sldId id="316" r:id="rId57"/>
    <p:sldId id="317" r:id="rId58"/>
    <p:sldId id="318" r:id="rId59"/>
    <p:sldId id="319" r:id="rId60"/>
    <p:sldId id="320" r:id="rId61"/>
    <p:sldId id="321" r:id="rId62"/>
    <p:sldId id="322" r:id="rId63"/>
    <p:sldId id="1241" r:id="rId64"/>
    <p:sldId id="1229" r:id="rId65"/>
    <p:sldId id="1227" r:id="rId66"/>
    <p:sldId id="1228" r:id="rId67"/>
    <p:sldId id="1116" r:id="rId68"/>
    <p:sldId id="1230" r:id="rId69"/>
    <p:sldId id="1117" r:id="rId70"/>
    <p:sldId id="1126" r:id="rId71"/>
    <p:sldId id="1218" r:id="rId72"/>
    <p:sldId id="1231" r:id="rId73"/>
    <p:sldId id="1219" r:id="rId74"/>
    <p:sldId id="1220" r:id="rId75"/>
    <p:sldId id="1224" r:id="rId76"/>
    <p:sldId id="1223" r:id="rId77"/>
    <p:sldId id="1225" r:id="rId78"/>
    <p:sldId id="1226" r:id="rId79"/>
    <p:sldId id="1232" r:id="rId80"/>
    <p:sldId id="1234" r:id="rId81"/>
    <p:sldId id="1233" r:id="rId82"/>
    <p:sldId id="1235" r:id="rId83"/>
    <p:sldId id="1242" r:id="rId84"/>
    <p:sldId id="1236" r:id="rId85"/>
  </p:sldIdLst>
  <p:sldSz cx="12192000" cy="6858000"/>
  <p:notesSz cx="6858000" cy="9144000"/>
  <p:embeddedFontLst>
    <p:embeddedFont>
      <p:font typeface="Bahnschrift SemiLight" panose="020B0502040204020203" pitchFamily="34" charset="0"/>
      <p:regular r:id="rId87"/>
    </p:embeddedFont>
    <p:embeddedFont>
      <p:font typeface="Calibri" panose="020F0502020204030204" pitchFamily="34" charset="0"/>
      <p:regular r:id="rId88"/>
      <p:bold r:id="rId89"/>
      <p:italic r:id="rId90"/>
      <p:boldItalic r:id="rId91"/>
    </p:embeddedFont>
    <p:embeddedFont>
      <p:font typeface="Georgia" panose="02040502050405020303" pitchFamily="18" charset="0"/>
      <p:regular r:id="rId92"/>
      <p:bold r:id="rId93"/>
      <p:italic r:id="rId94"/>
      <p:boldItalic r:id="rId95"/>
    </p:embeddedFont>
    <p:embeddedFont>
      <p:font typeface="Gill Sans" panose="020B0604020202020204" charset="0"/>
      <p:regular r:id="rId96"/>
      <p:bold r:id="rId97"/>
    </p:embeddedFont>
    <p:embeddedFont>
      <p:font typeface="Helvetica Neue" panose="020B0604020202020204" charset="0"/>
      <p:regular r:id="rId98"/>
      <p:bold r:id="rId99"/>
      <p:italic r:id="rId100"/>
      <p:boldItalic r:id="rId101"/>
    </p:embeddedFont>
    <p:embeddedFont>
      <p:font typeface="Montserrat"/>
      <p:regular r:id="rId102"/>
      <p:bold r:id="rId103"/>
      <p:italic r:id="rId104"/>
      <p:boldItalic r:id="rId105"/>
    </p:embeddedFont>
    <p:embeddedFont>
      <p:font typeface="Montserrat Medium"/>
      <p:regular r:id="rId106"/>
      <p:bold r:id="rId107"/>
      <p:italic r:id="rId108"/>
      <p:boldItalic r:id="rId109"/>
    </p:embeddedFont>
    <p:embeddedFont>
      <p:font typeface="Verdana" panose="020B0604030504040204" pitchFamily="34" charset="0"/>
      <p:regular r:id="rId110"/>
      <p:bold r:id="rId111"/>
      <p:italic r:id="rId112"/>
      <p:boldItalic r:id="rId1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4" roundtripDataSignature="AMtx7miVGd12t+atbePh636r8BbMqvPKm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932F372-9A46-4F4E-8EFA-8E67B413B092}">
  <a:tblStyle styleId="{0932F372-9A46-4F4E-8EFA-8E67B413B092}" styleName="Table_0">
    <a:wholeTbl>
      <a:tcTxStyle b="off" i="off">
        <a:font>
          <a:latin typeface="Gill Sans MT"/>
          <a:ea typeface="Gill Sans MT"/>
          <a:cs typeface="Gill Sans MT"/>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guide orient="horz" pos="218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theme" Target="theme/theme1.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font" Target="fonts/font3.fntdata"/><Relationship Id="rId112" Type="http://schemas.openxmlformats.org/officeDocument/2006/relationships/font" Target="fonts/font26.fntdata"/><Relationship Id="rId16" Type="http://schemas.openxmlformats.org/officeDocument/2006/relationships/slide" Target="slides/slide13.xml"/><Relationship Id="rId107" Type="http://schemas.openxmlformats.org/officeDocument/2006/relationships/font" Target="fonts/font21.fntdata"/><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font" Target="fonts/font16.fntdata"/><Relationship Id="rId5" Type="http://schemas.openxmlformats.org/officeDocument/2006/relationships/slide" Target="slides/slide2.xml"/><Relationship Id="rId90" Type="http://schemas.openxmlformats.org/officeDocument/2006/relationships/font" Target="fonts/font4.fntdata"/><Relationship Id="rId95" Type="http://schemas.openxmlformats.org/officeDocument/2006/relationships/font" Target="fonts/font9.fntdata"/><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font" Target="fonts/font27.fntdata"/><Relationship Id="rId118" Type="http://schemas.openxmlformats.org/officeDocument/2006/relationships/tableStyles" Target="tableStyle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font" Target="fonts/font17.fntdata"/><Relationship Id="rId108" Type="http://schemas.openxmlformats.org/officeDocument/2006/relationships/font" Target="fonts/font22.fntdata"/><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font" Target="fonts/font5.fntdata"/><Relationship Id="rId96"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customschemas.google.com/relationships/presentationmetadata" Target="meta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notesMaster" Target="notesMasters/notesMaster1.xml"/><Relationship Id="rId94" Type="http://schemas.openxmlformats.org/officeDocument/2006/relationships/font" Target="fonts/font8.fntdata"/><Relationship Id="rId99" Type="http://schemas.openxmlformats.org/officeDocument/2006/relationships/font" Target="fonts/font13.fntdata"/><Relationship Id="rId101" Type="http://schemas.openxmlformats.org/officeDocument/2006/relationships/font" Target="fonts/font15.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font" Target="fonts/font23.fntdata"/><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font" Target="fonts/font11.fntdata"/><Relationship Id="rId104" Type="http://schemas.openxmlformats.org/officeDocument/2006/relationships/font" Target="fonts/font18.fntdata"/><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font" Target="fonts/font6.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font" Target="fonts/font1.fntdata"/><Relationship Id="rId110" Type="http://schemas.openxmlformats.org/officeDocument/2006/relationships/font" Target="fonts/font24.fntdata"/><Relationship Id="rId115"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font" Target="fonts/font14.fntdata"/><Relationship Id="rId105" Type="http://schemas.openxmlformats.org/officeDocument/2006/relationships/font" Target="fonts/font19.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font" Target="fonts/font7.fntdata"/><Relationship Id="rId98" Type="http://schemas.openxmlformats.org/officeDocument/2006/relationships/font" Target="fonts/font12.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font" Target="fonts/font2.fntdata"/><Relationship Id="rId111" Type="http://schemas.openxmlformats.org/officeDocument/2006/relationships/font" Target="fonts/font25.fntdata"/><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28232110a6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9" name="Google Shape;639;g28232110a6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9695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28232110a6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9" name="Google Shape;639;g28232110a6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64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7062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8" name="Google Shape;41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5" name="Google Shape;42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3" name="Google Shape;49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03687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79652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00364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9" name="Google Shape;57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8" name="Google Shape;59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7" name="Google Shape;617;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7" name="Google Shape;657;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3" name="Google Shape;663;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3" name="Google Shape;67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1" name="Google Shape;681;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66428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7" name="Google Shape;747;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7" name="Google Shape;757;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2" name="Google Shape;772;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6" name="Google Shape;786;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8" name="Google Shape;798;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7" name="Google Shape;807;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6" name="Google Shape;816;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7" name="Google Shape;817;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7" name="Google Shape;827;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8" name="Google Shape;828;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0" name="Google Shape;840;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5204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8"/>
        <p:cNvGrpSpPr/>
        <p:nvPr/>
      </p:nvGrpSpPr>
      <p:grpSpPr>
        <a:xfrm>
          <a:off x="0" y="0"/>
          <a:ext cx="0" cy="0"/>
          <a:chOff x="0" y="0"/>
          <a:chExt cx="0" cy="0"/>
        </a:xfrm>
      </p:grpSpPr>
      <p:sp>
        <p:nvSpPr>
          <p:cNvPr id="19" name="Google Shape;19;p74"/>
          <p:cNvSpPr/>
          <p:nvPr/>
        </p:nvSpPr>
        <p:spPr>
          <a:xfrm>
            <a:off x="446534" y="3085765"/>
            <a:ext cx="11262866" cy="3304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74"/>
          <p:cNvSpPr txBox="1">
            <a:spLocks noGrp="1"/>
          </p:cNvSpPr>
          <p:nvPr>
            <p:ph type="ctrTitle"/>
          </p:nvPr>
        </p:nvSpPr>
        <p:spPr>
          <a:xfrm>
            <a:off x="581191" y="1020431"/>
            <a:ext cx="10993549" cy="147501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3600"/>
              <a:buFont typeface="Gill Sans"/>
              <a:buNone/>
              <a:defRPr sz="36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74"/>
          <p:cNvSpPr txBox="1">
            <a:spLocks noGrp="1"/>
          </p:cNvSpPr>
          <p:nvPr>
            <p:ph type="subTitle" idx="1"/>
          </p:nvPr>
        </p:nvSpPr>
        <p:spPr>
          <a:xfrm>
            <a:off x="581194" y="2495445"/>
            <a:ext cx="10993546" cy="590321"/>
          </a:xfrm>
          <a:prstGeom prst="rect">
            <a:avLst/>
          </a:prstGeom>
          <a:noFill/>
          <a:ln>
            <a:noFill/>
          </a:ln>
        </p:spPr>
        <p:txBody>
          <a:bodyPr spcFirstLastPara="1" wrap="square" lIns="91425" tIns="45700" rIns="91425" bIns="45700" anchor="t" anchorCtr="0">
            <a:normAutofit/>
          </a:bodyPr>
          <a:lstStyle>
            <a:lvl1pPr lvl="0" algn="l">
              <a:spcBef>
                <a:spcPts val="320"/>
              </a:spcBef>
              <a:spcAft>
                <a:spcPts val="0"/>
              </a:spcAft>
              <a:buSzPts val="1472"/>
              <a:buNone/>
              <a:defRPr sz="1600" cap="none">
                <a:solidFill>
                  <a:schemeClr val="accent2"/>
                </a:solidFill>
              </a:defRPr>
            </a:lvl1pPr>
            <a:lvl2pPr lvl="1" algn="ctr">
              <a:spcBef>
                <a:spcPts val="600"/>
              </a:spcBef>
              <a:spcAft>
                <a:spcPts val="0"/>
              </a:spcAft>
              <a:buSzPts val="1472"/>
              <a:buNone/>
              <a:defRPr>
                <a:solidFill>
                  <a:srgbClr val="888888"/>
                </a:solidFill>
              </a:defRPr>
            </a:lvl2pPr>
            <a:lvl3pPr lvl="2" algn="ctr">
              <a:spcBef>
                <a:spcPts val="600"/>
              </a:spcBef>
              <a:spcAft>
                <a:spcPts val="0"/>
              </a:spcAft>
              <a:buSzPts val="1288"/>
              <a:buNone/>
              <a:defRPr>
                <a:solidFill>
                  <a:srgbClr val="888888"/>
                </a:solidFill>
              </a:defRPr>
            </a:lvl3pPr>
            <a:lvl4pPr lvl="3" algn="ctr">
              <a:spcBef>
                <a:spcPts val="600"/>
              </a:spcBef>
              <a:spcAft>
                <a:spcPts val="0"/>
              </a:spcAft>
              <a:buSzPts val="1104"/>
              <a:buNone/>
              <a:defRPr>
                <a:solidFill>
                  <a:srgbClr val="888888"/>
                </a:solidFill>
              </a:defRPr>
            </a:lvl4pPr>
            <a:lvl5pPr lvl="4" algn="ctr">
              <a:spcBef>
                <a:spcPts val="600"/>
              </a:spcBef>
              <a:spcAft>
                <a:spcPts val="0"/>
              </a:spcAft>
              <a:buSzPts val="1104"/>
              <a:buNone/>
              <a:defRPr>
                <a:solidFill>
                  <a:srgbClr val="888888"/>
                </a:solidFill>
              </a:defRPr>
            </a:lvl5pPr>
            <a:lvl6pPr lvl="5" algn="ctr">
              <a:spcBef>
                <a:spcPts val="600"/>
              </a:spcBef>
              <a:spcAft>
                <a:spcPts val="0"/>
              </a:spcAft>
              <a:buSzPts val="1104"/>
              <a:buNone/>
              <a:defRPr>
                <a:solidFill>
                  <a:srgbClr val="888888"/>
                </a:solidFill>
              </a:defRPr>
            </a:lvl6pPr>
            <a:lvl7pPr lvl="6" algn="ctr">
              <a:spcBef>
                <a:spcPts val="600"/>
              </a:spcBef>
              <a:spcAft>
                <a:spcPts val="0"/>
              </a:spcAft>
              <a:buSzPts val="1104"/>
              <a:buNone/>
              <a:defRPr>
                <a:solidFill>
                  <a:srgbClr val="888888"/>
                </a:solidFill>
              </a:defRPr>
            </a:lvl7pPr>
            <a:lvl8pPr lvl="7" algn="ctr">
              <a:spcBef>
                <a:spcPts val="600"/>
              </a:spcBef>
              <a:spcAft>
                <a:spcPts val="0"/>
              </a:spcAft>
              <a:buSzPts val="1104"/>
              <a:buNone/>
              <a:defRPr>
                <a:solidFill>
                  <a:srgbClr val="888888"/>
                </a:solidFill>
              </a:defRPr>
            </a:lvl8pPr>
            <a:lvl9pPr lvl="8" algn="ctr">
              <a:spcBef>
                <a:spcPts val="600"/>
              </a:spcBef>
              <a:spcAft>
                <a:spcPts val="600"/>
              </a:spcAft>
              <a:buSzPts val="1104"/>
              <a:buNone/>
              <a:defRPr>
                <a:solidFill>
                  <a:srgbClr val="888888"/>
                </a:solidFill>
              </a:defRPr>
            </a:lvl9pPr>
          </a:lstStyle>
          <a:p>
            <a:endParaRPr/>
          </a:p>
        </p:txBody>
      </p:sp>
      <p:sp>
        <p:nvSpPr>
          <p:cNvPr id="22" name="Google Shape;22;p74"/>
          <p:cNvSpPr txBox="1">
            <a:spLocks noGrp="1"/>
          </p:cNvSpPr>
          <p:nvPr>
            <p:ph type="dt" idx="10"/>
          </p:nvPr>
        </p:nvSpPr>
        <p:spPr>
          <a:xfrm>
            <a:off x="7605951" y="5956137"/>
            <a:ext cx="28448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74"/>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74"/>
          <p:cNvSpPr txBox="1">
            <a:spLocks noGrp="1"/>
          </p:cNvSpPr>
          <p:nvPr>
            <p:ph type="sldNum" idx="12"/>
          </p:nvPr>
        </p:nvSpPr>
        <p:spPr>
          <a:xfrm>
            <a:off x="10558300" y="5956137"/>
            <a:ext cx="101644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rgbClr val="2D58AC"/>
                </a:solidFill>
                <a:latin typeface="Gill Sans"/>
                <a:ea typeface="Gill Sans"/>
                <a:cs typeface="Gill Sans"/>
                <a:sym typeface="Gill Sans"/>
              </a:defRPr>
            </a:lvl1pPr>
            <a:lvl2pPr marL="0" lvl="1" indent="0" algn="r">
              <a:spcBef>
                <a:spcPts val="0"/>
              </a:spcBef>
              <a:buNone/>
              <a:defRPr sz="900" b="0" i="0" u="none" strike="noStrike" cap="none">
                <a:solidFill>
                  <a:srgbClr val="2D58AC"/>
                </a:solidFill>
                <a:latin typeface="Gill Sans"/>
                <a:ea typeface="Gill Sans"/>
                <a:cs typeface="Gill Sans"/>
                <a:sym typeface="Gill Sans"/>
              </a:defRPr>
            </a:lvl2pPr>
            <a:lvl3pPr marL="0" lvl="2" indent="0" algn="r">
              <a:spcBef>
                <a:spcPts val="0"/>
              </a:spcBef>
              <a:buNone/>
              <a:defRPr sz="900" b="0" i="0" u="none" strike="noStrike" cap="none">
                <a:solidFill>
                  <a:srgbClr val="2D58AC"/>
                </a:solidFill>
                <a:latin typeface="Gill Sans"/>
                <a:ea typeface="Gill Sans"/>
                <a:cs typeface="Gill Sans"/>
                <a:sym typeface="Gill Sans"/>
              </a:defRPr>
            </a:lvl3pPr>
            <a:lvl4pPr marL="0" lvl="3" indent="0" algn="r">
              <a:spcBef>
                <a:spcPts val="0"/>
              </a:spcBef>
              <a:buNone/>
              <a:defRPr sz="900" b="0" i="0" u="none" strike="noStrike" cap="none">
                <a:solidFill>
                  <a:srgbClr val="2D58AC"/>
                </a:solidFill>
                <a:latin typeface="Gill Sans"/>
                <a:ea typeface="Gill Sans"/>
                <a:cs typeface="Gill Sans"/>
                <a:sym typeface="Gill Sans"/>
              </a:defRPr>
            </a:lvl4pPr>
            <a:lvl5pPr marL="0" lvl="4" indent="0" algn="r">
              <a:spcBef>
                <a:spcPts val="0"/>
              </a:spcBef>
              <a:buNone/>
              <a:defRPr sz="900" b="0" i="0" u="none" strike="noStrike" cap="none">
                <a:solidFill>
                  <a:srgbClr val="2D58AC"/>
                </a:solidFill>
                <a:latin typeface="Gill Sans"/>
                <a:ea typeface="Gill Sans"/>
                <a:cs typeface="Gill Sans"/>
                <a:sym typeface="Gill Sans"/>
              </a:defRPr>
            </a:lvl5pPr>
            <a:lvl6pPr marL="0" lvl="5" indent="0" algn="r">
              <a:spcBef>
                <a:spcPts val="0"/>
              </a:spcBef>
              <a:buNone/>
              <a:defRPr sz="900" b="0" i="0" u="none" strike="noStrike" cap="none">
                <a:solidFill>
                  <a:srgbClr val="2D58AC"/>
                </a:solidFill>
                <a:latin typeface="Gill Sans"/>
                <a:ea typeface="Gill Sans"/>
                <a:cs typeface="Gill Sans"/>
                <a:sym typeface="Gill Sans"/>
              </a:defRPr>
            </a:lvl6pPr>
            <a:lvl7pPr marL="0" lvl="6" indent="0" algn="r">
              <a:spcBef>
                <a:spcPts val="0"/>
              </a:spcBef>
              <a:buNone/>
              <a:defRPr sz="900" b="0" i="0" u="none" strike="noStrike" cap="none">
                <a:solidFill>
                  <a:srgbClr val="2D58AC"/>
                </a:solidFill>
                <a:latin typeface="Gill Sans"/>
                <a:ea typeface="Gill Sans"/>
                <a:cs typeface="Gill Sans"/>
                <a:sym typeface="Gill Sans"/>
              </a:defRPr>
            </a:lvl7pPr>
            <a:lvl8pPr marL="0" lvl="7" indent="0" algn="r">
              <a:spcBef>
                <a:spcPts val="0"/>
              </a:spcBef>
              <a:buNone/>
              <a:defRPr sz="900" b="0" i="0" u="none" strike="noStrike" cap="none">
                <a:solidFill>
                  <a:srgbClr val="2D58AC"/>
                </a:solidFill>
                <a:latin typeface="Gill Sans"/>
                <a:ea typeface="Gill Sans"/>
                <a:cs typeface="Gill Sans"/>
                <a:sym typeface="Gill Sans"/>
              </a:defRPr>
            </a:lvl8pPr>
            <a:lvl9pPr marL="0" lvl="8" indent="0" algn="r">
              <a:spcBef>
                <a:spcPts val="0"/>
              </a:spcBef>
              <a:buNone/>
              <a:defRPr sz="900" b="0" i="0" u="none" strike="noStrike" cap="none">
                <a:solidFill>
                  <a:srgbClr val="2D58AC"/>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75"/>
          <p:cNvSpPr/>
          <p:nvPr/>
        </p:nvSpPr>
        <p:spPr>
          <a:xfrm>
            <a:off x="440286" y="614407"/>
            <a:ext cx="11309338" cy="11892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75"/>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5"/>
          <p:cNvSpPr txBox="1">
            <a:spLocks noGrp="1"/>
          </p:cNvSpPr>
          <p:nvPr>
            <p:ph type="body" idx="1"/>
          </p:nvPr>
        </p:nvSpPr>
        <p:spPr>
          <a:xfrm>
            <a:off x="581192" y="2180496"/>
            <a:ext cx="11029615" cy="3678303"/>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29" name="Google Shape;29;p75"/>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75"/>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5"/>
          <p:cNvSpPr txBox="1">
            <a:spLocks noGrp="1"/>
          </p:cNvSpPr>
          <p:nvPr>
            <p:ph type="sldNum" idx="12"/>
          </p:nvPr>
        </p:nvSpPr>
        <p:spPr>
          <a:xfrm>
            <a:off x="10558300" y="5956137"/>
            <a:ext cx="105250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78"/>
          <p:cNvSpPr/>
          <p:nvPr/>
        </p:nvSpPr>
        <p:spPr>
          <a:xfrm>
            <a:off x="447817" y="5141974"/>
            <a:ext cx="11290860" cy="12588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78"/>
          <p:cNvSpPr txBox="1">
            <a:spLocks noGrp="1"/>
          </p:cNvSpPr>
          <p:nvPr>
            <p:ph type="title"/>
          </p:nvPr>
        </p:nvSpPr>
        <p:spPr>
          <a:xfrm>
            <a:off x="581193" y="3043910"/>
            <a:ext cx="11029615" cy="1497507"/>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3600"/>
              <a:buFont typeface="Gill Sans"/>
              <a:buNone/>
              <a:defRPr sz="3600" b="0" cap="none">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8"/>
          <p:cNvSpPr txBox="1">
            <a:spLocks noGrp="1"/>
          </p:cNvSpPr>
          <p:nvPr>
            <p:ph type="body" idx="1"/>
          </p:nvPr>
        </p:nvSpPr>
        <p:spPr>
          <a:xfrm>
            <a:off x="581192" y="4541417"/>
            <a:ext cx="11029615" cy="600556"/>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656"/>
              <a:buNone/>
              <a:defRPr sz="1800" cap="none">
                <a:solidFill>
                  <a:schemeClr val="accent2"/>
                </a:solidFill>
              </a:defRPr>
            </a:lvl1pPr>
            <a:lvl2pPr marL="914400" lvl="1" indent="-228600" algn="l">
              <a:spcBef>
                <a:spcPts val="600"/>
              </a:spcBef>
              <a:spcAft>
                <a:spcPts val="0"/>
              </a:spcAft>
              <a:buSzPts val="1656"/>
              <a:buNone/>
              <a:defRPr sz="1800">
                <a:solidFill>
                  <a:srgbClr val="888888"/>
                </a:solidFill>
              </a:defRPr>
            </a:lvl2pPr>
            <a:lvl3pPr marL="1371600" lvl="2" indent="-228600" algn="l">
              <a:spcBef>
                <a:spcPts val="600"/>
              </a:spcBef>
              <a:spcAft>
                <a:spcPts val="0"/>
              </a:spcAft>
              <a:buSzPts val="1472"/>
              <a:buNone/>
              <a:defRPr sz="1600">
                <a:solidFill>
                  <a:srgbClr val="888888"/>
                </a:solidFill>
              </a:defRPr>
            </a:lvl3pPr>
            <a:lvl4pPr marL="1828800" lvl="3" indent="-228600" algn="l">
              <a:spcBef>
                <a:spcPts val="600"/>
              </a:spcBef>
              <a:spcAft>
                <a:spcPts val="0"/>
              </a:spcAft>
              <a:buSzPts val="1288"/>
              <a:buNone/>
              <a:defRPr sz="1400">
                <a:solidFill>
                  <a:srgbClr val="888888"/>
                </a:solidFill>
              </a:defRPr>
            </a:lvl4pPr>
            <a:lvl5pPr marL="2286000" lvl="4" indent="-228600" algn="l">
              <a:spcBef>
                <a:spcPts val="600"/>
              </a:spcBef>
              <a:spcAft>
                <a:spcPts val="0"/>
              </a:spcAft>
              <a:buSzPts val="1288"/>
              <a:buNone/>
              <a:defRPr sz="1400">
                <a:solidFill>
                  <a:srgbClr val="888888"/>
                </a:solidFill>
              </a:defRPr>
            </a:lvl5pPr>
            <a:lvl6pPr marL="2743200" lvl="5" indent="-228600" algn="l">
              <a:spcBef>
                <a:spcPts val="600"/>
              </a:spcBef>
              <a:spcAft>
                <a:spcPts val="0"/>
              </a:spcAft>
              <a:buSzPts val="1288"/>
              <a:buNone/>
              <a:defRPr sz="1400">
                <a:solidFill>
                  <a:srgbClr val="888888"/>
                </a:solidFill>
              </a:defRPr>
            </a:lvl6pPr>
            <a:lvl7pPr marL="3200400" lvl="6" indent="-228600" algn="l">
              <a:spcBef>
                <a:spcPts val="600"/>
              </a:spcBef>
              <a:spcAft>
                <a:spcPts val="0"/>
              </a:spcAft>
              <a:buSzPts val="1288"/>
              <a:buNone/>
              <a:defRPr sz="1400">
                <a:solidFill>
                  <a:srgbClr val="888888"/>
                </a:solidFill>
              </a:defRPr>
            </a:lvl7pPr>
            <a:lvl8pPr marL="3657600" lvl="7" indent="-228600" algn="l">
              <a:spcBef>
                <a:spcPts val="600"/>
              </a:spcBef>
              <a:spcAft>
                <a:spcPts val="0"/>
              </a:spcAft>
              <a:buSzPts val="1288"/>
              <a:buNone/>
              <a:defRPr sz="1400">
                <a:solidFill>
                  <a:srgbClr val="888888"/>
                </a:solidFill>
              </a:defRPr>
            </a:lvl8pPr>
            <a:lvl9pPr marL="4114800" lvl="8" indent="-228600" algn="l">
              <a:spcBef>
                <a:spcPts val="600"/>
              </a:spcBef>
              <a:spcAft>
                <a:spcPts val="600"/>
              </a:spcAft>
              <a:buSzPts val="1288"/>
              <a:buNone/>
              <a:defRPr sz="1400">
                <a:solidFill>
                  <a:srgbClr val="888888"/>
                </a:solidFill>
              </a:defRPr>
            </a:lvl9pPr>
          </a:lstStyle>
          <a:p>
            <a:endParaRPr/>
          </a:p>
        </p:txBody>
      </p:sp>
      <p:sp>
        <p:nvSpPr>
          <p:cNvPr id="36" name="Google Shape;36;p78"/>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78"/>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8"/>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2D58AC"/>
                </a:solidFill>
                <a:latin typeface="Gill Sans"/>
                <a:ea typeface="Gill Sans"/>
                <a:cs typeface="Gill Sans"/>
                <a:sym typeface="Gill Sans"/>
              </a:defRPr>
            </a:lvl1pPr>
            <a:lvl2pPr marL="0" lvl="1" indent="0" algn="r">
              <a:spcBef>
                <a:spcPts val="0"/>
              </a:spcBef>
              <a:buNone/>
              <a:defRPr sz="900">
                <a:solidFill>
                  <a:srgbClr val="2D58AC"/>
                </a:solidFill>
                <a:latin typeface="Gill Sans"/>
                <a:ea typeface="Gill Sans"/>
                <a:cs typeface="Gill Sans"/>
                <a:sym typeface="Gill Sans"/>
              </a:defRPr>
            </a:lvl2pPr>
            <a:lvl3pPr marL="0" lvl="2" indent="0" algn="r">
              <a:spcBef>
                <a:spcPts val="0"/>
              </a:spcBef>
              <a:buNone/>
              <a:defRPr sz="900">
                <a:solidFill>
                  <a:srgbClr val="2D58AC"/>
                </a:solidFill>
                <a:latin typeface="Gill Sans"/>
                <a:ea typeface="Gill Sans"/>
                <a:cs typeface="Gill Sans"/>
                <a:sym typeface="Gill Sans"/>
              </a:defRPr>
            </a:lvl3pPr>
            <a:lvl4pPr marL="0" lvl="3" indent="0" algn="r">
              <a:spcBef>
                <a:spcPts val="0"/>
              </a:spcBef>
              <a:buNone/>
              <a:defRPr sz="900">
                <a:solidFill>
                  <a:srgbClr val="2D58AC"/>
                </a:solidFill>
                <a:latin typeface="Gill Sans"/>
                <a:ea typeface="Gill Sans"/>
                <a:cs typeface="Gill Sans"/>
                <a:sym typeface="Gill Sans"/>
              </a:defRPr>
            </a:lvl4pPr>
            <a:lvl5pPr marL="0" lvl="4" indent="0" algn="r">
              <a:spcBef>
                <a:spcPts val="0"/>
              </a:spcBef>
              <a:buNone/>
              <a:defRPr sz="900">
                <a:solidFill>
                  <a:srgbClr val="2D58AC"/>
                </a:solidFill>
                <a:latin typeface="Gill Sans"/>
                <a:ea typeface="Gill Sans"/>
                <a:cs typeface="Gill Sans"/>
                <a:sym typeface="Gill Sans"/>
              </a:defRPr>
            </a:lvl5pPr>
            <a:lvl6pPr marL="0" lvl="5" indent="0" algn="r">
              <a:spcBef>
                <a:spcPts val="0"/>
              </a:spcBef>
              <a:buNone/>
              <a:defRPr sz="900">
                <a:solidFill>
                  <a:srgbClr val="2D58AC"/>
                </a:solidFill>
                <a:latin typeface="Gill Sans"/>
                <a:ea typeface="Gill Sans"/>
                <a:cs typeface="Gill Sans"/>
                <a:sym typeface="Gill Sans"/>
              </a:defRPr>
            </a:lvl6pPr>
            <a:lvl7pPr marL="0" lvl="6" indent="0" algn="r">
              <a:spcBef>
                <a:spcPts val="0"/>
              </a:spcBef>
              <a:buNone/>
              <a:defRPr sz="900">
                <a:solidFill>
                  <a:srgbClr val="2D58AC"/>
                </a:solidFill>
                <a:latin typeface="Gill Sans"/>
                <a:ea typeface="Gill Sans"/>
                <a:cs typeface="Gill Sans"/>
                <a:sym typeface="Gill Sans"/>
              </a:defRPr>
            </a:lvl7pPr>
            <a:lvl8pPr marL="0" lvl="7" indent="0" algn="r">
              <a:spcBef>
                <a:spcPts val="0"/>
              </a:spcBef>
              <a:buNone/>
              <a:defRPr sz="900">
                <a:solidFill>
                  <a:srgbClr val="2D58AC"/>
                </a:solidFill>
                <a:latin typeface="Gill Sans"/>
                <a:ea typeface="Gill Sans"/>
                <a:cs typeface="Gill Sans"/>
                <a:sym typeface="Gill Sans"/>
              </a:defRPr>
            </a:lvl8pPr>
            <a:lvl9pPr marL="0" lvl="8" indent="0" algn="r">
              <a:spcBef>
                <a:spcPts val="0"/>
              </a:spcBef>
              <a:buNone/>
              <a:defRPr sz="900">
                <a:solidFill>
                  <a:srgbClr val="2D58AC"/>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79"/>
          <p:cNvSpPr/>
          <p:nvPr/>
        </p:nvSpPr>
        <p:spPr>
          <a:xfrm>
            <a:off x="445982" y="606554"/>
            <a:ext cx="11300036" cy="12588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79"/>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9"/>
          <p:cNvSpPr txBox="1">
            <a:spLocks noGrp="1"/>
          </p:cNvSpPr>
          <p:nvPr>
            <p:ph type="body" idx="1"/>
          </p:nvPr>
        </p:nvSpPr>
        <p:spPr>
          <a:xfrm>
            <a:off x="581193" y="2228003"/>
            <a:ext cx="5422390"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43" name="Google Shape;43;p79"/>
          <p:cNvSpPr txBox="1">
            <a:spLocks noGrp="1"/>
          </p:cNvSpPr>
          <p:nvPr>
            <p:ph type="body" idx="2"/>
          </p:nvPr>
        </p:nvSpPr>
        <p:spPr>
          <a:xfrm>
            <a:off x="6188417" y="2228003"/>
            <a:ext cx="5422392"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44" name="Google Shape;44;p79"/>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79"/>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79"/>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80"/>
          <p:cNvSpPr/>
          <p:nvPr/>
        </p:nvSpPr>
        <p:spPr>
          <a:xfrm>
            <a:off x="445982" y="606554"/>
            <a:ext cx="11300036" cy="12588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80"/>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80"/>
          <p:cNvSpPr txBox="1">
            <a:spLocks noGrp="1"/>
          </p:cNvSpPr>
          <p:nvPr>
            <p:ph type="body" idx="1"/>
          </p:nvPr>
        </p:nvSpPr>
        <p:spPr>
          <a:xfrm>
            <a:off x="887219" y="2250892"/>
            <a:ext cx="5087075" cy="536005"/>
          </a:xfrm>
          <a:prstGeom prst="rect">
            <a:avLst/>
          </a:prstGeom>
          <a:noFill/>
          <a:ln>
            <a:noFill/>
          </a:ln>
        </p:spPr>
        <p:txBody>
          <a:bodyPr spcFirstLastPara="1" wrap="square" lIns="91425" tIns="45700" rIns="91425" bIns="45700" anchor="b" anchorCtr="0">
            <a:noAutofit/>
          </a:bodyPr>
          <a:lstStyle>
            <a:lvl1pPr marL="457200" lvl="0" indent="-228600" algn="l">
              <a:spcBef>
                <a:spcPts val="440"/>
              </a:spcBef>
              <a:spcAft>
                <a:spcPts val="0"/>
              </a:spcAft>
              <a:buSzPts val="2024"/>
              <a:buNone/>
              <a:defRPr sz="2200" b="0">
                <a:solidFill>
                  <a:schemeClr val="accent2"/>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51" name="Google Shape;51;p80"/>
          <p:cNvSpPr txBox="1">
            <a:spLocks noGrp="1"/>
          </p:cNvSpPr>
          <p:nvPr>
            <p:ph type="body" idx="2"/>
          </p:nvPr>
        </p:nvSpPr>
        <p:spPr>
          <a:xfrm>
            <a:off x="581194"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2" name="Google Shape;52;p80"/>
          <p:cNvSpPr txBox="1">
            <a:spLocks noGrp="1"/>
          </p:cNvSpPr>
          <p:nvPr>
            <p:ph type="body" idx="3"/>
          </p:nvPr>
        </p:nvSpPr>
        <p:spPr>
          <a:xfrm>
            <a:off x="6523735" y="2250892"/>
            <a:ext cx="5087073" cy="553373"/>
          </a:xfrm>
          <a:prstGeom prst="rect">
            <a:avLst/>
          </a:prstGeom>
          <a:noFill/>
          <a:ln>
            <a:noFill/>
          </a:ln>
        </p:spPr>
        <p:txBody>
          <a:bodyPr spcFirstLastPara="1" wrap="square" lIns="91425" tIns="45700" rIns="91425" bIns="45700" anchor="b" anchorCtr="0">
            <a:noAutofit/>
          </a:bodyPr>
          <a:lstStyle>
            <a:lvl1pPr marL="457200" lvl="0" indent="-228600" algn="l">
              <a:spcBef>
                <a:spcPts val="440"/>
              </a:spcBef>
              <a:spcAft>
                <a:spcPts val="0"/>
              </a:spcAft>
              <a:buSzPts val="2024"/>
              <a:buNone/>
              <a:defRPr sz="2200" b="0">
                <a:solidFill>
                  <a:schemeClr val="accent2"/>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53" name="Google Shape;53;p80"/>
          <p:cNvSpPr txBox="1">
            <a:spLocks noGrp="1"/>
          </p:cNvSpPr>
          <p:nvPr>
            <p:ph type="body" idx="4"/>
          </p:nvPr>
        </p:nvSpPr>
        <p:spPr>
          <a:xfrm>
            <a:off x="6217709"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4" name="Google Shape;54;p80"/>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0"/>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0"/>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81"/>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1"/>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81"/>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61" name="Google Shape;61;p81"/>
          <p:cNvSpPr/>
          <p:nvPr/>
        </p:nvSpPr>
        <p:spPr>
          <a:xfrm>
            <a:off x="440683" y="606554"/>
            <a:ext cx="11300036" cy="12588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81"/>
          <p:cNvSpPr txBox="1">
            <a:spLocks noGrp="1"/>
          </p:cNvSpPr>
          <p:nvPr>
            <p:ph type="title"/>
          </p:nvPr>
        </p:nvSpPr>
        <p:spPr>
          <a:xfrm>
            <a:off x="575894"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82"/>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82"/>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2"/>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Google Shape;68;p83"/>
          <p:cNvSpPr/>
          <p:nvPr/>
        </p:nvSpPr>
        <p:spPr>
          <a:xfrm>
            <a:off x="447817" y="5141973"/>
            <a:ext cx="11298200" cy="127470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83"/>
          <p:cNvSpPr txBox="1">
            <a:spLocks noGrp="1"/>
          </p:cNvSpPr>
          <p:nvPr>
            <p:ph type="title"/>
          </p:nvPr>
        </p:nvSpPr>
        <p:spPr>
          <a:xfrm>
            <a:off x="581192" y="5262296"/>
            <a:ext cx="4909445" cy="689514"/>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D58AC"/>
              </a:buClr>
              <a:buSzPts val="2000"/>
              <a:buFont typeface="Gill Sans"/>
              <a:buNone/>
              <a:defRPr sz="2000" b="0">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3"/>
          <p:cNvSpPr txBox="1">
            <a:spLocks noGrp="1"/>
          </p:cNvSpPr>
          <p:nvPr>
            <p:ph type="body" idx="1"/>
          </p:nvPr>
        </p:nvSpPr>
        <p:spPr>
          <a:xfrm>
            <a:off x="447816" y="601200"/>
            <a:ext cx="11292840" cy="4204800"/>
          </a:xfrm>
          <a:prstGeom prst="rect">
            <a:avLst/>
          </a:prstGeom>
          <a:noFill/>
          <a:ln>
            <a:noFill/>
          </a:ln>
        </p:spPr>
        <p:txBody>
          <a:bodyPr spcFirstLastPara="1" wrap="square" lIns="91425" tIns="45700" rIns="91425" bIns="45700" anchor="ctr" anchorCtr="0">
            <a:normAutofit/>
          </a:bodyPr>
          <a:lstStyle>
            <a:lvl1pPr marL="457200" lvl="0" indent="-345440" algn="l">
              <a:spcBef>
                <a:spcPts val="400"/>
              </a:spcBef>
              <a:spcAft>
                <a:spcPts val="0"/>
              </a:spcAft>
              <a:buSzPts val="1840"/>
              <a:buChar char="◼"/>
              <a:defRPr sz="2000">
                <a:solidFill>
                  <a:schemeClr val="dk2"/>
                </a:solidFill>
              </a:defRPr>
            </a:lvl1pPr>
            <a:lvl2pPr marL="914400" lvl="1" indent="-333756" algn="l">
              <a:spcBef>
                <a:spcPts val="600"/>
              </a:spcBef>
              <a:spcAft>
                <a:spcPts val="0"/>
              </a:spcAft>
              <a:buSzPts val="1656"/>
              <a:buChar char="◼"/>
              <a:defRPr sz="1800">
                <a:solidFill>
                  <a:schemeClr val="dk2"/>
                </a:solidFill>
              </a:defRPr>
            </a:lvl2pPr>
            <a:lvl3pPr marL="1371600" lvl="2" indent="-322072" algn="l">
              <a:spcBef>
                <a:spcPts val="600"/>
              </a:spcBef>
              <a:spcAft>
                <a:spcPts val="0"/>
              </a:spcAft>
              <a:buSzPts val="1472"/>
              <a:buChar char="◼"/>
              <a:defRPr sz="1600">
                <a:solidFill>
                  <a:schemeClr val="dk2"/>
                </a:solidFill>
              </a:defRPr>
            </a:lvl3pPr>
            <a:lvl4pPr marL="1828800" lvl="3" indent="-310388" algn="l">
              <a:spcBef>
                <a:spcPts val="600"/>
              </a:spcBef>
              <a:spcAft>
                <a:spcPts val="0"/>
              </a:spcAft>
              <a:buSzPts val="1288"/>
              <a:buChar char="◼"/>
              <a:defRPr sz="1400">
                <a:solidFill>
                  <a:schemeClr val="dk2"/>
                </a:solidFill>
              </a:defRPr>
            </a:lvl4pPr>
            <a:lvl5pPr marL="2286000" lvl="4" indent="-310388" algn="l">
              <a:spcBef>
                <a:spcPts val="600"/>
              </a:spcBef>
              <a:spcAft>
                <a:spcPts val="0"/>
              </a:spcAft>
              <a:buSzPts val="1288"/>
              <a:buChar char="◼"/>
              <a:defRPr sz="1400">
                <a:solidFill>
                  <a:schemeClr val="dk2"/>
                </a:solidFill>
              </a:defRPr>
            </a:lvl5pPr>
            <a:lvl6pPr marL="2743200" lvl="5" indent="-310388" algn="l">
              <a:spcBef>
                <a:spcPts val="600"/>
              </a:spcBef>
              <a:spcAft>
                <a:spcPts val="0"/>
              </a:spcAft>
              <a:buSzPts val="1288"/>
              <a:buChar char="◼"/>
              <a:defRPr sz="1400">
                <a:solidFill>
                  <a:schemeClr val="dk2"/>
                </a:solidFill>
              </a:defRPr>
            </a:lvl6pPr>
            <a:lvl7pPr marL="3200400" lvl="6" indent="-310388" algn="l">
              <a:spcBef>
                <a:spcPts val="600"/>
              </a:spcBef>
              <a:spcAft>
                <a:spcPts val="0"/>
              </a:spcAft>
              <a:buSzPts val="1288"/>
              <a:buChar char="◼"/>
              <a:defRPr sz="1400">
                <a:solidFill>
                  <a:schemeClr val="dk2"/>
                </a:solidFill>
              </a:defRPr>
            </a:lvl7pPr>
            <a:lvl8pPr marL="3657600" lvl="7" indent="-310388" algn="l">
              <a:spcBef>
                <a:spcPts val="600"/>
              </a:spcBef>
              <a:spcAft>
                <a:spcPts val="0"/>
              </a:spcAft>
              <a:buSzPts val="1288"/>
              <a:buChar char="◼"/>
              <a:defRPr sz="1400">
                <a:solidFill>
                  <a:schemeClr val="dk2"/>
                </a:solidFill>
              </a:defRPr>
            </a:lvl8pPr>
            <a:lvl9pPr marL="4114800" lvl="8" indent="-310388" algn="l">
              <a:spcBef>
                <a:spcPts val="600"/>
              </a:spcBef>
              <a:spcAft>
                <a:spcPts val="600"/>
              </a:spcAft>
              <a:buSzPts val="1288"/>
              <a:buChar char="◼"/>
              <a:defRPr sz="1400">
                <a:solidFill>
                  <a:schemeClr val="dk2"/>
                </a:solidFill>
              </a:defRPr>
            </a:lvl9pPr>
          </a:lstStyle>
          <a:p>
            <a:endParaRPr/>
          </a:p>
        </p:txBody>
      </p:sp>
      <p:sp>
        <p:nvSpPr>
          <p:cNvPr id="71" name="Google Shape;71;p83"/>
          <p:cNvSpPr txBox="1">
            <a:spLocks noGrp="1"/>
          </p:cNvSpPr>
          <p:nvPr>
            <p:ph type="body" idx="2"/>
          </p:nvPr>
        </p:nvSpPr>
        <p:spPr>
          <a:xfrm>
            <a:off x="5740823" y="5262296"/>
            <a:ext cx="5869987" cy="689515"/>
          </a:xfrm>
          <a:prstGeom prst="rect">
            <a:avLst/>
          </a:prstGeom>
          <a:noFill/>
          <a:ln>
            <a:noFill/>
          </a:ln>
        </p:spPr>
        <p:txBody>
          <a:bodyPr spcFirstLastPara="1" wrap="square" lIns="91425" tIns="45700" rIns="91425" bIns="45700" anchor="ctr" anchorCtr="0">
            <a:normAutofit/>
          </a:bodyPr>
          <a:lstStyle>
            <a:lvl1pPr marL="457200" lvl="0" indent="-228600" algn="r">
              <a:spcBef>
                <a:spcPts val="220"/>
              </a:spcBef>
              <a:spcAft>
                <a:spcPts val="0"/>
              </a:spcAft>
              <a:buSzPts val="1012"/>
              <a:buNone/>
              <a:defRPr sz="1100">
                <a:solidFill>
                  <a:schemeClr val="lt1"/>
                </a:solidFill>
              </a:defRPr>
            </a:lvl1pPr>
            <a:lvl2pPr marL="914400" lvl="1" indent="-228600" algn="l">
              <a:spcBef>
                <a:spcPts val="600"/>
              </a:spcBef>
              <a:spcAft>
                <a:spcPts val="0"/>
              </a:spcAft>
              <a:buSzPts val="1012"/>
              <a:buNone/>
              <a:defRPr sz="1100"/>
            </a:lvl2pPr>
            <a:lvl3pPr marL="1371600" lvl="2" indent="-228600" algn="l">
              <a:spcBef>
                <a:spcPts val="600"/>
              </a:spcBef>
              <a:spcAft>
                <a:spcPts val="0"/>
              </a:spcAft>
              <a:buSzPts val="920"/>
              <a:buNone/>
              <a:defRPr sz="1000"/>
            </a:lvl3pPr>
            <a:lvl4pPr marL="1828800" lvl="3" indent="-228600" algn="l">
              <a:spcBef>
                <a:spcPts val="600"/>
              </a:spcBef>
              <a:spcAft>
                <a:spcPts val="0"/>
              </a:spcAft>
              <a:buSzPts val="828"/>
              <a:buNone/>
              <a:defRPr sz="900"/>
            </a:lvl4pPr>
            <a:lvl5pPr marL="2286000" lvl="4" indent="-228600" algn="l">
              <a:spcBef>
                <a:spcPts val="600"/>
              </a:spcBef>
              <a:spcAft>
                <a:spcPts val="0"/>
              </a:spcAft>
              <a:buSzPts val="828"/>
              <a:buNone/>
              <a:defRPr sz="900"/>
            </a:lvl5pPr>
            <a:lvl6pPr marL="2743200" lvl="5" indent="-228600" algn="l">
              <a:spcBef>
                <a:spcPts val="600"/>
              </a:spcBef>
              <a:spcAft>
                <a:spcPts val="0"/>
              </a:spcAft>
              <a:buSzPts val="828"/>
              <a:buNone/>
              <a:defRPr sz="900"/>
            </a:lvl6pPr>
            <a:lvl7pPr marL="3200400" lvl="6" indent="-228600" algn="l">
              <a:spcBef>
                <a:spcPts val="600"/>
              </a:spcBef>
              <a:spcAft>
                <a:spcPts val="0"/>
              </a:spcAft>
              <a:buSzPts val="828"/>
              <a:buNone/>
              <a:defRPr sz="900"/>
            </a:lvl7pPr>
            <a:lvl8pPr marL="3657600" lvl="7" indent="-228600" algn="l">
              <a:spcBef>
                <a:spcPts val="600"/>
              </a:spcBef>
              <a:spcAft>
                <a:spcPts val="0"/>
              </a:spcAft>
              <a:buSzPts val="828"/>
              <a:buNone/>
              <a:defRPr sz="900"/>
            </a:lvl8pPr>
            <a:lvl9pPr marL="4114800" lvl="8" indent="-228600" algn="l">
              <a:spcBef>
                <a:spcPts val="600"/>
              </a:spcBef>
              <a:spcAft>
                <a:spcPts val="600"/>
              </a:spcAft>
              <a:buSzPts val="828"/>
              <a:buNone/>
              <a:defRPr sz="900"/>
            </a:lvl9pPr>
          </a:lstStyle>
          <a:p>
            <a:endParaRPr/>
          </a:p>
        </p:txBody>
      </p:sp>
      <p:sp>
        <p:nvSpPr>
          <p:cNvPr id="72" name="Google Shape;72;p83"/>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83"/>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83"/>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2D58AC"/>
                </a:solidFill>
                <a:latin typeface="Gill Sans"/>
                <a:ea typeface="Gill Sans"/>
                <a:cs typeface="Gill Sans"/>
                <a:sym typeface="Gill Sans"/>
              </a:defRPr>
            </a:lvl1pPr>
            <a:lvl2pPr marL="0" lvl="1" indent="0" algn="r">
              <a:spcBef>
                <a:spcPts val="0"/>
              </a:spcBef>
              <a:buNone/>
              <a:defRPr sz="900">
                <a:solidFill>
                  <a:srgbClr val="2D58AC"/>
                </a:solidFill>
                <a:latin typeface="Gill Sans"/>
                <a:ea typeface="Gill Sans"/>
                <a:cs typeface="Gill Sans"/>
                <a:sym typeface="Gill Sans"/>
              </a:defRPr>
            </a:lvl2pPr>
            <a:lvl3pPr marL="0" lvl="2" indent="0" algn="r">
              <a:spcBef>
                <a:spcPts val="0"/>
              </a:spcBef>
              <a:buNone/>
              <a:defRPr sz="900">
                <a:solidFill>
                  <a:srgbClr val="2D58AC"/>
                </a:solidFill>
                <a:latin typeface="Gill Sans"/>
                <a:ea typeface="Gill Sans"/>
                <a:cs typeface="Gill Sans"/>
                <a:sym typeface="Gill Sans"/>
              </a:defRPr>
            </a:lvl3pPr>
            <a:lvl4pPr marL="0" lvl="3" indent="0" algn="r">
              <a:spcBef>
                <a:spcPts val="0"/>
              </a:spcBef>
              <a:buNone/>
              <a:defRPr sz="900">
                <a:solidFill>
                  <a:srgbClr val="2D58AC"/>
                </a:solidFill>
                <a:latin typeface="Gill Sans"/>
                <a:ea typeface="Gill Sans"/>
                <a:cs typeface="Gill Sans"/>
                <a:sym typeface="Gill Sans"/>
              </a:defRPr>
            </a:lvl4pPr>
            <a:lvl5pPr marL="0" lvl="4" indent="0" algn="r">
              <a:spcBef>
                <a:spcPts val="0"/>
              </a:spcBef>
              <a:buNone/>
              <a:defRPr sz="900">
                <a:solidFill>
                  <a:srgbClr val="2D58AC"/>
                </a:solidFill>
                <a:latin typeface="Gill Sans"/>
                <a:ea typeface="Gill Sans"/>
                <a:cs typeface="Gill Sans"/>
                <a:sym typeface="Gill Sans"/>
              </a:defRPr>
            </a:lvl5pPr>
            <a:lvl6pPr marL="0" lvl="5" indent="0" algn="r">
              <a:spcBef>
                <a:spcPts val="0"/>
              </a:spcBef>
              <a:buNone/>
              <a:defRPr sz="900">
                <a:solidFill>
                  <a:srgbClr val="2D58AC"/>
                </a:solidFill>
                <a:latin typeface="Gill Sans"/>
                <a:ea typeface="Gill Sans"/>
                <a:cs typeface="Gill Sans"/>
                <a:sym typeface="Gill Sans"/>
              </a:defRPr>
            </a:lvl6pPr>
            <a:lvl7pPr marL="0" lvl="6" indent="0" algn="r">
              <a:spcBef>
                <a:spcPts val="0"/>
              </a:spcBef>
              <a:buNone/>
              <a:defRPr sz="900">
                <a:solidFill>
                  <a:srgbClr val="2D58AC"/>
                </a:solidFill>
                <a:latin typeface="Gill Sans"/>
                <a:ea typeface="Gill Sans"/>
                <a:cs typeface="Gill Sans"/>
                <a:sym typeface="Gill Sans"/>
              </a:defRPr>
            </a:lvl7pPr>
            <a:lvl8pPr marL="0" lvl="7" indent="0" algn="r">
              <a:spcBef>
                <a:spcPts val="0"/>
              </a:spcBef>
              <a:buNone/>
              <a:defRPr sz="900">
                <a:solidFill>
                  <a:srgbClr val="2D58AC"/>
                </a:solidFill>
                <a:latin typeface="Gill Sans"/>
                <a:ea typeface="Gill Sans"/>
                <a:cs typeface="Gill Sans"/>
                <a:sym typeface="Gill Sans"/>
              </a:defRPr>
            </a:lvl8pPr>
            <a:lvl9pPr marL="0" lvl="8" indent="0" algn="r">
              <a:spcBef>
                <a:spcPts val="0"/>
              </a:spcBef>
              <a:buNone/>
              <a:defRPr sz="900">
                <a:solidFill>
                  <a:srgbClr val="2D58AC"/>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5"/>
        <p:cNvGrpSpPr/>
        <p:nvPr/>
      </p:nvGrpSpPr>
      <p:grpSpPr>
        <a:xfrm>
          <a:off x="0" y="0"/>
          <a:ext cx="0" cy="0"/>
          <a:chOff x="0" y="0"/>
          <a:chExt cx="0" cy="0"/>
        </a:xfrm>
      </p:grpSpPr>
      <p:sp>
        <p:nvSpPr>
          <p:cNvPr id="76" name="Google Shape;76;p84"/>
          <p:cNvSpPr txBox="1">
            <a:spLocks noGrp="1"/>
          </p:cNvSpPr>
          <p:nvPr>
            <p:ph type="title"/>
          </p:nvPr>
        </p:nvSpPr>
        <p:spPr>
          <a:xfrm>
            <a:off x="581193" y="4693389"/>
            <a:ext cx="11029616"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Gill Sans"/>
              <a:buNone/>
              <a:defRPr sz="2400" b="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84"/>
          <p:cNvSpPr>
            <a:spLocks noGrp="1"/>
          </p:cNvSpPr>
          <p:nvPr>
            <p:ph type="pic" idx="2"/>
          </p:nvPr>
        </p:nvSpPr>
        <p:spPr>
          <a:xfrm>
            <a:off x="447817" y="599725"/>
            <a:ext cx="11290859" cy="3557252"/>
          </a:xfrm>
          <a:prstGeom prst="rect">
            <a:avLst/>
          </a:prstGeom>
          <a:noFill/>
          <a:ln>
            <a:noFill/>
          </a:ln>
        </p:spPr>
      </p:sp>
      <p:sp>
        <p:nvSpPr>
          <p:cNvPr id="78" name="Google Shape;78;p84"/>
          <p:cNvSpPr txBox="1">
            <a:spLocks noGrp="1"/>
          </p:cNvSpPr>
          <p:nvPr>
            <p:ph type="body" idx="1"/>
          </p:nvPr>
        </p:nvSpPr>
        <p:spPr>
          <a:xfrm>
            <a:off x="581192" y="5260127"/>
            <a:ext cx="11029617" cy="598671"/>
          </a:xfrm>
          <a:prstGeom prst="rect">
            <a:avLst/>
          </a:prstGeom>
          <a:noFill/>
          <a:ln>
            <a:noFill/>
          </a:ln>
        </p:spPr>
        <p:txBody>
          <a:bodyPr spcFirstLastPara="1" wrap="square" lIns="91425" tIns="45700" rIns="91425" bIns="45700" anchor="ctr" anchorCtr="0">
            <a:normAutofit/>
          </a:bodyPr>
          <a:lstStyle>
            <a:lvl1pPr marL="457200" lvl="0" indent="-228600" algn="l">
              <a:spcBef>
                <a:spcPts val="240"/>
              </a:spcBef>
              <a:spcAft>
                <a:spcPts val="0"/>
              </a:spcAft>
              <a:buSzPts val="1104"/>
              <a:buNone/>
              <a:defRPr sz="1200"/>
            </a:lvl1pPr>
            <a:lvl2pPr marL="914400" lvl="1" indent="-228600" algn="l">
              <a:spcBef>
                <a:spcPts val="600"/>
              </a:spcBef>
              <a:spcAft>
                <a:spcPts val="0"/>
              </a:spcAft>
              <a:buSzPts val="1104"/>
              <a:buNone/>
              <a:defRPr sz="1200"/>
            </a:lvl2pPr>
            <a:lvl3pPr marL="1371600" lvl="2" indent="-228600" algn="l">
              <a:spcBef>
                <a:spcPts val="600"/>
              </a:spcBef>
              <a:spcAft>
                <a:spcPts val="0"/>
              </a:spcAft>
              <a:buSzPts val="920"/>
              <a:buNone/>
              <a:defRPr sz="1000"/>
            </a:lvl3pPr>
            <a:lvl4pPr marL="1828800" lvl="3" indent="-228600" algn="l">
              <a:spcBef>
                <a:spcPts val="600"/>
              </a:spcBef>
              <a:spcAft>
                <a:spcPts val="0"/>
              </a:spcAft>
              <a:buSzPts val="828"/>
              <a:buNone/>
              <a:defRPr sz="900"/>
            </a:lvl4pPr>
            <a:lvl5pPr marL="2286000" lvl="4" indent="-228600" algn="l">
              <a:spcBef>
                <a:spcPts val="600"/>
              </a:spcBef>
              <a:spcAft>
                <a:spcPts val="0"/>
              </a:spcAft>
              <a:buSzPts val="828"/>
              <a:buNone/>
              <a:defRPr sz="900"/>
            </a:lvl5pPr>
            <a:lvl6pPr marL="2743200" lvl="5" indent="-228600" algn="l">
              <a:spcBef>
                <a:spcPts val="600"/>
              </a:spcBef>
              <a:spcAft>
                <a:spcPts val="0"/>
              </a:spcAft>
              <a:buSzPts val="828"/>
              <a:buNone/>
              <a:defRPr sz="900"/>
            </a:lvl6pPr>
            <a:lvl7pPr marL="3200400" lvl="6" indent="-228600" algn="l">
              <a:spcBef>
                <a:spcPts val="600"/>
              </a:spcBef>
              <a:spcAft>
                <a:spcPts val="0"/>
              </a:spcAft>
              <a:buSzPts val="828"/>
              <a:buNone/>
              <a:defRPr sz="900"/>
            </a:lvl7pPr>
            <a:lvl8pPr marL="3657600" lvl="7" indent="-228600" algn="l">
              <a:spcBef>
                <a:spcPts val="600"/>
              </a:spcBef>
              <a:spcAft>
                <a:spcPts val="0"/>
              </a:spcAft>
              <a:buSzPts val="828"/>
              <a:buNone/>
              <a:defRPr sz="900"/>
            </a:lvl8pPr>
            <a:lvl9pPr marL="4114800" lvl="8" indent="-228600" algn="l">
              <a:spcBef>
                <a:spcPts val="600"/>
              </a:spcBef>
              <a:spcAft>
                <a:spcPts val="600"/>
              </a:spcAft>
              <a:buSzPts val="828"/>
              <a:buNone/>
              <a:defRPr sz="900"/>
            </a:lvl9pPr>
          </a:lstStyle>
          <a:p>
            <a:endParaRPr/>
          </a:p>
        </p:txBody>
      </p:sp>
      <p:sp>
        <p:nvSpPr>
          <p:cNvPr id="79" name="Google Shape;79;p84"/>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84"/>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84"/>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
        <p:cNvGrpSpPr/>
        <p:nvPr/>
      </p:nvGrpSpPr>
      <p:grpSpPr>
        <a:xfrm>
          <a:off x="0" y="0"/>
          <a:ext cx="0" cy="0"/>
          <a:chOff x="0" y="0"/>
          <a:chExt cx="0" cy="0"/>
        </a:xfrm>
      </p:grpSpPr>
      <p:sp>
        <p:nvSpPr>
          <p:cNvPr id="83" name="Google Shape;83;p85"/>
          <p:cNvSpPr/>
          <p:nvPr/>
        </p:nvSpPr>
        <p:spPr>
          <a:xfrm>
            <a:off x="440286" y="614407"/>
            <a:ext cx="11309338" cy="11892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5"/>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85"/>
          <p:cNvSpPr txBox="1">
            <a:spLocks noGrp="1"/>
          </p:cNvSpPr>
          <p:nvPr>
            <p:ph type="body" idx="1"/>
          </p:nvPr>
        </p:nvSpPr>
        <p:spPr>
          <a:xfrm rot="5400000">
            <a:off x="4334603" y="-1417408"/>
            <a:ext cx="3522794" cy="11029616"/>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22072" algn="l">
              <a:spcBef>
                <a:spcPts val="600"/>
              </a:spcBef>
              <a:spcAft>
                <a:spcPts val="0"/>
              </a:spcAft>
              <a:buSzPts val="1472"/>
              <a:buChar char="◼"/>
              <a:defRPr/>
            </a:lvl2pPr>
            <a:lvl3pPr marL="1371600" lvl="2" indent="-310388" algn="l">
              <a:spcBef>
                <a:spcPts val="600"/>
              </a:spcBef>
              <a:spcAft>
                <a:spcPts val="0"/>
              </a:spcAft>
              <a:buSzPts val="1288"/>
              <a:buChar char="◼"/>
              <a:defRPr/>
            </a:lvl3pPr>
            <a:lvl4pPr marL="1828800" lvl="3" indent="-298703" algn="l">
              <a:spcBef>
                <a:spcPts val="600"/>
              </a:spcBef>
              <a:spcAft>
                <a:spcPts val="0"/>
              </a:spcAft>
              <a:buSzPts val="1104"/>
              <a:buChar char="◼"/>
              <a:defRPr/>
            </a:lvl4pPr>
            <a:lvl5pPr marL="2286000" lvl="4" indent="-298704" algn="l">
              <a:spcBef>
                <a:spcPts val="600"/>
              </a:spcBef>
              <a:spcAft>
                <a:spcPts val="0"/>
              </a:spcAft>
              <a:buSzPts val="1104"/>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86" name="Google Shape;86;p85"/>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85"/>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85"/>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9"/>
        <p:cNvGrpSpPr/>
        <p:nvPr/>
      </p:nvGrpSpPr>
      <p:grpSpPr>
        <a:xfrm>
          <a:off x="0" y="0"/>
          <a:ext cx="0" cy="0"/>
          <a:chOff x="0" y="0"/>
          <a:chExt cx="0" cy="0"/>
        </a:xfrm>
      </p:grpSpPr>
      <p:sp>
        <p:nvSpPr>
          <p:cNvPr id="90" name="Google Shape;90;p86"/>
          <p:cNvSpPr/>
          <p:nvPr/>
        </p:nvSpPr>
        <p:spPr>
          <a:xfrm>
            <a:off x="8839201" y="599725"/>
            <a:ext cx="2906817" cy="581695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6"/>
          <p:cNvSpPr txBox="1">
            <a:spLocks noGrp="1"/>
          </p:cNvSpPr>
          <p:nvPr>
            <p:ph type="title"/>
          </p:nvPr>
        </p:nvSpPr>
        <p:spPr>
          <a:xfrm rot="5400000">
            <a:off x="7249746" y="2265181"/>
            <a:ext cx="5183073" cy="200416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86"/>
          <p:cNvSpPr txBox="1">
            <a:spLocks noGrp="1"/>
          </p:cNvSpPr>
          <p:nvPr>
            <p:ph type="body" idx="1"/>
          </p:nvPr>
        </p:nvSpPr>
        <p:spPr>
          <a:xfrm rot="5400000">
            <a:off x="2131526" y="-680877"/>
            <a:ext cx="5183073" cy="789627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93" name="Google Shape;93;p86"/>
          <p:cNvSpPr txBox="1">
            <a:spLocks noGrp="1"/>
          </p:cNvSpPr>
          <p:nvPr>
            <p:ph type="dt" idx="10"/>
          </p:nvPr>
        </p:nvSpPr>
        <p:spPr>
          <a:xfrm>
            <a:off x="8993673" y="5956137"/>
            <a:ext cx="132814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86"/>
          <p:cNvSpPr txBox="1">
            <a:spLocks noGrp="1"/>
          </p:cNvSpPr>
          <p:nvPr>
            <p:ph type="ftr" idx="11"/>
          </p:nvPr>
        </p:nvSpPr>
        <p:spPr>
          <a:xfrm>
            <a:off x="774923" y="5951811"/>
            <a:ext cx="789627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86"/>
          <p:cNvSpPr txBox="1">
            <a:spLocks noGrp="1"/>
          </p:cNvSpPr>
          <p:nvPr>
            <p:ph type="sldNum" idx="12"/>
          </p:nvPr>
        </p:nvSpPr>
        <p:spPr>
          <a:xfrm>
            <a:off x="10446615" y="5956137"/>
            <a:ext cx="11641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2D58AC"/>
                </a:solidFill>
                <a:latin typeface="Gill Sans"/>
                <a:ea typeface="Gill Sans"/>
                <a:cs typeface="Gill Sans"/>
                <a:sym typeface="Gill Sans"/>
              </a:defRPr>
            </a:lvl1pPr>
            <a:lvl2pPr marL="0" lvl="1" indent="0" algn="r">
              <a:spcBef>
                <a:spcPts val="0"/>
              </a:spcBef>
              <a:buNone/>
              <a:defRPr sz="900">
                <a:solidFill>
                  <a:srgbClr val="2D58AC"/>
                </a:solidFill>
                <a:latin typeface="Gill Sans"/>
                <a:ea typeface="Gill Sans"/>
                <a:cs typeface="Gill Sans"/>
                <a:sym typeface="Gill Sans"/>
              </a:defRPr>
            </a:lvl2pPr>
            <a:lvl3pPr marL="0" lvl="2" indent="0" algn="r">
              <a:spcBef>
                <a:spcPts val="0"/>
              </a:spcBef>
              <a:buNone/>
              <a:defRPr sz="900">
                <a:solidFill>
                  <a:srgbClr val="2D58AC"/>
                </a:solidFill>
                <a:latin typeface="Gill Sans"/>
                <a:ea typeface="Gill Sans"/>
                <a:cs typeface="Gill Sans"/>
                <a:sym typeface="Gill Sans"/>
              </a:defRPr>
            </a:lvl3pPr>
            <a:lvl4pPr marL="0" lvl="3" indent="0" algn="r">
              <a:spcBef>
                <a:spcPts val="0"/>
              </a:spcBef>
              <a:buNone/>
              <a:defRPr sz="900">
                <a:solidFill>
                  <a:srgbClr val="2D58AC"/>
                </a:solidFill>
                <a:latin typeface="Gill Sans"/>
                <a:ea typeface="Gill Sans"/>
                <a:cs typeface="Gill Sans"/>
                <a:sym typeface="Gill Sans"/>
              </a:defRPr>
            </a:lvl4pPr>
            <a:lvl5pPr marL="0" lvl="4" indent="0" algn="r">
              <a:spcBef>
                <a:spcPts val="0"/>
              </a:spcBef>
              <a:buNone/>
              <a:defRPr sz="900">
                <a:solidFill>
                  <a:srgbClr val="2D58AC"/>
                </a:solidFill>
                <a:latin typeface="Gill Sans"/>
                <a:ea typeface="Gill Sans"/>
                <a:cs typeface="Gill Sans"/>
                <a:sym typeface="Gill Sans"/>
              </a:defRPr>
            </a:lvl5pPr>
            <a:lvl6pPr marL="0" lvl="5" indent="0" algn="r">
              <a:spcBef>
                <a:spcPts val="0"/>
              </a:spcBef>
              <a:buNone/>
              <a:defRPr sz="900">
                <a:solidFill>
                  <a:srgbClr val="2D58AC"/>
                </a:solidFill>
                <a:latin typeface="Gill Sans"/>
                <a:ea typeface="Gill Sans"/>
                <a:cs typeface="Gill Sans"/>
                <a:sym typeface="Gill Sans"/>
              </a:defRPr>
            </a:lvl6pPr>
            <a:lvl7pPr marL="0" lvl="6" indent="0" algn="r">
              <a:spcBef>
                <a:spcPts val="0"/>
              </a:spcBef>
              <a:buNone/>
              <a:defRPr sz="900">
                <a:solidFill>
                  <a:srgbClr val="2D58AC"/>
                </a:solidFill>
                <a:latin typeface="Gill Sans"/>
                <a:ea typeface="Gill Sans"/>
                <a:cs typeface="Gill Sans"/>
                <a:sym typeface="Gill Sans"/>
              </a:defRPr>
            </a:lvl7pPr>
            <a:lvl8pPr marL="0" lvl="7" indent="0" algn="r">
              <a:spcBef>
                <a:spcPts val="0"/>
              </a:spcBef>
              <a:buNone/>
              <a:defRPr sz="900">
                <a:solidFill>
                  <a:srgbClr val="2D58AC"/>
                </a:solidFill>
                <a:latin typeface="Gill Sans"/>
                <a:ea typeface="Gill Sans"/>
                <a:cs typeface="Gill Sans"/>
                <a:sym typeface="Gill Sans"/>
              </a:defRPr>
            </a:lvl8pPr>
            <a:lvl9pPr marL="0" lvl="8" indent="0" algn="r">
              <a:spcBef>
                <a:spcPts val="0"/>
              </a:spcBef>
              <a:buNone/>
              <a:defRPr sz="900">
                <a:solidFill>
                  <a:srgbClr val="2D58AC"/>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s-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AR"/>
          </a:p>
        </p:txBody>
      </p:sp>
      <p:sp>
        <p:nvSpPr>
          <p:cNvPr id="4" name="Date Placeholder 3"/>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5" name="Footer Placeholder 4"/>
          <p:cNvSpPr>
            <a:spLocks noGrp="1"/>
          </p:cNvSpPr>
          <p:nvPr>
            <p:ph type="ftr" sz="quarter" idx="11"/>
          </p:nvPr>
        </p:nvSpPr>
        <p:spPr/>
        <p:txBody>
          <a:bodyPr/>
          <a:lstStyle/>
          <a:p>
            <a:endParaRPr lang="es-AR">
              <a:solidFill>
                <a:prstClr val="white">
                  <a:tint val="75000"/>
                </a:prstClr>
              </a:solidFill>
            </a:endParaRPr>
          </a:p>
        </p:txBody>
      </p:sp>
      <p:sp>
        <p:nvSpPr>
          <p:cNvPr id="6" name="Slide Number Placeholder 5"/>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187387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Date Placeholder 3"/>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5" name="Footer Placeholder 4"/>
          <p:cNvSpPr>
            <a:spLocks noGrp="1"/>
          </p:cNvSpPr>
          <p:nvPr>
            <p:ph type="ftr" sz="quarter" idx="11"/>
          </p:nvPr>
        </p:nvSpPr>
        <p:spPr/>
        <p:txBody>
          <a:bodyPr/>
          <a:lstStyle/>
          <a:p>
            <a:endParaRPr lang="es-AR">
              <a:solidFill>
                <a:prstClr val="white">
                  <a:tint val="75000"/>
                </a:prstClr>
              </a:solidFill>
            </a:endParaRPr>
          </a:p>
        </p:txBody>
      </p:sp>
      <p:sp>
        <p:nvSpPr>
          <p:cNvPr id="6" name="Slide Number Placeholder 5"/>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3013666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s-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5" name="Footer Placeholder 4"/>
          <p:cNvSpPr>
            <a:spLocks noGrp="1"/>
          </p:cNvSpPr>
          <p:nvPr>
            <p:ph type="ftr" sz="quarter" idx="11"/>
          </p:nvPr>
        </p:nvSpPr>
        <p:spPr/>
        <p:txBody>
          <a:bodyPr/>
          <a:lstStyle/>
          <a:p>
            <a:endParaRPr lang="es-AR">
              <a:solidFill>
                <a:prstClr val="white">
                  <a:tint val="75000"/>
                </a:prstClr>
              </a:solidFill>
            </a:endParaRPr>
          </a:p>
        </p:txBody>
      </p:sp>
      <p:sp>
        <p:nvSpPr>
          <p:cNvPr id="6" name="Slide Number Placeholder 5"/>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2221981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5" name="Date Placeholder 4"/>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6" name="Footer Placeholder 5"/>
          <p:cNvSpPr>
            <a:spLocks noGrp="1"/>
          </p:cNvSpPr>
          <p:nvPr>
            <p:ph type="ftr" sz="quarter" idx="11"/>
          </p:nvPr>
        </p:nvSpPr>
        <p:spPr/>
        <p:txBody>
          <a:bodyPr/>
          <a:lstStyle/>
          <a:p>
            <a:endParaRPr lang="es-AR">
              <a:solidFill>
                <a:prstClr val="white">
                  <a:tint val="75000"/>
                </a:prstClr>
              </a:solidFill>
            </a:endParaRPr>
          </a:p>
        </p:txBody>
      </p:sp>
      <p:sp>
        <p:nvSpPr>
          <p:cNvPr id="7" name="Slide Number Placeholder 6"/>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681250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7" name="Date Placeholder 6"/>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8" name="Footer Placeholder 7"/>
          <p:cNvSpPr>
            <a:spLocks noGrp="1"/>
          </p:cNvSpPr>
          <p:nvPr>
            <p:ph type="ftr" sz="quarter" idx="11"/>
          </p:nvPr>
        </p:nvSpPr>
        <p:spPr/>
        <p:txBody>
          <a:bodyPr/>
          <a:lstStyle/>
          <a:p>
            <a:endParaRPr lang="es-AR">
              <a:solidFill>
                <a:prstClr val="white">
                  <a:tint val="75000"/>
                </a:prstClr>
              </a:solidFill>
            </a:endParaRPr>
          </a:p>
        </p:txBody>
      </p:sp>
      <p:sp>
        <p:nvSpPr>
          <p:cNvPr id="9" name="Slide Number Placeholder 8"/>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3286773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AR"/>
          </a:p>
        </p:txBody>
      </p:sp>
      <p:sp>
        <p:nvSpPr>
          <p:cNvPr id="3" name="Date Placeholder 2"/>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4" name="Footer Placeholder 3"/>
          <p:cNvSpPr>
            <a:spLocks noGrp="1"/>
          </p:cNvSpPr>
          <p:nvPr>
            <p:ph type="ftr" sz="quarter" idx="11"/>
          </p:nvPr>
        </p:nvSpPr>
        <p:spPr/>
        <p:txBody>
          <a:bodyPr/>
          <a:lstStyle/>
          <a:p>
            <a:endParaRPr lang="es-AR">
              <a:solidFill>
                <a:prstClr val="white">
                  <a:tint val="75000"/>
                </a:prstClr>
              </a:solidFill>
            </a:endParaRPr>
          </a:p>
        </p:txBody>
      </p:sp>
      <p:sp>
        <p:nvSpPr>
          <p:cNvPr id="5" name="Slide Number Placeholder 4"/>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3280058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3" name="Footer Placeholder 2"/>
          <p:cNvSpPr>
            <a:spLocks noGrp="1"/>
          </p:cNvSpPr>
          <p:nvPr>
            <p:ph type="ftr" sz="quarter" idx="11"/>
          </p:nvPr>
        </p:nvSpPr>
        <p:spPr/>
        <p:txBody>
          <a:bodyPr/>
          <a:lstStyle/>
          <a:p>
            <a:endParaRPr lang="es-AR">
              <a:solidFill>
                <a:prstClr val="white">
                  <a:tint val="75000"/>
                </a:prstClr>
              </a:solidFill>
            </a:endParaRPr>
          </a:p>
        </p:txBody>
      </p:sp>
      <p:sp>
        <p:nvSpPr>
          <p:cNvPr id="4" name="Slide Number Placeholder 3"/>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1312770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s-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6" name="Footer Placeholder 5"/>
          <p:cNvSpPr>
            <a:spLocks noGrp="1"/>
          </p:cNvSpPr>
          <p:nvPr>
            <p:ph type="ftr" sz="quarter" idx="11"/>
          </p:nvPr>
        </p:nvSpPr>
        <p:spPr/>
        <p:txBody>
          <a:bodyPr/>
          <a:lstStyle/>
          <a:p>
            <a:endParaRPr lang="es-AR">
              <a:solidFill>
                <a:prstClr val="white">
                  <a:tint val="75000"/>
                </a:prstClr>
              </a:solidFill>
            </a:endParaRPr>
          </a:p>
        </p:txBody>
      </p:sp>
      <p:sp>
        <p:nvSpPr>
          <p:cNvPr id="7" name="Slide Number Placeholder 6"/>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167588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s-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6" name="Footer Placeholder 5"/>
          <p:cNvSpPr>
            <a:spLocks noGrp="1"/>
          </p:cNvSpPr>
          <p:nvPr>
            <p:ph type="ftr" sz="quarter" idx="11"/>
          </p:nvPr>
        </p:nvSpPr>
        <p:spPr/>
        <p:txBody>
          <a:bodyPr/>
          <a:lstStyle/>
          <a:p>
            <a:endParaRPr lang="es-AR">
              <a:solidFill>
                <a:prstClr val="white">
                  <a:tint val="75000"/>
                </a:prstClr>
              </a:solidFill>
            </a:endParaRPr>
          </a:p>
        </p:txBody>
      </p:sp>
      <p:sp>
        <p:nvSpPr>
          <p:cNvPr id="7" name="Slide Number Placeholder 6"/>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3064035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Date Placeholder 3"/>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5" name="Footer Placeholder 4"/>
          <p:cNvSpPr>
            <a:spLocks noGrp="1"/>
          </p:cNvSpPr>
          <p:nvPr>
            <p:ph type="ftr" sz="quarter" idx="11"/>
          </p:nvPr>
        </p:nvSpPr>
        <p:spPr/>
        <p:txBody>
          <a:bodyPr/>
          <a:lstStyle/>
          <a:p>
            <a:endParaRPr lang="es-AR">
              <a:solidFill>
                <a:prstClr val="white">
                  <a:tint val="75000"/>
                </a:prstClr>
              </a:solidFill>
            </a:endParaRPr>
          </a:p>
        </p:txBody>
      </p:sp>
      <p:sp>
        <p:nvSpPr>
          <p:cNvPr id="6" name="Slide Number Placeholder 5"/>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2924671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s-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Date Placeholder 3"/>
          <p:cNvSpPr>
            <a:spLocks noGrp="1"/>
          </p:cNvSpPr>
          <p:nvPr>
            <p:ph type="dt" sz="half" idx="10"/>
          </p:nvPr>
        </p:nvSpPr>
        <p:spPr/>
        <p:txBody>
          <a:body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5" name="Footer Placeholder 4"/>
          <p:cNvSpPr>
            <a:spLocks noGrp="1"/>
          </p:cNvSpPr>
          <p:nvPr>
            <p:ph type="ftr" sz="quarter" idx="11"/>
          </p:nvPr>
        </p:nvSpPr>
        <p:spPr/>
        <p:txBody>
          <a:bodyPr/>
          <a:lstStyle/>
          <a:p>
            <a:endParaRPr lang="es-AR">
              <a:solidFill>
                <a:prstClr val="white">
                  <a:tint val="75000"/>
                </a:prstClr>
              </a:solidFill>
            </a:endParaRPr>
          </a:p>
        </p:txBody>
      </p:sp>
      <p:sp>
        <p:nvSpPr>
          <p:cNvPr id="6" name="Slide Number Placeholder 5"/>
          <p:cNvSpPr>
            <a:spLocks noGrp="1"/>
          </p:cNvSpPr>
          <p:nvPr>
            <p:ph type="sldNum" sz="quarter" idx="12"/>
          </p:nvPr>
        </p:nvSpPr>
        <p:spPr/>
        <p:txBody>
          <a:body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1193210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1999"/>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4800"/>
              <a:buNone/>
              <a:defRPr sz="2400"/>
            </a:lvl1pPr>
            <a:lvl2pPr lvl="1" algn="ctr">
              <a:lnSpc>
                <a:spcPct val="90000"/>
              </a:lnSpc>
              <a:spcBef>
                <a:spcPts val="500"/>
              </a:spcBef>
              <a:spcAft>
                <a:spcPts val="0"/>
              </a:spcAft>
              <a:buClr>
                <a:schemeClr val="dk1"/>
              </a:buClr>
              <a:buSzPts val="4000"/>
              <a:buNone/>
              <a:defRPr sz="2000"/>
            </a:lvl2pPr>
            <a:lvl3pPr lvl="2" algn="ctr">
              <a:lnSpc>
                <a:spcPct val="90000"/>
              </a:lnSpc>
              <a:spcBef>
                <a:spcPts val="500"/>
              </a:spcBef>
              <a:spcAft>
                <a:spcPts val="0"/>
              </a:spcAft>
              <a:buClr>
                <a:schemeClr val="dk1"/>
              </a:buClr>
              <a:buSzPts val="3600"/>
              <a:buNone/>
              <a:defRPr sz="1800"/>
            </a:lvl3pPr>
            <a:lvl4pPr lvl="3" algn="ctr">
              <a:lnSpc>
                <a:spcPct val="90000"/>
              </a:lnSpc>
              <a:spcBef>
                <a:spcPts val="500"/>
              </a:spcBef>
              <a:spcAft>
                <a:spcPts val="0"/>
              </a:spcAft>
              <a:buClr>
                <a:schemeClr val="dk1"/>
              </a:buClr>
              <a:buSzPts val="3200"/>
              <a:buNone/>
              <a:defRPr sz="1600"/>
            </a:lvl4pPr>
            <a:lvl5pPr lvl="4" algn="ctr">
              <a:lnSpc>
                <a:spcPct val="90000"/>
              </a:lnSpc>
              <a:spcBef>
                <a:spcPts val="500"/>
              </a:spcBef>
              <a:spcAft>
                <a:spcPts val="0"/>
              </a:spcAft>
              <a:buClr>
                <a:schemeClr val="dk1"/>
              </a:buClr>
              <a:buSzPts val="3200"/>
              <a:buNone/>
              <a:defRPr sz="1600"/>
            </a:lvl5pPr>
            <a:lvl6pPr lvl="5" algn="ctr">
              <a:lnSpc>
                <a:spcPct val="90000"/>
              </a:lnSpc>
              <a:spcBef>
                <a:spcPts val="500"/>
              </a:spcBef>
              <a:spcAft>
                <a:spcPts val="0"/>
              </a:spcAft>
              <a:buClr>
                <a:schemeClr val="dk1"/>
              </a:buClr>
              <a:buSzPts val="3200"/>
              <a:buNone/>
              <a:defRPr sz="1600"/>
            </a:lvl6pPr>
            <a:lvl7pPr lvl="6" algn="ctr">
              <a:lnSpc>
                <a:spcPct val="90000"/>
              </a:lnSpc>
              <a:spcBef>
                <a:spcPts val="500"/>
              </a:spcBef>
              <a:spcAft>
                <a:spcPts val="0"/>
              </a:spcAft>
              <a:buClr>
                <a:schemeClr val="dk1"/>
              </a:buClr>
              <a:buSzPts val="3200"/>
              <a:buNone/>
              <a:defRPr sz="1600"/>
            </a:lvl7pPr>
            <a:lvl8pPr lvl="7" algn="ctr">
              <a:lnSpc>
                <a:spcPct val="90000"/>
              </a:lnSpc>
              <a:spcBef>
                <a:spcPts val="500"/>
              </a:spcBef>
              <a:spcAft>
                <a:spcPts val="0"/>
              </a:spcAft>
              <a:buClr>
                <a:schemeClr val="dk1"/>
              </a:buClr>
              <a:buSzPts val="3200"/>
              <a:buNone/>
              <a:defRPr sz="1600"/>
            </a:lvl8pPr>
            <a:lvl9pPr lvl="8" algn="ctr">
              <a:lnSpc>
                <a:spcPct val="90000"/>
              </a:lnSpc>
              <a:spcBef>
                <a:spcPts val="500"/>
              </a:spcBef>
              <a:spcAft>
                <a:spcPts val="0"/>
              </a:spcAft>
              <a:buClr>
                <a:schemeClr val="dk1"/>
              </a:buClr>
              <a:buSzPts val="3200"/>
              <a:buNone/>
              <a:defRPr sz="1600"/>
            </a:lvl9pPr>
          </a:lstStyle>
          <a:p>
            <a:endParaRPr/>
          </a:p>
        </p:txBody>
      </p:sp>
      <p:sp>
        <p:nvSpPr>
          <p:cNvPr id="14" name="Google Shape;14;p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09667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228600" lvl="0" indent="-171450" algn="l">
              <a:lnSpc>
                <a:spcPct val="90000"/>
              </a:lnSpc>
              <a:spcBef>
                <a:spcPts val="1000"/>
              </a:spcBef>
              <a:spcAft>
                <a:spcPts val="0"/>
              </a:spcAft>
              <a:buClr>
                <a:schemeClr val="dk1"/>
              </a:buClr>
              <a:buSzPts val="1800"/>
              <a:buChar char="•"/>
              <a:defRPr/>
            </a:lvl1pPr>
            <a:lvl2pPr marL="457200" lvl="1" indent="-171450" algn="l">
              <a:lnSpc>
                <a:spcPct val="90000"/>
              </a:lnSpc>
              <a:spcBef>
                <a:spcPts val="500"/>
              </a:spcBef>
              <a:spcAft>
                <a:spcPts val="0"/>
              </a:spcAft>
              <a:buClr>
                <a:schemeClr val="dk1"/>
              </a:buClr>
              <a:buSzPts val="1800"/>
              <a:buChar char="•"/>
              <a:defRPr/>
            </a:lvl2pPr>
            <a:lvl3pPr marL="685800" lvl="2" indent="-171450" algn="l">
              <a:lnSpc>
                <a:spcPct val="90000"/>
              </a:lnSpc>
              <a:spcBef>
                <a:spcPts val="500"/>
              </a:spcBef>
              <a:spcAft>
                <a:spcPts val="0"/>
              </a:spcAft>
              <a:buClr>
                <a:schemeClr val="dk1"/>
              </a:buClr>
              <a:buSzPts val="1800"/>
              <a:buChar char="•"/>
              <a:defRPr/>
            </a:lvl3pPr>
            <a:lvl4pPr marL="914400" lvl="3" indent="-171450" algn="l">
              <a:lnSpc>
                <a:spcPct val="90000"/>
              </a:lnSpc>
              <a:spcBef>
                <a:spcPts val="500"/>
              </a:spcBef>
              <a:spcAft>
                <a:spcPts val="0"/>
              </a:spcAft>
              <a:buClr>
                <a:schemeClr val="dk1"/>
              </a:buClr>
              <a:buSzPts val="1800"/>
              <a:buChar char="•"/>
              <a:defRPr/>
            </a:lvl4pPr>
            <a:lvl5pPr marL="1143000" lvl="4" indent="-171450" algn="l">
              <a:lnSpc>
                <a:spcPct val="90000"/>
              </a:lnSpc>
              <a:spcBef>
                <a:spcPts val="500"/>
              </a:spcBef>
              <a:spcAft>
                <a:spcPts val="0"/>
              </a:spcAft>
              <a:buClr>
                <a:schemeClr val="dk1"/>
              </a:buClr>
              <a:buSzPts val="1800"/>
              <a:buChar char="•"/>
              <a:defRPr/>
            </a:lvl5pPr>
            <a:lvl6pPr marL="1371600" lvl="5" indent="-171450" algn="l">
              <a:lnSpc>
                <a:spcPct val="90000"/>
              </a:lnSpc>
              <a:spcBef>
                <a:spcPts val="500"/>
              </a:spcBef>
              <a:spcAft>
                <a:spcPts val="0"/>
              </a:spcAft>
              <a:buClr>
                <a:schemeClr val="dk1"/>
              </a:buClr>
              <a:buSzPts val="1800"/>
              <a:buChar char="•"/>
              <a:defRPr/>
            </a:lvl6pPr>
            <a:lvl7pPr marL="1600200" lvl="6" indent="-171450" algn="l">
              <a:lnSpc>
                <a:spcPct val="90000"/>
              </a:lnSpc>
              <a:spcBef>
                <a:spcPts val="500"/>
              </a:spcBef>
              <a:spcAft>
                <a:spcPts val="0"/>
              </a:spcAft>
              <a:buClr>
                <a:schemeClr val="dk1"/>
              </a:buClr>
              <a:buSzPts val="1800"/>
              <a:buChar char="•"/>
              <a:defRPr/>
            </a:lvl7pPr>
            <a:lvl8pPr marL="1828800" lvl="7" indent="-171450" algn="l">
              <a:lnSpc>
                <a:spcPct val="90000"/>
              </a:lnSpc>
              <a:spcBef>
                <a:spcPts val="500"/>
              </a:spcBef>
              <a:spcAft>
                <a:spcPts val="0"/>
              </a:spcAft>
              <a:buClr>
                <a:schemeClr val="dk1"/>
              </a:buClr>
              <a:buSzPts val="1800"/>
              <a:buChar char="•"/>
              <a:defRPr/>
            </a:lvl8pPr>
            <a:lvl9pPr marL="2057400" lvl="8" indent="-17145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351499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9"/>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1999"/>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4"/>
            <a:ext cx="10515600" cy="1500187"/>
          </a:xfrm>
          <a:prstGeom prst="rect">
            <a:avLst/>
          </a:prstGeom>
          <a:noFill/>
          <a:ln>
            <a:noFill/>
          </a:ln>
        </p:spPr>
        <p:txBody>
          <a:bodyPr spcFirstLastPara="1" wrap="square" lIns="91425" tIns="45700" rIns="91425" bIns="45700" anchor="t" anchorCtr="0">
            <a:normAutofit/>
          </a:bodyPr>
          <a:lstStyle>
            <a:lvl1pPr marL="228600" lvl="0" indent="-114300" algn="l">
              <a:lnSpc>
                <a:spcPct val="90000"/>
              </a:lnSpc>
              <a:spcBef>
                <a:spcPts val="1000"/>
              </a:spcBef>
              <a:spcAft>
                <a:spcPts val="0"/>
              </a:spcAft>
              <a:buClr>
                <a:srgbClr val="888888"/>
              </a:buClr>
              <a:buSzPts val="4800"/>
              <a:buNone/>
              <a:defRPr sz="2400">
                <a:solidFill>
                  <a:srgbClr val="888888"/>
                </a:solidFill>
              </a:defRPr>
            </a:lvl1pPr>
            <a:lvl2pPr marL="457200" lvl="1" indent="-114300" algn="l">
              <a:lnSpc>
                <a:spcPct val="90000"/>
              </a:lnSpc>
              <a:spcBef>
                <a:spcPts val="500"/>
              </a:spcBef>
              <a:spcAft>
                <a:spcPts val="0"/>
              </a:spcAft>
              <a:buClr>
                <a:srgbClr val="888888"/>
              </a:buClr>
              <a:buSzPts val="4000"/>
              <a:buNone/>
              <a:defRPr sz="2000">
                <a:solidFill>
                  <a:srgbClr val="888888"/>
                </a:solidFill>
              </a:defRPr>
            </a:lvl2pPr>
            <a:lvl3pPr marL="685800" lvl="2" indent="-114300" algn="l">
              <a:lnSpc>
                <a:spcPct val="90000"/>
              </a:lnSpc>
              <a:spcBef>
                <a:spcPts val="500"/>
              </a:spcBef>
              <a:spcAft>
                <a:spcPts val="0"/>
              </a:spcAft>
              <a:buClr>
                <a:srgbClr val="888888"/>
              </a:buClr>
              <a:buSzPts val="3600"/>
              <a:buNone/>
              <a:defRPr sz="1800">
                <a:solidFill>
                  <a:srgbClr val="888888"/>
                </a:solidFill>
              </a:defRPr>
            </a:lvl3pPr>
            <a:lvl4pPr marL="914400" lvl="3" indent="-114300" algn="l">
              <a:lnSpc>
                <a:spcPct val="90000"/>
              </a:lnSpc>
              <a:spcBef>
                <a:spcPts val="500"/>
              </a:spcBef>
              <a:spcAft>
                <a:spcPts val="0"/>
              </a:spcAft>
              <a:buClr>
                <a:srgbClr val="888888"/>
              </a:buClr>
              <a:buSzPts val="3200"/>
              <a:buNone/>
              <a:defRPr sz="1600">
                <a:solidFill>
                  <a:srgbClr val="888888"/>
                </a:solidFill>
              </a:defRPr>
            </a:lvl4pPr>
            <a:lvl5pPr marL="1143000" lvl="4" indent="-114300" algn="l">
              <a:lnSpc>
                <a:spcPct val="90000"/>
              </a:lnSpc>
              <a:spcBef>
                <a:spcPts val="500"/>
              </a:spcBef>
              <a:spcAft>
                <a:spcPts val="0"/>
              </a:spcAft>
              <a:buClr>
                <a:srgbClr val="888888"/>
              </a:buClr>
              <a:buSzPts val="3200"/>
              <a:buNone/>
              <a:defRPr sz="1600">
                <a:solidFill>
                  <a:srgbClr val="888888"/>
                </a:solidFill>
              </a:defRPr>
            </a:lvl5pPr>
            <a:lvl6pPr marL="1371600" lvl="5" indent="-114300" algn="l">
              <a:lnSpc>
                <a:spcPct val="90000"/>
              </a:lnSpc>
              <a:spcBef>
                <a:spcPts val="500"/>
              </a:spcBef>
              <a:spcAft>
                <a:spcPts val="0"/>
              </a:spcAft>
              <a:buClr>
                <a:srgbClr val="888888"/>
              </a:buClr>
              <a:buSzPts val="3200"/>
              <a:buNone/>
              <a:defRPr sz="1600">
                <a:solidFill>
                  <a:srgbClr val="888888"/>
                </a:solidFill>
              </a:defRPr>
            </a:lvl6pPr>
            <a:lvl7pPr marL="1600200" lvl="6" indent="-114300" algn="l">
              <a:lnSpc>
                <a:spcPct val="90000"/>
              </a:lnSpc>
              <a:spcBef>
                <a:spcPts val="500"/>
              </a:spcBef>
              <a:spcAft>
                <a:spcPts val="0"/>
              </a:spcAft>
              <a:buClr>
                <a:srgbClr val="888888"/>
              </a:buClr>
              <a:buSzPts val="3200"/>
              <a:buNone/>
              <a:defRPr sz="1600">
                <a:solidFill>
                  <a:srgbClr val="888888"/>
                </a:solidFill>
              </a:defRPr>
            </a:lvl7pPr>
            <a:lvl8pPr marL="1828800" lvl="7" indent="-114300" algn="l">
              <a:lnSpc>
                <a:spcPct val="90000"/>
              </a:lnSpc>
              <a:spcBef>
                <a:spcPts val="500"/>
              </a:spcBef>
              <a:spcAft>
                <a:spcPts val="0"/>
              </a:spcAft>
              <a:buClr>
                <a:srgbClr val="888888"/>
              </a:buClr>
              <a:buSzPts val="3200"/>
              <a:buNone/>
              <a:defRPr sz="1600">
                <a:solidFill>
                  <a:srgbClr val="888888"/>
                </a:solidFill>
              </a:defRPr>
            </a:lvl8pPr>
            <a:lvl9pPr marL="2057400" lvl="8" indent="-114300" algn="l">
              <a:lnSpc>
                <a:spcPct val="90000"/>
              </a:lnSpc>
              <a:spcBef>
                <a:spcPts val="500"/>
              </a:spcBef>
              <a:spcAft>
                <a:spcPts val="0"/>
              </a:spcAft>
              <a:buClr>
                <a:srgbClr val="888888"/>
              </a:buClr>
              <a:buSzPts val="3200"/>
              <a:buNone/>
              <a:defRPr sz="1600">
                <a:solidFill>
                  <a:srgbClr val="888888"/>
                </a:solidFill>
              </a:defRPr>
            </a:lvl9pPr>
          </a:lstStyle>
          <a:p>
            <a:endParaRPr/>
          </a:p>
        </p:txBody>
      </p:sp>
      <p:sp>
        <p:nvSpPr>
          <p:cNvPr id="26" name="Google Shape;26;p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80323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28600" lvl="0" indent="-171450" algn="l">
              <a:lnSpc>
                <a:spcPct val="90000"/>
              </a:lnSpc>
              <a:spcBef>
                <a:spcPts val="1000"/>
              </a:spcBef>
              <a:spcAft>
                <a:spcPts val="0"/>
              </a:spcAft>
              <a:buClr>
                <a:schemeClr val="dk1"/>
              </a:buClr>
              <a:buSzPts val="1800"/>
              <a:buChar char="•"/>
              <a:defRPr/>
            </a:lvl1pPr>
            <a:lvl2pPr marL="457200" lvl="1" indent="-171450" algn="l">
              <a:lnSpc>
                <a:spcPct val="90000"/>
              </a:lnSpc>
              <a:spcBef>
                <a:spcPts val="500"/>
              </a:spcBef>
              <a:spcAft>
                <a:spcPts val="0"/>
              </a:spcAft>
              <a:buClr>
                <a:schemeClr val="dk1"/>
              </a:buClr>
              <a:buSzPts val="1800"/>
              <a:buChar char="•"/>
              <a:defRPr/>
            </a:lvl2pPr>
            <a:lvl3pPr marL="685800" lvl="2" indent="-171450" algn="l">
              <a:lnSpc>
                <a:spcPct val="90000"/>
              </a:lnSpc>
              <a:spcBef>
                <a:spcPts val="500"/>
              </a:spcBef>
              <a:spcAft>
                <a:spcPts val="0"/>
              </a:spcAft>
              <a:buClr>
                <a:schemeClr val="dk1"/>
              </a:buClr>
              <a:buSzPts val="1800"/>
              <a:buChar char="•"/>
              <a:defRPr/>
            </a:lvl3pPr>
            <a:lvl4pPr marL="914400" lvl="3" indent="-171450" algn="l">
              <a:lnSpc>
                <a:spcPct val="90000"/>
              </a:lnSpc>
              <a:spcBef>
                <a:spcPts val="500"/>
              </a:spcBef>
              <a:spcAft>
                <a:spcPts val="0"/>
              </a:spcAft>
              <a:buClr>
                <a:schemeClr val="dk1"/>
              </a:buClr>
              <a:buSzPts val="1800"/>
              <a:buChar char="•"/>
              <a:defRPr/>
            </a:lvl4pPr>
            <a:lvl5pPr marL="1143000" lvl="4" indent="-171450" algn="l">
              <a:lnSpc>
                <a:spcPct val="90000"/>
              </a:lnSpc>
              <a:spcBef>
                <a:spcPts val="500"/>
              </a:spcBef>
              <a:spcAft>
                <a:spcPts val="0"/>
              </a:spcAft>
              <a:buClr>
                <a:schemeClr val="dk1"/>
              </a:buClr>
              <a:buSzPts val="1800"/>
              <a:buChar char="•"/>
              <a:defRPr/>
            </a:lvl5pPr>
            <a:lvl6pPr marL="1371600" lvl="5" indent="-171450" algn="l">
              <a:lnSpc>
                <a:spcPct val="90000"/>
              </a:lnSpc>
              <a:spcBef>
                <a:spcPts val="500"/>
              </a:spcBef>
              <a:spcAft>
                <a:spcPts val="0"/>
              </a:spcAft>
              <a:buClr>
                <a:schemeClr val="dk1"/>
              </a:buClr>
              <a:buSzPts val="1800"/>
              <a:buChar char="•"/>
              <a:defRPr/>
            </a:lvl6pPr>
            <a:lvl7pPr marL="1600200" lvl="6" indent="-171450" algn="l">
              <a:lnSpc>
                <a:spcPct val="90000"/>
              </a:lnSpc>
              <a:spcBef>
                <a:spcPts val="500"/>
              </a:spcBef>
              <a:spcAft>
                <a:spcPts val="0"/>
              </a:spcAft>
              <a:buClr>
                <a:schemeClr val="dk1"/>
              </a:buClr>
              <a:buSzPts val="1800"/>
              <a:buChar char="•"/>
              <a:defRPr/>
            </a:lvl7pPr>
            <a:lvl8pPr marL="1828800" lvl="7" indent="-171450" algn="l">
              <a:lnSpc>
                <a:spcPct val="90000"/>
              </a:lnSpc>
              <a:spcBef>
                <a:spcPts val="500"/>
              </a:spcBef>
              <a:spcAft>
                <a:spcPts val="0"/>
              </a:spcAft>
              <a:buClr>
                <a:schemeClr val="dk1"/>
              </a:buClr>
              <a:buSzPts val="1800"/>
              <a:buChar char="•"/>
              <a:defRPr/>
            </a:lvl8pPr>
            <a:lvl9pPr marL="2057400" lvl="8" indent="-17145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228600" lvl="0" indent="-171450" algn="l">
              <a:lnSpc>
                <a:spcPct val="90000"/>
              </a:lnSpc>
              <a:spcBef>
                <a:spcPts val="1000"/>
              </a:spcBef>
              <a:spcAft>
                <a:spcPts val="0"/>
              </a:spcAft>
              <a:buClr>
                <a:schemeClr val="dk1"/>
              </a:buClr>
              <a:buSzPts val="1800"/>
              <a:buChar char="•"/>
              <a:defRPr/>
            </a:lvl1pPr>
            <a:lvl2pPr marL="457200" lvl="1" indent="-171450" algn="l">
              <a:lnSpc>
                <a:spcPct val="90000"/>
              </a:lnSpc>
              <a:spcBef>
                <a:spcPts val="500"/>
              </a:spcBef>
              <a:spcAft>
                <a:spcPts val="0"/>
              </a:spcAft>
              <a:buClr>
                <a:schemeClr val="dk1"/>
              </a:buClr>
              <a:buSzPts val="1800"/>
              <a:buChar char="•"/>
              <a:defRPr/>
            </a:lvl2pPr>
            <a:lvl3pPr marL="685800" lvl="2" indent="-171450" algn="l">
              <a:lnSpc>
                <a:spcPct val="90000"/>
              </a:lnSpc>
              <a:spcBef>
                <a:spcPts val="500"/>
              </a:spcBef>
              <a:spcAft>
                <a:spcPts val="0"/>
              </a:spcAft>
              <a:buClr>
                <a:schemeClr val="dk1"/>
              </a:buClr>
              <a:buSzPts val="1800"/>
              <a:buChar char="•"/>
              <a:defRPr/>
            </a:lvl3pPr>
            <a:lvl4pPr marL="914400" lvl="3" indent="-171450" algn="l">
              <a:lnSpc>
                <a:spcPct val="90000"/>
              </a:lnSpc>
              <a:spcBef>
                <a:spcPts val="500"/>
              </a:spcBef>
              <a:spcAft>
                <a:spcPts val="0"/>
              </a:spcAft>
              <a:buClr>
                <a:schemeClr val="dk1"/>
              </a:buClr>
              <a:buSzPts val="1800"/>
              <a:buChar char="•"/>
              <a:defRPr/>
            </a:lvl4pPr>
            <a:lvl5pPr marL="1143000" lvl="4" indent="-171450" algn="l">
              <a:lnSpc>
                <a:spcPct val="90000"/>
              </a:lnSpc>
              <a:spcBef>
                <a:spcPts val="500"/>
              </a:spcBef>
              <a:spcAft>
                <a:spcPts val="0"/>
              </a:spcAft>
              <a:buClr>
                <a:schemeClr val="dk1"/>
              </a:buClr>
              <a:buSzPts val="1800"/>
              <a:buChar char="•"/>
              <a:defRPr/>
            </a:lvl5pPr>
            <a:lvl6pPr marL="1371600" lvl="5" indent="-171450" algn="l">
              <a:lnSpc>
                <a:spcPct val="90000"/>
              </a:lnSpc>
              <a:spcBef>
                <a:spcPts val="500"/>
              </a:spcBef>
              <a:spcAft>
                <a:spcPts val="0"/>
              </a:spcAft>
              <a:buClr>
                <a:schemeClr val="dk1"/>
              </a:buClr>
              <a:buSzPts val="1800"/>
              <a:buChar char="•"/>
              <a:defRPr/>
            </a:lvl6pPr>
            <a:lvl7pPr marL="1600200" lvl="6" indent="-171450" algn="l">
              <a:lnSpc>
                <a:spcPct val="90000"/>
              </a:lnSpc>
              <a:spcBef>
                <a:spcPts val="500"/>
              </a:spcBef>
              <a:spcAft>
                <a:spcPts val="0"/>
              </a:spcAft>
              <a:buClr>
                <a:schemeClr val="dk1"/>
              </a:buClr>
              <a:buSzPts val="1800"/>
              <a:buChar char="•"/>
              <a:defRPr/>
            </a:lvl7pPr>
            <a:lvl8pPr marL="1828800" lvl="7" indent="-171450" algn="l">
              <a:lnSpc>
                <a:spcPct val="90000"/>
              </a:lnSpc>
              <a:spcBef>
                <a:spcPts val="500"/>
              </a:spcBef>
              <a:spcAft>
                <a:spcPts val="0"/>
              </a:spcAft>
              <a:buClr>
                <a:schemeClr val="dk1"/>
              </a:buClr>
              <a:buSzPts val="1800"/>
              <a:buChar char="•"/>
              <a:defRPr/>
            </a:lvl8pPr>
            <a:lvl9pPr marL="2057400" lvl="8" indent="-17145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44866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228600" lvl="0" indent="-114300" algn="l">
              <a:lnSpc>
                <a:spcPct val="90000"/>
              </a:lnSpc>
              <a:spcBef>
                <a:spcPts val="1000"/>
              </a:spcBef>
              <a:spcAft>
                <a:spcPts val="0"/>
              </a:spcAft>
              <a:buClr>
                <a:schemeClr val="dk1"/>
              </a:buClr>
              <a:buSzPts val="4800"/>
              <a:buNone/>
              <a:defRPr sz="2400" b="1"/>
            </a:lvl1pPr>
            <a:lvl2pPr marL="457200" lvl="1" indent="-114300" algn="l">
              <a:lnSpc>
                <a:spcPct val="90000"/>
              </a:lnSpc>
              <a:spcBef>
                <a:spcPts val="500"/>
              </a:spcBef>
              <a:spcAft>
                <a:spcPts val="0"/>
              </a:spcAft>
              <a:buClr>
                <a:schemeClr val="dk1"/>
              </a:buClr>
              <a:buSzPts val="4000"/>
              <a:buNone/>
              <a:defRPr sz="2000" b="1"/>
            </a:lvl2pPr>
            <a:lvl3pPr marL="685800" lvl="2" indent="-114300" algn="l">
              <a:lnSpc>
                <a:spcPct val="90000"/>
              </a:lnSpc>
              <a:spcBef>
                <a:spcPts val="500"/>
              </a:spcBef>
              <a:spcAft>
                <a:spcPts val="0"/>
              </a:spcAft>
              <a:buClr>
                <a:schemeClr val="dk1"/>
              </a:buClr>
              <a:buSzPts val="3600"/>
              <a:buNone/>
              <a:defRPr sz="1800" b="1"/>
            </a:lvl3pPr>
            <a:lvl4pPr marL="914400" lvl="3" indent="-114300" algn="l">
              <a:lnSpc>
                <a:spcPct val="90000"/>
              </a:lnSpc>
              <a:spcBef>
                <a:spcPts val="500"/>
              </a:spcBef>
              <a:spcAft>
                <a:spcPts val="0"/>
              </a:spcAft>
              <a:buClr>
                <a:schemeClr val="dk1"/>
              </a:buClr>
              <a:buSzPts val="3200"/>
              <a:buNone/>
              <a:defRPr sz="1600" b="1"/>
            </a:lvl4pPr>
            <a:lvl5pPr marL="1143000" lvl="4" indent="-114300" algn="l">
              <a:lnSpc>
                <a:spcPct val="90000"/>
              </a:lnSpc>
              <a:spcBef>
                <a:spcPts val="500"/>
              </a:spcBef>
              <a:spcAft>
                <a:spcPts val="0"/>
              </a:spcAft>
              <a:buClr>
                <a:schemeClr val="dk1"/>
              </a:buClr>
              <a:buSzPts val="3200"/>
              <a:buNone/>
              <a:defRPr sz="1600" b="1"/>
            </a:lvl5pPr>
            <a:lvl6pPr marL="1371600" lvl="5" indent="-114300" algn="l">
              <a:lnSpc>
                <a:spcPct val="90000"/>
              </a:lnSpc>
              <a:spcBef>
                <a:spcPts val="500"/>
              </a:spcBef>
              <a:spcAft>
                <a:spcPts val="0"/>
              </a:spcAft>
              <a:buClr>
                <a:schemeClr val="dk1"/>
              </a:buClr>
              <a:buSzPts val="3200"/>
              <a:buNone/>
              <a:defRPr sz="1600" b="1"/>
            </a:lvl6pPr>
            <a:lvl7pPr marL="1600200" lvl="6" indent="-114300" algn="l">
              <a:lnSpc>
                <a:spcPct val="90000"/>
              </a:lnSpc>
              <a:spcBef>
                <a:spcPts val="500"/>
              </a:spcBef>
              <a:spcAft>
                <a:spcPts val="0"/>
              </a:spcAft>
              <a:buClr>
                <a:schemeClr val="dk1"/>
              </a:buClr>
              <a:buSzPts val="3200"/>
              <a:buNone/>
              <a:defRPr sz="1600" b="1"/>
            </a:lvl7pPr>
            <a:lvl8pPr marL="1828800" lvl="7" indent="-114300" algn="l">
              <a:lnSpc>
                <a:spcPct val="90000"/>
              </a:lnSpc>
              <a:spcBef>
                <a:spcPts val="500"/>
              </a:spcBef>
              <a:spcAft>
                <a:spcPts val="0"/>
              </a:spcAft>
              <a:buClr>
                <a:schemeClr val="dk1"/>
              </a:buClr>
              <a:buSzPts val="3200"/>
              <a:buNone/>
              <a:defRPr sz="1600" b="1"/>
            </a:lvl8pPr>
            <a:lvl9pPr marL="2057400" lvl="8" indent="-114300" algn="l">
              <a:lnSpc>
                <a:spcPct val="90000"/>
              </a:lnSpc>
              <a:spcBef>
                <a:spcPts val="500"/>
              </a:spcBef>
              <a:spcAft>
                <a:spcPts val="0"/>
              </a:spcAft>
              <a:buClr>
                <a:schemeClr val="dk1"/>
              </a:buClr>
              <a:buSzPts val="3200"/>
              <a:buNone/>
              <a:defRPr sz="1600" b="1"/>
            </a:lvl9pPr>
          </a:lstStyle>
          <a:p>
            <a:endParaRPr/>
          </a:p>
        </p:txBody>
      </p:sp>
      <p:sp>
        <p:nvSpPr>
          <p:cNvPr id="39" name="Google Shape;39;p6"/>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228600" lvl="0" indent="-171450" algn="l">
              <a:lnSpc>
                <a:spcPct val="90000"/>
              </a:lnSpc>
              <a:spcBef>
                <a:spcPts val="1000"/>
              </a:spcBef>
              <a:spcAft>
                <a:spcPts val="0"/>
              </a:spcAft>
              <a:buClr>
                <a:schemeClr val="dk1"/>
              </a:buClr>
              <a:buSzPts val="1800"/>
              <a:buChar char="•"/>
              <a:defRPr/>
            </a:lvl1pPr>
            <a:lvl2pPr marL="457200" lvl="1" indent="-171450" algn="l">
              <a:lnSpc>
                <a:spcPct val="90000"/>
              </a:lnSpc>
              <a:spcBef>
                <a:spcPts val="500"/>
              </a:spcBef>
              <a:spcAft>
                <a:spcPts val="0"/>
              </a:spcAft>
              <a:buClr>
                <a:schemeClr val="dk1"/>
              </a:buClr>
              <a:buSzPts val="1800"/>
              <a:buChar char="•"/>
              <a:defRPr/>
            </a:lvl2pPr>
            <a:lvl3pPr marL="685800" lvl="2" indent="-171450" algn="l">
              <a:lnSpc>
                <a:spcPct val="90000"/>
              </a:lnSpc>
              <a:spcBef>
                <a:spcPts val="500"/>
              </a:spcBef>
              <a:spcAft>
                <a:spcPts val="0"/>
              </a:spcAft>
              <a:buClr>
                <a:schemeClr val="dk1"/>
              </a:buClr>
              <a:buSzPts val="1800"/>
              <a:buChar char="•"/>
              <a:defRPr/>
            </a:lvl3pPr>
            <a:lvl4pPr marL="914400" lvl="3" indent="-171450" algn="l">
              <a:lnSpc>
                <a:spcPct val="90000"/>
              </a:lnSpc>
              <a:spcBef>
                <a:spcPts val="500"/>
              </a:spcBef>
              <a:spcAft>
                <a:spcPts val="0"/>
              </a:spcAft>
              <a:buClr>
                <a:schemeClr val="dk1"/>
              </a:buClr>
              <a:buSzPts val="1800"/>
              <a:buChar char="•"/>
              <a:defRPr/>
            </a:lvl4pPr>
            <a:lvl5pPr marL="1143000" lvl="4" indent="-171450" algn="l">
              <a:lnSpc>
                <a:spcPct val="90000"/>
              </a:lnSpc>
              <a:spcBef>
                <a:spcPts val="500"/>
              </a:spcBef>
              <a:spcAft>
                <a:spcPts val="0"/>
              </a:spcAft>
              <a:buClr>
                <a:schemeClr val="dk1"/>
              </a:buClr>
              <a:buSzPts val="1800"/>
              <a:buChar char="•"/>
              <a:defRPr/>
            </a:lvl5pPr>
            <a:lvl6pPr marL="1371600" lvl="5" indent="-171450" algn="l">
              <a:lnSpc>
                <a:spcPct val="90000"/>
              </a:lnSpc>
              <a:spcBef>
                <a:spcPts val="500"/>
              </a:spcBef>
              <a:spcAft>
                <a:spcPts val="0"/>
              </a:spcAft>
              <a:buClr>
                <a:schemeClr val="dk1"/>
              </a:buClr>
              <a:buSzPts val="1800"/>
              <a:buChar char="•"/>
              <a:defRPr/>
            </a:lvl6pPr>
            <a:lvl7pPr marL="1600200" lvl="6" indent="-171450" algn="l">
              <a:lnSpc>
                <a:spcPct val="90000"/>
              </a:lnSpc>
              <a:spcBef>
                <a:spcPts val="500"/>
              </a:spcBef>
              <a:spcAft>
                <a:spcPts val="0"/>
              </a:spcAft>
              <a:buClr>
                <a:schemeClr val="dk1"/>
              </a:buClr>
              <a:buSzPts val="1800"/>
              <a:buChar char="•"/>
              <a:defRPr/>
            </a:lvl7pPr>
            <a:lvl8pPr marL="1828800" lvl="7" indent="-171450" algn="l">
              <a:lnSpc>
                <a:spcPct val="90000"/>
              </a:lnSpc>
              <a:spcBef>
                <a:spcPts val="500"/>
              </a:spcBef>
              <a:spcAft>
                <a:spcPts val="0"/>
              </a:spcAft>
              <a:buClr>
                <a:schemeClr val="dk1"/>
              </a:buClr>
              <a:buSzPts val="1800"/>
              <a:buChar char="•"/>
              <a:defRPr/>
            </a:lvl8pPr>
            <a:lvl9pPr marL="2057400" lvl="8" indent="-17145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228600" lvl="0" indent="-114300" algn="l">
              <a:lnSpc>
                <a:spcPct val="90000"/>
              </a:lnSpc>
              <a:spcBef>
                <a:spcPts val="1000"/>
              </a:spcBef>
              <a:spcAft>
                <a:spcPts val="0"/>
              </a:spcAft>
              <a:buClr>
                <a:schemeClr val="dk1"/>
              </a:buClr>
              <a:buSzPts val="4800"/>
              <a:buNone/>
              <a:defRPr sz="2400" b="1"/>
            </a:lvl1pPr>
            <a:lvl2pPr marL="457200" lvl="1" indent="-114300" algn="l">
              <a:lnSpc>
                <a:spcPct val="90000"/>
              </a:lnSpc>
              <a:spcBef>
                <a:spcPts val="500"/>
              </a:spcBef>
              <a:spcAft>
                <a:spcPts val="0"/>
              </a:spcAft>
              <a:buClr>
                <a:schemeClr val="dk1"/>
              </a:buClr>
              <a:buSzPts val="4000"/>
              <a:buNone/>
              <a:defRPr sz="2000" b="1"/>
            </a:lvl2pPr>
            <a:lvl3pPr marL="685800" lvl="2" indent="-114300" algn="l">
              <a:lnSpc>
                <a:spcPct val="90000"/>
              </a:lnSpc>
              <a:spcBef>
                <a:spcPts val="500"/>
              </a:spcBef>
              <a:spcAft>
                <a:spcPts val="0"/>
              </a:spcAft>
              <a:buClr>
                <a:schemeClr val="dk1"/>
              </a:buClr>
              <a:buSzPts val="3600"/>
              <a:buNone/>
              <a:defRPr sz="1800" b="1"/>
            </a:lvl3pPr>
            <a:lvl4pPr marL="914400" lvl="3" indent="-114300" algn="l">
              <a:lnSpc>
                <a:spcPct val="90000"/>
              </a:lnSpc>
              <a:spcBef>
                <a:spcPts val="500"/>
              </a:spcBef>
              <a:spcAft>
                <a:spcPts val="0"/>
              </a:spcAft>
              <a:buClr>
                <a:schemeClr val="dk1"/>
              </a:buClr>
              <a:buSzPts val="3200"/>
              <a:buNone/>
              <a:defRPr sz="1600" b="1"/>
            </a:lvl4pPr>
            <a:lvl5pPr marL="1143000" lvl="4" indent="-114300" algn="l">
              <a:lnSpc>
                <a:spcPct val="90000"/>
              </a:lnSpc>
              <a:spcBef>
                <a:spcPts val="500"/>
              </a:spcBef>
              <a:spcAft>
                <a:spcPts val="0"/>
              </a:spcAft>
              <a:buClr>
                <a:schemeClr val="dk1"/>
              </a:buClr>
              <a:buSzPts val="3200"/>
              <a:buNone/>
              <a:defRPr sz="1600" b="1"/>
            </a:lvl5pPr>
            <a:lvl6pPr marL="1371600" lvl="5" indent="-114300" algn="l">
              <a:lnSpc>
                <a:spcPct val="90000"/>
              </a:lnSpc>
              <a:spcBef>
                <a:spcPts val="500"/>
              </a:spcBef>
              <a:spcAft>
                <a:spcPts val="0"/>
              </a:spcAft>
              <a:buClr>
                <a:schemeClr val="dk1"/>
              </a:buClr>
              <a:buSzPts val="3200"/>
              <a:buNone/>
              <a:defRPr sz="1600" b="1"/>
            </a:lvl6pPr>
            <a:lvl7pPr marL="1600200" lvl="6" indent="-114300" algn="l">
              <a:lnSpc>
                <a:spcPct val="90000"/>
              </a:lnSpc>
              <a:spcBef>
                <a:spcPts val="500"/>
              </a:spcBef>
              <a:spcAft>
                <a:spcPts val="0"/>
              </a:spcAft>
              <a:buClr>
                <a:schemeClr val="dk1"/>
              </a:buClr>
              <a:buSzPts val="3200"/>
              <a:buNone/>
              <a:defRPr sz="1600" b="1"/>
            </a:lvl7pPr>
            <a:lvl8pPr marL="1828800" lvl="7" indent="-114300" algn="l">
              <a:lnSpc>
                <a:spcPct val="90000"/>
              </a:lnSpc>
              <a:spcBef>
                <a:spcPts val="500"/>
              </a:spcBef>
              <a:spcAft>
                <a:spcPts val="0"/>
              </a:spcAft>
              <a:buClr>
                <a:schemeClr val="dk1"/>
              </a:buClr>
              <a:buSzPts val="3200"/>
              <a:buNone/>
              <a:defRPr sz="1600" b="1"/>
            </a:lvl8pPr>
            <a:lvl9pPr marL="2057400" lvl="8" indent="-114300" algn="l">
              <a:lnSpc>
                <a:spcPct val="90000"/>
              </a:lnSpc>
              <a:spcBef>
                <a:spcPts val="500"/>
              </a:spcBef>
              <a:spcAft>
                <a:spcPts val="0"/>
              </a:spcAft>
              <a:buClr>
                <a:schemeClr val="dk1"/>
              </a:buClr>
              <a:buSzPts val="32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228600" lvl="0" indent="-171450" algn="l">
              <a:lnSpc>
                <a:spcPct val="90000"/>
              </a:lnSpc>
              <a:spcBef>
                <a:spcPts val="1000"/>
              </a:spcBef>
              <a:spcAft>
                <a:spcPts val="0"/>
              </a:spcAft>
              <a:buClr>
                <a:schemeClr val="dk1"/>
              </a:buClr>
              <a:buSzPts val="1800"/>
              <a:buChar char="•"/>
              <a:defRPr/>
            </a:lvl1pPr>
            <a:lvl2pPr marL="457200" lvl="1" indent="-171450" algn="l">
              <a:lnSpc>
                <a:spcPct val="90000"/>
              </a:lnSpc>
              <a:spcBef>
                <a:spcPts val="500"/>
              </a:spcBef>
              <a:spcAft>
                <a:spcPts val="0"/>
              </a:spcAft>
              <a:buClr>
                <a:schemeClr val="dk1"/>
              </a:buClr>
              <a:buSzPts val="1800"/>
              <a:buChar char="•"/>
              <a:defRPr/>
            </a:lvl2pPr>
            <a:lvl3pPr marL="685800" lvl="2" indent="-171450" algn="l">
              <a:lnSpc>
                <a:spcPct val="90000"/>
              </a:lnSpc>
              <a:spcBef>
                <a:spcPts val="500"/>
              </a:spcBef>
              <a:spcAft>
                <a:spcPts val="0"/>
              </a:spcAft>
              <a:buClr>
                <a:schemeClr val="dk1"/>
              </a:buClr>
              <a:buSzPts val="1800"/>
              <a:buChar char="•"/>
              <a:defRPr/>
            </a:lvl3pPr>
            <a:lvl4pPr marL="914400" lvl="3" indent="-171450" algn="l">
              <a:lnSpc>
                <a:spcPct val="90000"/>
              </a:lnSpc>
              <a:spcBef>
                <a:spcPts val="500"/>
              </a:spcBef>
              <a:spcAft>
                <a:spcPts val="0"/>
              </a:spcAft>
              <a:buClr>
                <a:schemeClr val="dk1"/>
              </a:buClr>
              <a:buSzPts val="1800"/>
              <a:buChar char="•"/>
              <a:defRPr/>
            </a:lvl4pPr>
            <a:lvl5pPr marL="1143000" lvl="4" indent="-171450" algn="l">
              <a:lnSpc>
                <a:spcPct val="90000"/>
              </a:lnSpc>
              <a:spcBef>
                <a:spcPts val="500"/>
              </a:spcBef>
              <a:spcAft>
                <a:spcPts val="0"/>
              </a:spcAft>
              <a:buClr>
                <a:schemeClr val="dk1"/>
              </a:buClr>
              <a:buSzPts val="1800"/>
              <a:buChar char="•"/>
              <a:defRPr/>
            </a:lvl5pPr>
            <a:lvl6pPr marL="1371600" lvl="5" indent="-171450" algn="l">
              <a:lnSpc>
                <a:spcPct val="90000"/>
              </a:lnSpc>
              <a:spcBef>
                <a:spcPts val="500"/>
              </a:spcBef>
              <a:spcAft>
                <a:spcPts val="0"/>
              </a:spcAft>
              <a:buClr>
                <a:schemeClr val="dk1"/>
              </a:buClr>
              <a:buSzPts val="1800"/>
              <a:buChar char="•"/>
              <a:defRPr/>
            </a:lvl6pPr>
            <a:lvl7pPr marL="1600200" lvl="6" indent="-171450" algn="l">
              <a:lnSpc>
                <a:spcPct val="90000"/>
              </a:lnSpc>
              <a:spcBef>
                <a:spcPts val="500"/>
              </a:spcBef>
              <a:spcAft>
                <a:spcPts val="0"/>
              </a:spcAft>
              <a:buClr>
                <a:schemeClr val="dk1"/>
              </a:buClr>
              <a:buSzPts val="1800"/>
              <a:buChar char="•"/>
              <a:defRPr/>
            </a:lvl7pPr>
            <a:lvl8pPr marL="1828800" lvl="7" indent="-171450" algn="l">
              <a:lnSpc>
                <a:spcPct val="90000"/>
              </a:lnSpc>
              <a:spcBef>
                <a:spcPts val="500"/>
              </a:spcBef>
              <a:spcAft>
                <a:spcPts val="0"/>
              </a:spcAft>
              <a:buClr>
                <a:schemeClr val="dk1"/>
              </a:buClr>
              <a:buSzPts val="1800"/>
              <a:buChar char="•"/>
              <a:defRPr/>
            </a:lvl8pPr>
            <a:lvl9pPr marL="2057400" lvl="8" indent="-17145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824789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27291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640456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4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228600" lvl="0" indent="-317500" algn="l">
              <a:lnSpc>
                <a:spcPct val="90000"/>
              </a:lnSpc>
              <a:spcBef>
                <a:spcPts val="1000"/>
              </a:spcBef>
              <a:spcAft>
                <a:spcPts val="0"/>
              </a:spcAft>
              <a:buClr>
                <a:schemeClr val="dk1"/>
              </a:buClr>
              <a:buSzPts val="6400"/>
              <a:buChar char="•"/>
              <a:defRPr sz="3200"/>
            </a:lvl1pPr>
            <a:lvl2pPr marL="457200" lvl="1" indent="-292100" algn="l">
              <a:lnSpc>
                <a:spcPct val="90000"/>
              </a:lnSpc>
              <a:spcBef>
                <a:spcPts val="500"/>
              </a:spcBef>
              <a:spcAft>
                <a:spcPts val="0"/>
              </a:spcAft>
              <a:buClr>
                <a:schemeClr val="dk1"/>
              </a:buClr>
              <a:buSzPts val="5600"/>
              <a:buChar char="•"/>
              <a:defRPr sz="2800"/>
            </a:lvl2pPr>
            <a:lvl3pPr marL="685800" lvl="2" indent="-266700" algn="l">
              <a:lnSpc>
                <a:spcPct val="90000"/>
              </a:lnSpc>
              <a:spcBef>
                <a:spcPts val="500"/>
              </a:spcBef>
              <a:spcAft>
                <a:spcPts val="0"/>
              </a:spcAft>
              <a:buClr>
                <a:schemeClr val="dk1"/>
              </a:buClr>
              <a:buSzPts val="4800"/>
              <a:buChar char="•"/>
              <a:defRPr sz="2400"/>
            </a:lvl3pPr>
            <a:lvl4pPr marL="914400" lvl="3" indent="-241300" algn="l">
              <a:lnSpc>
                <a:spcPct val="90000"/>
              </a:lnSpc>
              <a:spcBef>
                <a:spcPts val="500"/>
              </a:spcBef>
              <a:spcAft>
                <a:spcPts val="0"/>
              </a:spcAft>
              <a:buClr>
                <a:schemeClr val="dk1"/>
              </a:buClr>
              <a:buSzPts val="4000"/>
              <a:buChar char="•"/>
              <a:defRPr sz="2000"/>
            </a:lvl4pPr>
            <a:lvl5pPr marL="1143000" lvl="4" indent="-241300" algn="l">
              <a:lnSpc>
                <a:spcPct val="90000"/>
              </a:lnSpc>
              <a:spcBef>
                <a:spcPts val="500"/>
              </a:spcBef>
              <a:spcAft>
                <a:spcPts val="0"/>
              </a:spcAft>
              <a:buClr>
                <a:schemeClr val="dk1"/>
              </a:buClr>
              <a:buSzPts val="4000"/>
              <a:buChar char="•"/>
              <a:defRPr sz="2000"/>
            </a:lvl5pPr>
            <a:lvl6pPr marL="1371600" lvl="5" indent="-241300" algn="l">
              <a:lnSpc>
                <a:spcPct val="90000"/>
              </a:lnSpc>
              <a:spcBef>
                <a:spcPts val="500"/>
              </a:spcBef>
              <a:spcAft>
                <a:spcPts val="0"/>
              </a:spcAft>
              <a:buClr>
                <a:schemeClr val="dk1"/>
              </a:buClr>
              <a:buSzPts val="4000"/>
              <a:buChar char="•"/>
              <a:defRPr sz="2000"/>
            </a:lvl6pPr>
            <a:lvl7pPr marL="1600200" lvl="6" indent="-241300" algn="l">
              <a:lnSpc>
                <a:spcPct val="90000"/>
              </a:lnSpc>
              <a:spcBef>
                <a:spcPts val="500"/>
              </a:spcBef>
              <a:spcAft>
                <a:spcPts val="0"/>
              </a:spcAft>
              <a:buClr>
                <a:schemeClr val="dk1"/>
              </a:buClr>
              <a:buSzPts val="4000"/>
              <a:buChar char="•"/>
              <a:defRPr sz="2000"/>
            </a:lvl7pPr>
            <a:lvl8pPr marL="1828800" lvl="7" indent="-241300" algn="l">
              <a:lnSpc>
                <a:spcPct val="90000"/>
              </a:lnSpc>
              <a:spcBef>
                <a:spcPts val="500"/>
              </a:spcBef>
              <a:spcAft>
                <a:spcPts val="0"/>
              </a:spcAft>
              <a:buClr>
                <a:schemeClr val="dk1"/>
              </a:buClr>
              <a:buSzPts val="4000"/>
              <a:buChar char="•"/>
              <a:defRPr sz="2000"/>
            </a:lvl8pPr>
            <a:lvl9pPr marL="2057400" lvl="8" indent="-241300" algn="l">
              <a:lnSpc>
                <a:spcPct val="90000"/>
              </a:lnSpc>
              <a:spcBef>
                <a:spcPts val="500"/>
              </a:spcBef>
              <a:spcAft>
                <a:spcPts val="0"/>
              </a:spcAft>
              <a:buClr>
                <a:schemeClr val="dk1"/>
              </a:buClr>
              <a:buSzPts val="4000"/>
              <a:buChar char="•"/>
              <a:defRPr sz="2000"/>
            </a:lvl9pPr>
          </a:lstStyle>
          <a:p>
            <a:endParaRPr/>
          </a:p>
        </p:txBody>
      </p:sp>
      <p:sp>
        <p:nvSpPr>
          <p:cNvPr id="57" name="Google Shape;57;p9"/>
          <p:cNvSpPr txBox="1">
            <a:spLocks noGrp="1"/>
          </p:cNvSpPr>
          <p:nvPr>
            <p:ph type="body" idx="2"/>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228600" lvl="0" indent="-114300" algn="l">
              <a:lnSpc>
                <a:spcPct val="90000"/>
              </a:lnSpc>
              <a:spcBef>
                <a:spcPts val="1000"/>
              </a:spcBef>
              <a:spcAft>
                <a:spcPts val="0"/>
              </a:spcAft>
              <a:buClr>
                <a:schemeClr val="dk1"/>
              </a:buClr>
              <a:buSzPts val="3200"/>
              <a:buNone/>
              <a:defRPr sz="1600"/>
            </a:lvl1pPr>
            <a:lvl2pPr marL="457200" lvl="1" indent="-114300" algn="l">
              <a:lnSpc>
                <a:spcPct val="90000"/>
              </a:lnSpc>
              <a:spcBef>
                <a:spcPts val="500"/>
              </a:spcBef>
              <a:spcAft>
                <a:spcPts val="0"/>
              </a:spcAft>
              <a:buClr>
                <a:schemeClr val="dk1"/>
              </a:buClr>
              <a:buSzPts val="2800"/>
              <a:buNone/>
              <a:defRPr sz="1400"/>
            </a:lvl2pPr>
            <a:lvl3pPr marL="685800" lvl="2" indent="-114300" algn="l">
              <a:lnSpc>
                <a:spcPct val="90000"/>
              </a:lnSpc>
              <a:spcBef>
                <a:spcPts val="500"/>
              </a:spcBef>
              <a:spcAft>
                <a:spcPts val="0"/>
              </a:spcAft>
              <a:buClr>
                <a:schemeClr val="dk1"/>
              </a:buClr>
              <a:buSzPts val="2400"/>
              <a:buNone/>
              <a:defRPr sz="1200"/>
            </a:lvl3pPr>
            <a:lvl4pPr marL="914400" lvl="3" indent="-114300" algn="l">
              <a:lnSpc>
                <a:spcPct val="90000"/>
              </a:lnSpc>
              <a:spcBef>
                <a:spcPts val="500"/>
              </a:spcBef>
              <a:spcAft>
                <a:spcPts val="0"/>
              </a:spcAft>
              <a:buClr>
                <a:schemeClr val="dk1"/>
              </a:buClr>
              <a:buSzPts val="2000"/>
              <a:buNone/>
              <a:defRPr sz="1000"/>
            </a:lvl4pPr>
            <a:lvl5pPr marL="1143000" lvl="4" indent="-114300" algn="l">
              <a:lnSpc>
                <a:spcPct val="90000"/>
              </a:lnSpc>
              <a:spcBef>
                <a:spcPts val="500"/>
              </a:spcBef>
              <a:spcAft>
                <a:spcPts val="0"/>
              </a:spcAft>
              <a:buClr>
                <a:schemeClr val="dk1"/>
              </a:buClr>
              <a:buSzPts val="2000"/>
              <a:buNone/>
              <a:defRPr sz="1000"/>
            </a:lvl5pPr>
            <a:lvl6pPr marL="1371600" lvl="5" indent="-114300" algn="l">
              <a:lnSpc>
                <a:spcPct val="90000"/>
              </a:lnSpc>
              <a:spcBef>
                <a:spcPts val="500"/>
              </a:spcBef>
              <a:spcAft>
                <a:spcPts val="0"/>
              </a:spcAft>
              <a:buClr>
                <a:schemeClr val="dk1"/>
              </a:buClr>
              <a:buSzPts val="2000"/>
              <a:buNone/>
              <a:defRPr sz="1000"/>
            </a:lvl6pPr>
            <a:lvl7pPr marL="1600200" lvl="6" indent="-114300" algn="l">
              <a:lnSpc>
                <a:spcPct val="90000"/>
              </a:lnSpc>
              <a:spcBef>
                <a:spcPts val="500"/>
              </a:spcBef>
              <a:spcAft>
                <a:spcPts val="0"/>
              </a:spcAft>
              <a:buClr>
                <a:schemeClr val="dk1"/>
              </a:buClr>
              <a:buSzPts val="2000"/>
              <a:buNone/>
              <a:defRPr sz="1000"/>
            </a:lvl7pPr>
            <a:lvl8pPr marL="1828800" lvl="7" indent="-114300" algn="l">
              <a:lnSpc>
                <a:spcPct val="90000"/>
              </a:lnSpc>
              <a:spcBef>
                <a:spcPts val="500"/>
              </a:spcBef>
              <a:spcAft>
                <a:spcPts val="0"/>
              </a:spcAft>
              <a:buClr>
                <a:schemeClr val="dk1"/>
              </a:buClr>
              <a:buSzPts val="2000"/>
              <a:buNone/>
              <a:defRPr sz="1000"/>
            </a:lvl8pPr>
            <a:lvl9pPr marL="2057400" lvl="8" indent="-114300" algn="l">
              <a:lnSpc>
                <a:spcPct val="90000"/>
              </a:lnSpc>
              <a:spcBef>
                <a:spcPts val="500"/>
              </a:spcBef>
              <a:spcAft>
                <a:spcPts val="0"/>
              </a:spcAft>
              <a:buClr>
                <a:schemeClr val="dk1"/>
              </a:buClr>
              <a:buSzPts val="2000"/>
              <a:buNone/>
              <a:defRPr sz="1000"/>
            </a:lvl9pPr>
          </a:lstStyle>
          <a:p>
            <a:endParaRPr/>
          </a:p>
        </p:txBody>
      </p:sp>
      <p:sp>
        <p:nvSpPr>
          <p:cNvPr id="58" name="Google Shape;58;p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836413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4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6"/>
            <a:ext cx="6172200" cy="4873625"/>
          </a:xfrm>
          <a:prstGeom prst="rect">
            <a:avLst/>
          </a:prstGeom>
          <a:noFill/>
          <a:ln>
            <a:noFill/>
          </a:ln>
        </p:spPr>
      </p:sp>
      <p:sp>
        <p:nvSpPr>
          <p:cNvPr id="64" name="Google Shape;64;p10"/>
          <p:cNvSpPr txBox="1">
            <a:spLocks noGrp="1"/>
          </p:cNvSpPr>
          <p:nvPr>
            <p:ph type="body" idx="1"/>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228600" lvl="0" indent="-114300" algn="l">
              <a:lnSpc>
                <a:spcPct val="90000"/>
              </a:lnSpc>
              <a:spcBef>
                <a:spcPts val="1000"/>
              </a:spcBef>
              <a:spcAft>
                <a:spcPts val="0"/>
              </a:spcAft>
              <a:buClr>
                <a:schemeClr val="dk1"/>
              </a:buClr>
              <a:buSzPts val="3200"/>
              <a:buNone/>
              <a:defRPr sz="1600"/>
            </a:lvl1pPr>
            <a:lvl2pPr marL="457200" lvl="1" indent="-114300" algn="l">
              <a:lnSpc>
                <a:spcPct val="90000"/>
              </a:lnSpc>
              <a:spcBef>
                <a:spcPts val="500"/>
              </a:spcBef>
              <a:spcAft>
                <a:spcPts val="0"/>
              </a:spcAft>
              <a:buClr>
                <a:schemeClr val="dk1"/>
              </a:buClr>
              <a:buSzPts val="2800"/>
              <a:buNone/>
              <a:defRPr sz="1400"/>
            </a:lvl2pPr>
            <a:lvl3pPr marL="685800" lvl="2" indent="-114300" algn="l">
              <a:lnSpc>
                <a:spcPct val="90000"/>
              </a:lnSpc>
              <a:spcBef>
                <a:spcPts val="500"/>
              </a:spcBef>
              <a:spcAft>
                <a:spcPts val="0"/>
              </a:spcAft>
              <a:buClr>
                <a:schemeClr val="dk1"/>
              </a:buClr>
              <a:buSzPts val="2400"/>
              <a:buNone/>
              <a:defRPr sz="1200"/>
            </a:lvl3pPr>
            <a:lvl4pPr marL="914400" lvl="3" indent="-114300" algn="l">
              <a:lnSpc>
                <a:spcPct val="90000"/>
              </a:lnSpc>
              <a:spcBef>
                <a:spcPts val="500"/>
              </a:spcBef>
              <a:spcAft>
                <a:spcPts val="0"/>
              </a:spcAft>
              <a:buClr>
                <a:schemeClr val="dk1"/>
              </a:buClr>
              <a:buSzPts val="2000"/>
              <a:buNone/>
              <a:defRPr sz="1000"/>
            </a:lvl4pPr>
            <a:lvl5pPr marL="1143000" lvl="4" indent="-114300" algn="l">
              <a:lnSpc>
                <a:spcPct val="90000"/>
              </a:lnSpc>
              <a:spcBef>
                <a:spcPts val="500"/>
              </a:spcBef>
              <a:spcAft>
                <a:spcPts val="0"/>
              </a:spcAft>
              <a:buClr>
                <a:schemeClr val="dk1"/>
              </a:buClr>
              <a:buSzPts val="2000"/>
              <a:buNone/>
              <a:defRPr sz="1000"/>
            </a:lvl5pPr>
            <a:lvl6pPr marL="1371600" lvl="5" indent="-114300" algn="l">
              <a:lnSpc>
                <a:spcPct val="90000"/>
              </a:lnSpc>
              <a:spcBef>
                <a:spcPts val="500"/>
              </a:spcBef>
              <a:spcAft>
                <a:spcPts val="0"/>
              </a:spcAft>
              <a:buClr>
                <a:schemeClr val="dk1"/>
              </a:buClr>
              <a:buSzPts val="2000"/>
              <a:buNone/>
              <a:defRPr sz="1000"/>
            </a:lvl6pPr>
            <a:lvl7pPr marL="1600200" lvl="6" indent="-114300" algn="l">
              <a:lnSpc>
                <a:spcPct val="90000"/>
              </a:lnSpc>
              <a:spcBef>
                <a:spcPts val="500"/>
              </a:spcBef>
              <a:spcAft>
                <a:spcPts val="0"/>
              </a:spcAft>
              <a:buClr>
                <a:schemeClr val="dk1"/>
              </a:buClr>
              <a:buSzPts val="2000"/>
              <a:buNone/>
              <a:defRPr sz="1000"/>
            </a:lvl7pPr>
            <a:lvl8pPr marL="1828800" lvl="7" indent="-114300" algn="l">
              <a:lnSpc>
                <a:spcPct val="90000"/>
              </a:lnSpc>
              <a:spcBef>
                <a:spcPts val="500"/>
              </a:spcBef>
              <a:spcAft>
                <a:spcPts val="0"/>
              </a:spcAft>
              <a:buClr>
                <a:schemeClr val="dk1"/>
              </a:buClr>
              <a:buSzPts val="2000"/>
              <a:buNone/>
              <a:defRPr sz="1000"/>
            </a:lvl8pPr>
            <a:lvl9pPr marL="2057400" lvl="8" indent="-114300" algn="l">
              <a:lnSpc>
                <a:spcPct val="90000"/>
              </a:lnSpc>
              <a:spcBef>
                <a:spcPts val="500"/>
              </a:spcBef>
              <a:spcAft>
                <a:spcPts val="0"/>
              </a:spcAft>
              <a:buClr>
                <a:schemeClr val="dk1"/>
              </a:buClr>
              <a:buSzPts val="2000"/>
              <a:buNone/>
              <a:defRPr sz="1000"/>
            </a:lvl9pPr>
          </a:lstStyle>
          <a:p>
            <a:endParaRPr/>
          </a:p>
        </p:txBody>
      </p:sp>
      <p:sp>
        <p:nvSpPr>
          <p:cNvPr id="65" name="Google Shape;65;p1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32154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228600" lvl="0" indent="-171450" algn="l">
              <a:lnSpc>
                <a:spcPct val="90000"/>
              </a:lnSpc>
              <a:spcBef>
                <a:spcPts val="1000"/>
              </a:spcBef>
              <a:spcAft>
                <a:spcPts val="0"/>
              </a:spcAft>
              <a:buClr>
                <a:schemeClr val="dk1"/>
              </a:buClr>
              <a:buSzPts val="1800"/>
              <a:buChar char="•"/>
              <a:defRPr/>
            </a:lvl1pPr>
            <a:lvl2pPr marL="457200" lvl="1" indent="-171450" algn="l">
              <a:lnSpc>
                <a:spcPct val="90000"/>
              </a:lnSpc>
              <a:spcBef>
                <a:spcPts val="500"/>
              </a:spcBef>
              <a:spcAft>
                <a:spcPts val="0"/>
              </a:spcAft>
              <a:buClr>
                <a:schemeClr val="dk1"/>
              </a:buClr>
              <a:buSzPts val="1800"/>
              <a:buChar char="•"/>
              <a:defRPr/>
            </a:lvl2pPr>
            <a:lvl3pPr marL="685800" lvl="2" indent="-171450" algn="l">
              <a:lnSpc>
                <a:spcPct val="90000"/>
              </a:lnSpc>
              <a:spcBef>
                <a:spcPts val="500"/>
              </a:spcBef>
              <a:spcAft>
                <a:spcPts val="0"/>
              </a:spcAft>
              <a:buClr>
                <a:schemeClr val="dk1"/>
              </a:buClr>
              <a:buSzPts val="1800"/>
              <a:buChar char="•"/>
              <a:defRPr/>
            </a:lvl3pPr>
            <a:lvl4pPr marL="914400" lvl="3" indent="-171450" algn="l">
              <a:lnSpc>
                <a:spcPct val="90000"/>
              </a:lnSpc>
              <a:spcBef>
                <a:spcPts val="500"/>
              </a:spcBef>
              <a:spcAft>
                <a:spcPts val="0"/>
              </a:spcAft>
              <a:buClr>
                <a:schemeClr val="dk1"/>
              </a:buClr>
              <a:buSzPts val="1800"/>
              <a:buChar char="•"/>
              <a:defRPr/>
            </a:lvl4pPr>
            <a:lvl5pPr marL="1143000" lvl="4" indent="-171450" algn="l">
              <a:lnSpc>
                <a:spcPct val="90000"/>
              </a:lnSpc>
              <a:spcBef>
                <a:spcPts val="500"/>
              </a:spcBef>
              <a:spcAft>
                <a:spcPts val="0"/>
              </a:spcAft>
              <a:buClr>
                <a:schemeClr val="dk1"/>
              </a:buClr>
              <a:buSzPts val="1800"/>
              <a:buChar char="•"/>
              <a:defRPr/>
            </a:lvl5pPr>
            <a:lvl6pPr marL="1371600" lvl="5" indent="-171450" algn="l">
              <a:lnSpc>
                <a:spcPct val="90000"/>
              </a:lnSpc>
              <a:spcBef>
                <a:spcPts val="500"/>
              </a:spcBef>
              <a:spcAft>
                <a:spcPts val="0"/>
              </a:spcAft>
              <a:buClr>
                <a:schemeClr val="dk1"/>
              </a:buClr>
              <a:buSzPts val="1800"/>
              <a:buChar char="•"/>
              <a:defRPr/>
            </a:lvl6pPr>
            <a:lvl7pPr marL="1600200" lvl="6" indent="-171450" algn="l">
              <a:lnSpc>
                <a:spcPct val="90000"/>
              </a:lnSpc>
              <a:spcBef>
                <a:spcPts val="500"/>
              </a:spcBef>
              <a:spcAft>
                <a:spcPts val="0"/>
              </a:spcAft>
              <a:buClr>
                <a:schemeClr val="dk1"/>
              </a:buClr>
              <a:buSzPts val="1800"/>
              <a:buChar char="•"/>
              <a:defRPr/>
            </a:lvl7pPr>
            <a:lvl8pPr marL="1828800" lvl="7" indent="-171450" algn="l">
              <a:lnSpc>
                <a:spcPct val="90000"/>
              </a:lnSpc>
              <a:spcBef>
                <a:spcPts val="500"/>
              </a:spcBef>
              <a:spcAft>
                <a:spcPts val="0"/>
              </a:spcAft>
              <a:buClr>
                <a:schemeClr val="dk1"/>
              </a:buClr>
              <a:buSzPts val="1800"/>
              <a:buChar char="•"/>
              <a:defRPr/>
            </a:lvl8pPr>
            <a:lvl9pPr marL="2057400" lvl="8" indent="-17145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451431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228600" lvl="0" indent="-171450" algn="l">
              <a:lnSpc>
                <a:spcPct val="90000"/>
              </a:lnSpc>
              <a:spcBef>
                <a:spcPts val="1000"/>
              </a:spcBef>
              <a:spcAft>
                <a:spcPts val="0"/>
              </a:spcAft>
              <a:buClr>
                <a:schemeClr val="dk1"/>
              </a:buClr>
              <a:buSzPts val="1800"/>
              <a:buChar char="•"/>
              <a:defRPr/>
            </a:lvl1pPr>
            <a:lvl2pPr marL="457200" lvl="1" indent="-171450" algn="l">
              <a:lnSpc>
                <a:spcPct val="90000"/>
              </a:lnSpc>
              <a:spcBef>
                <a:spcPts val="500"/>
              </a:spcBef>
              <a:spcAft>
                <a:spcPts val="0"/>
              </a:spcAft>
              <a:buClr>
                <a:schemeClr val="dk1"/>
              </a:buClr>
              <a:buSzPts val="1800"/>
              <a:buChar char="•"/>
              <a:defRPr/>
            </a:lvl2pPr>
            <a:lvl3pPr marL="685800" lvl="2" indent="-171450" algn="l">
              <a:lnSpc>
                <a:spcPct val="90000"/>
              </a:lnSpc>
              <a:spcBef>
                <a:spcPts val="500"/>
              </a:spcBef>
              <a:spcAft>
                <a:spcPts val="0"/>
              </a:spcAft>
              <a:buClr>
                <a:schemeClr val="dk1"/>
              </a:buClr>
              <a:buSzPts val="1800"/>
              <a:buChar char="•"/>
              <a:defRPr/>
            </a:lvl3pPr>
            <a:lvl4pPr marL="914400" lvl="3" indent="-171450" algn="l">
              <a:lnSpc>
                <a:spcPct val="90000"/>
              </a:lnSpc>
              <a:spcBef>
                <a:spcPts val="500"/>
              </a:spcBef>
              <a:spcAft>
                <a:spcPts val="0"/>
              </a:spcAft>
              <a:buClr>
                <a:schemeClr val="dk1"/>
              </a:buClr>
              <a:buSzPts val="1800"/>
              <a:buChar char="•"/>
              <a:defRPr/>
            </a:lvl4pPr>
            <a:lvl5pPr marL="1143000" lvl="4" indent="-171450" algn="l">
              <a:lnSpc>
                <a:spcPct val="90000"/>
              </a:lnSpc>
              <a:spcBef>
                <a:spcPts val="500"/>
              </a:spcBef>
              <a:spcAft>
                <a:spcPts val="0"/>
              </a:spcAft>
              <a:buClr>
                <a:schemeClr val="dk1"/>
              </a:buClr>
              <a:buSzPts val="1800"/>
              <a:buChar char="•"/>
              <a:defRPr/>
            </a:lvl5pPr>
            <a:lvl6pPr marL="1371600" lvl="5" indent="-171450" algn="l">
              <a:lnSpc>
                <a:spcPct val="90000"/>
              </a:lnSpc>
              <a:spcBef>
                <a:spcPts val="500"/>
              </a:spcBef>
              <a:spcAft>
                <a:spcPts val="0"/>
              </a:spcAft>
              <a:buClr>
                <a:schemeClr val="dk1"/>
              </a:buClr>
              <a:buSzPts val="1800"/>
              <a:buChar char="•"/>
              <a:defRPr/>
            </a:lvl6pPr>
            <a:lvl7pPr marL="1600200" lvl="6" indent="-171450" algn="l">
              <a:lnSpc>
                <a:spcPct val="90000"/>
              </a:lnSpc>
              <a:spcBef>
                <a:spcPts val="500"/>
              </a:spcBef>
              <a:spcAft>
                <a:spcPts val="0"/>
              </a:spcAft>
              <a:buClr>
                <a:schemeClr val="dk1"/>
              </a:buClr>
              <a:buSzPts val="1800"/>
              <a:buChar char="•"/>
              <a:defRPr/>
            </a:lvl7pPr>
            <a:lvl8pPr marL="1828800" lvl="7" indent="-171450" algn="l">
              <a:lnSpc>
                <a:spcPct val="90000"/>
              </a:lnSpc>
              <a:spcBef>
                <a:spcPts val="500"/>
              </a:spcBef>
              <a:spcAft>
                <a:spcPts val="0"/>
              </a:spcAft>
              <a:buClr>
                <a:schemeClr val="dk1"/>
              </a:buClr>
              <a:buSzPts val="1800"/>
              <a:buChar char="•"/>
              <a:defRPr/>
            </a:lvl8pPr>
            <a:lvl9pPr marL="2057400" lvl="8" indent="-17145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58566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3"/>
          <p:cNvSpPr txBox="1">
            <a:spLocks noGrp="1"/>
          </p:cNvSpPr>
          <p:nvPr>
            <p:ph type="title"/>
          </p:nvPr>
        </p:nvSpPr>
        <p:spPr>
          <a:xfrm>
            <a:off x="581192" y="705124"/>
            <a:ext cx="11029616" cy="1189554"/>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Gill Sans"/>
              <a:buNone/>
              <a:defRPr sz="2800" b="0" i="0" u="none" strike="noStrike" cap="none">
                <a:solidFill>
                  <a:schemeClr val="lt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1" name="Google Shape;11;p73"/>
          <p:cNvSpPr txBox="1">
            <a:spLocks noGrp="1"/>
          </p:cNvSpPr>
          <p:nvPr>
            <p:ph type="body" idx="1"/>
          </p:nvPr>
        </p:nvSpPr>
        <p:spPr>
          <a:xfrm>
            <a:off x="581192" y="2336003"/>
            <a:ext cx="11029616" cy="3522794"/>
          </a:xfrm>
          <a:prstGeom prst="rect">
            <a:avLst/>
          </a:prstGeom>
          <a:noFill/>
          <a:ln>
            <a:noFill/>
          </a:ln>
        </p:spPr>
        <p:txBody>
          <a:bodyPr spcFirstLastPara="1" wrap="square" lIns="91425" tIns="45700" rIns="91425" bIns="45700" anchor="ctr" anchorCtr="0">
            <a:normAutofit/>
          </a:bodyPr>
          <a:lstStyle>
            <a:lvl1pPr marL="457200" marR="0" lvl="0" indent="-333756" algn="l" rtl="0">
              <a:spcBef>
                <a:spcPts val="360"/>
              </a:spcBef>
              <a:spcAft>
                <a:spcPts val="0"/>
              </a:spcAft>
              <a:buClr>
                <a:schemeClr val="accent2"/>
              </a:buClr>
              <a:buSzPts val="1656"/>
              <a:buFont typeface="Noto Sans Symbols"/>
              <a:buChar char="◼"/>
              <a:defRPr sz="1800" b="0" i="0" u="none" strike="noStrike" cap="none">
                <a:solidFill>
                  <a:schemeClr val="dk2"/>
                </a:solidFill>
                <a:latin typeface="Gill Sans"/>
                <a:ea typeface="Gill Sans"/>
                <a:cs typeface="Gill Sans"/>
                <a:sym typeface="Gill Sans"/>
              </a:defRPr>
            </a:lvl1pPr>
            <a:lvl2pPr marL="914400" marR="0" lvl="1" indent="-322072" algn="l" rtl="0">
              <a:spcBef>
                <a:spcPts val="600"/>
              </a:spcBef>
              <a:spcAft>
                <a:spcPts val="0"/>
              </a:spcAft>
              <a:buClr>
                <a:schemeClr val="accent2"/>
              </a:buClr>
              <a:buSzPts val="1472"/>
              <a:buFont typeface="Noto Sans Symbols"/>
              <a:buChar char="◼"/>
              <a:defRPr sz="1600" b="0" i="0" u="none" strike="noStrike" cap="none">
                <a:solidFill>
                  <a:schemeClr val="dk2"/>
                </a:solidFill>
                <a:latin typeface="Gill Sans"/>
                <a:ea typeface="Gill Sans"/>
                <a:cs typeface="Gill Sans"/>
                <a:sym typeface="Gill Sans"/>
              </a:defRPr>
            </a:lvl2pPr>
            <a:lvl3pPr marL="1371600" marR="0" lvl="2" indent="-310388" algn="l" rtl="0">
              <a:spcBef>
                <a:spcPts val="600"/>
              </a:spcBef>
              <a:spcAft>
                <a:spcPts val="0"/>
              </a:spcAft>
              <a:buClr>
                <a:schemeClr val="accent2"/>
              </a:buClr>
              <a:buSzPts val="1288"/>
              <a:buFont typeface="Noto Sans Symbols"/>
              <a:buChar char="◼"/>
              <a:defRPr sz="1400" b="0" i="0" u="none" strike="noStrike" cap="none">
                <a:solidFill>
                  <a:schemeClr val="dk2"/>
                </a:solidFill>
                <a:latin typeface="Gill Sans"/>
                <a:ea typeface="Gill Sans"/>
                <a:cs typeface="Gill Sans"/>
                <a:sym typeface="Gill Sans"/>
              </a:defRPr>
            </a:lvl3pPr>
            <a:lvl4pPr marL="1828800" marR="0" lvl="3" indent="-298703"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4pPr>
            <a:lvl5pPr marL="2286000" marR="0" lvl="4" indent="-298704"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5pPr>
            <a:lvl6pPr marL="2743200" marR="0" lvl="5" indent="-298704"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6pPr>
            <a:lvl7pPr marL="3200400" marR="0" lvl="6" indent="-298704"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7pPr>
            <a:lvl8pPr marL="3657600" marR="0" lvl="7" indent="-298703"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8pPr>
            <a:lvl9pPr marL="4114800" marR="0" lvl="8" indent="-298703" algn="l" rtl="0">
              <a:spcBef>
                <a:spcPts val="600"/>
              </a:spcBef>
              <a:spcAft>
                <a:spcPts val="60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9pPr>
          </a:lstStyle>
          <a:p>
            <a:endParaRPr/>
          </a:p>
        </p:txBody>
      </p:sp>
      <p:sp>
        <p:nvSpPr>
          <p:cNvPr id="12" name="Google Shape;12;p73"/>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chemeClr val="accent2"/>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73"/>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chemeClr val="accent2"/>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73"/>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2"/>
                </a:solidFill>
                <a:latin typeface="Gill Sans"/>
                <a:ea typeface="Gill Sans"/>
                <a:cs typeface="Gill Sans"/>
                <a:sym typeface="Gill Sans"/>
              </a:defRPr>
            </a:lvl1pPr>
            <a:lvl2pPr marL="0" marR="0" lvl="1" indent="0" algn="r" rtl="0">
              <a:spcBef>
                <a:spcPts val="0"/>
              </a:spcBef>
              <a:buNone/>
              <a:defRPr sz="900" b="0" i="0" u="none" strike="noStrike" cap="none">
                <a:solidFill>
                  <a:schemeClr val="accent2"/>
                </a:solidFill>
                <a:latin typeface="Gill Sans"/>
                <a:ea typeface="Gill Sans"/>
                <a:cs typeface="Gill Sans"/>
                <a:sym typeface="Gill Sans"/>
              </a:defRPr>
            </a:lvl2pPr>
            <a:lvl3pPr marL="0" marR="0" lvl="2" indent="0" algn="r" rtl="0">
              <a:spcBef>
                <a:spcPts val="0"/>
              </a:spcBef>
              <a:buNone/>
              <a:defRPr sz="900" b="0" i="0" u="none" strike="noStrike" cap="none">
                <a:solidFill>
                  <a:schemeClr val="accent2"/>
                </a:solidFill>
                <a:latin typeface="Gill Sans"/>
                <a:ea typeface="Gill Sans"/>
                <a:cs typeface="Gill Sans"/>
                <a:sym typeface="Gill Sans"/>
              </a:defRPr>
            </a:lvl3pPr>
            <a:lvl4pPr marL="0" marR="0" lvl="3" indent="0" algn="r" rtl="0">
              <a:spcBef>
                <a:spcPts val="0"/>
              </a:spcBef>
              <a:buNone/>
              <a:defRPr sz="900" b="0" i="0" u="none" strike="noStrike" cap="none">
                <a:solidFill>
                  <a:schemeClr val="accent2"/>
                </a:solidFill>
                <a:latin typeface="Gill Sans"/>
                <a:ea typeface="Gill Sans"/>
                <a:cs typeface="Gill Sans"/>
                <a:sym typeface="Gill Sans"/>
              </a:defRPr>
            </a:lvl4pPr>
            <a:lvl5pPr marL="0" marR="0" lvl="4" indent="0" algn="r" rtl="0">
              <a:spcBef>
                <a:spcPts val="0"/>
              </a:spcBef>
              <a:buNone/>
              <a:defRPr sz="900" b="0" i="0" u="none" strike="noStrike" cap="none">
                <a:solidFill>
                  <a:schemeClr val="accent2"/>
                </a:solidFill>
                <a:latin typeface="Gill Sans"/>
                <a:ea typeface="Gill Sans"/>
                <a:cs typeface="Gill Sans"/>
                <a:sym typeface="Gill Sans"/>
              </a:defRPr>
            </a:lvl5pPr>
            <a:lvl6pPr marL="0" marR="0" lvl="5" indent="0" algn="r" rtl="0">
              <a:spcBef>
                <a:spcPts val="0"/>
              </a:spcBef>
              <a:buNone/>
              <a:defRPr sz="900" b="0" i="0" u="none" strike="noStrike" cap="none">
                <a:solidFill>
                  <a:schemeClr val="accent2"/>
                </a:solidFill>
                <a:latin typeface="Gill Sans"/>
                <a:ea typeface="Gill Sans"/>
                <a:cs typeface="Gill Sans"/>
                <a:sym typeface="Gill Sans"/>
              </a:defRPr>
            </a:lvl6pPr>
            <a:lvl7pPr marL="0" marR="0" lvl="6" indent="0" algn="r" rtl="0">
              <a:spcBef>
                <a:spcPts val="0"/>
              </a:spcBef>
              <a:buNone/>
              <a:defRPr sz="900" b="0" i="0" u="none" strike="noStrike" cap="none">
                <a:solidFill>
                  <a:schemeClr val="accent2"/>
                </a:solidFill>
                <a:latin typeface="Gill Sans"/>
                <a:ea typeface="Gill Sans"/>
                <a:cs typeface="Gill Sans"/>
                <a:sym typeface="Gill Sans"/>
              </a:defRPr>
            </a:lvl7pPr>
            <a:lvl8pPr marL="0" marR="0" lvl="7" indent="0" algn="r" rtl="0">
              <a:spcBef>
                <a:spcPts val="0"/>
              </a:spcBef>
              <a:buNone/>
              <a:defRPr sz="900" b="0" i="0" u="none" strike="noStrike" cap="none">
                <a:solidFill>
                  <a:schemeClr val="accent2"/>
                </a:solidFill>
                <a:latin typeface="Gill Sans"/>
                <a:ea typeface="Gill Sans"/>
                <a:cs typeface="Gill Sans"/>
                <a:sym typeface="Gill Sans"/>
              </a:defRPr>
            </a:lvl8pPr>
            <a:lvl9pPr marL="0" marR="0" lvl="8" indent="0" algn="r" rtl="0">
              <a:spcBef>
                <a:spcPts val="0"/>
              </a:spcBef>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GB"/>
              <a:t>‹#›</a:t>
            </a:fld>
            <a:endParaRPr/>
          </a:p>
        </p:txBody>
      </p:sp>
      <p:sp>
        <p:nvSpPr>
          <p:cNvPr id="15" name="Google Shape;15;p73"/>
          <p:cNvSpPr/>
          <p:nvPr/>
        </p:nvSpPr>
        <p:spPr>
          <a:xfrm>
            <a:off x="446534" y="457200"/>
            <a:ext cx="3703320" cy="9499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73"/>
          <p:cNvSpPr/>
          <p:nvPr/>
        </p:nvSpPr>
        <p:spPr>
          <a:xfrm>
            <a:off x="8042147" y="453643"/>
            <a:ext cx="3703320" cy="98554"/>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73"/>
          <p:cNvSpPr/>
          <p:nvPr/>
        </p:nvSpPr>
        <p:spPr>
          <a:xfrm>
            <a:off x="4241830" y="457200"/>
            <a:ext cx="3703320" cy="9144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s-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9E3EDC-1DE4-4E33-90AE-F8D1BB98C80B}" type="datetimeFigureOut">
              <a:rPr lang="es-AR" smtClean="0">
                <a:solidFill>
                  <a:prstClr val="white">
                    <a:tint val="75000"/>
                  </a:prstClr>
                </a:solidFill>
              </a:rPr>
              <a:pPr/>
              <a:t>31/10/2024</a:t>
            </a:fld>
            <a:endParaRPr lang="es-AR">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7EFE55-60BC-43C2-8E75-D5EE89107B8D}" type="slidenum">
              <a:rPr lang="es-AR" smtClean="0">
                <a:solidFill>
                  <a:prstClr val="white">
                    <a:tint val="75000"/>
                  </a:prstClr>
                </a:solidFill>
              </a:rPr>
              <a:pPr/>
              <a:t>‹#›</a:t>
            </a:fld>
            <a:endParaRPr lang="es-AR">
              <a:solidFill>
                <a:prstClr val="white">
                  <a:tint val="75000"/>
                </a:prstClr>
              </a:solidFill>
            </a:endParaRPr>
          </a:p>
        </p:txBody>
      </p:sp>
    </p:spTree>
    <p:extLst>
      <p:ext uri="{BB962C8B-B14F-4D97-AF65-F5344CB8AC3E}">
        <p14:creationId xmlns:p14="http://schemas.microsoft.com/office/powerpoint/2010/main" val="32928547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8800"/>
              <a:buFont typeface="Calibri"/>
              <a:buNone/>
              <a:defRPr sz="88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584200" algn="l" rtl="0">
              <a:lnSpc>
                <a:spcPct val="90000"/>
              </a:lnSpc>
              <a:spcBef>
                <a:spcPts val="2000"/>
              </a:spcBef>
              <a:spcAft>
                <a:spcPts val="0"/>
              </a:spcAft>
              <a:buClr>
                <a:schemeClr val="dk1"/>
              </a:buClr>
              <a:buSzPts val="5600"/>
              <a:buFont typeface="Arial"/>
              <a:buChar char="•"/>
              <a:defRPr sz="5600" b="0" i="0" u="none" strike="noStrike" cap="none">
                <a:solidFill>
                  <a:schemeClr val="dk1"/>
                </a:solidFill>
                <a:latin typeface="Calibri"/>
                <a:ea typeface="Calibri"/>
                <a:cs typeface="Calibri"/>
                <a:sym typeface="Calibri"/>
              </a:defRPr>
            </a:lvl1pPr>
            <a:lvl2pPr marL="914400" marR="0" lvl="1" indent="-533400" algn="l" rtl="0">
              <a:lnSpc>
                <a:spcPct val="90000"/>
              </a:lnSpc>
              <a:spcBef>
                <a:spcPts val="100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2pPr>
            <a:lvl3pPr marL="1371600" marR="0" lvl="2" indent="-482600" algn="l" rtl="0">
              <a:lnSpc>
                <a:spcPct val="90000"/>
              </a:lnSpc>
              <a:spcBef>
                <a:spcPts val="1000"/>
              </a:spcBef>
              <a:spcAft>
                <a:spcPts val="0"/>
              </a:spcAft>
              <a:buClr>
                <a:schemeClr val="dk1"/>
              </a:buClr>
              <a:buSzPts val="4000"/>
              <a:buFont typeface="Arial"/>
              <a:buChar char="•"/>
              <a:defRPr sz="4000" b="0" i="0" u="none" strike="noStrike" cap="none">
                <a:solidFill>
                  <a:schemeClr val="dk1"/>
                </a:solidFill>
                <a:latin typeface="Calibri"/>
                <a:ea typeface="Calibri"/>
                <a:cs typeface="Calibri"/>
                <a:sym typeface="Calibri"/>
              </a:defRPr>
            </a:lvl3pPr>
            <a:lvl4pPr marL="1828800" marR="0" lvl="3"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4pPr>
            <a:lvl5pPr marL="2286000" marR="0" lvl="4"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01300864"/>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7.jpe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notesSlide" Target="../notesSlides/notesSlide3.xml"/><Relationship Id="rId16" Type="http://schemas.openxmlformats.org/officeDocument/2006/relationships/image" Target="../media/image20.png"/><Relationship Id="rId1" Type="http://schemas.openxmlformats.org/officeDocument/2006/relationships/slideLayout" Target="../slideLayouts/slideLayout24.xml"/><Relationship Id="rId6" Type="http://schemas.openxmlformats.org/officeDocument/2006/relationships/image" Target="../media/image11.png"/><Relationship Id="rId11" Type="http://schemas.openxmlformats.org/officeDocument/2006/relationships/image" Target="../media/image15.jpeg"/><Relationship Id="rId5" Type="http://schemas.openxmlformats.org/officeDocument/2006/relationships/image" Target="../media/image10.png"/><Relationship Id="rId15" Type="http://schemas.openxmlformats.org/officeDocument/2006/relationships/image" Target="../media/image19.jpeg"/><Relationship Id="rId10" Type="http://schemas.openxmlformats.org/officeDocument/2006/relationships/image" Target="../media/image3.jpeg"/><Relationship Id="rId4" Type="http://schemas.openxmlformats.org/officeDocument/2006/relationships/image" Target="../media/image9.png"/><Relationship Id="rId9" Type="http://schemas.openxmlformats.org/officeDocument/2006/relationships/image" Target="../media/image14.jpeg"/><Relationship Id="rId1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jimaceverett.com/test/oxford-utilitarianism-scal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58.jpg"/></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58.jpg"/></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13.xml"/><Relationship Id="rId4" Type="http://schemas.openxmlformats.org/officeDocument/2006/relationships/image" Target="../media/image66.jpeg"/></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3.xml"/><Relationship Id="rId4" Type="http://schemas.openxmlformats.org/officeDocument/2006/relationships/image" Target="../media/image69.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3.xml"/><Relationship Id="rId4" Type="http://schemas.openxmlformats.org/officeDocument/2006/relationships/image" Target="../media/image72.jpeg"/></Relationships>
</file>

<file path=ppt/slides/_rels/slide6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13.xml"/><Relationship Id="rId4" Type="http://schemas.openxmlformats.org/officeDocument/2006/relationships/image" Target="../media/image75.jpeg"/></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jpeg"/><Relationship Id="rId1" Type="http://schemas.openxmlformats.org/officeDocument/2006/relationships/slideLayout" Target="../slideLayouts/slideLayout13.xml"/><Relationship Id="rId4" Type="http://schemas.openxmlformats.org/officeDocument/2006/relationships/image" Target="../media/image79.jpeg"/></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3.xml"/><Relationship Id="rId5" Type="http://schemas.openxmlformats.org/officeDocument/2006/relationships/image" Target="../media/image83.png"/><Relationship Id="rId4" Type="http://schemas.openxmlformats.org/officeDocument/2006/relationships/image" Target="../media/image82.png"/></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3.xml"/><Relationship Id="rId5" Type="http://schemas.openxmlformats.org/officeDocument/2006/relationships/image" Target="../media/image83.png"/><Relationship Id="rId4" Type="http://schemas.openxmlformats.org/officeDocument/2006/relationships/image" Target="../media/image82.png"/></Relationships>
</file>

<file path=ppt/slides/_rels/slide7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5.png"/><Relationship Id="rId7" Type="http://schemas.openxmlformats.org/officeDocument/2006/relationships/image" Target="../media/image98.png"/><Relationship Id="rId2" Type="http://schemas.openxmlformats.org/officeDocument/2006/relationships/image" Target="../media/image94.jpeg"/><Relationship Id="rId1" Type="http://schemas.openxmlformats.org/officeDocument/2006/relationships/slideLayout" Target="../slideLayouts/slideLayout13.xml"/><Relationship Id="rId6" Type="http://schemas.openxmlformats.org/officeDocument/2006/relationships/image" Target="../media/image97.jpeg"/><Relationship Id="rId5" Type="http://schemas.openxmlformats.org/officeDocument/2006/relationships/image" Target="../media/image96.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
          <p:cNvSpPr txBox="1">
            <a:spLocks noGrp="1"/>
          </p:cNvSpPr>
          <p:nvPr>
            <p:ph type="ctrTitle"/>
          </p:nvPr>
        </p:nvSpPr>
        <p:spPr>
          <a:xfrm>
            <a:off x="1" y="1071768"/>
            <a:ext cx="12192000" cy="1475013"/>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4800"/>
              <a:buFont typeface="Gill Sans"/>
              <a:buNone/>
            </a:pPr>
            <a:br>
              <a:rPr lang="en-GB" sz="4800" dirty="0"/>
            </a:br>
            <a:br>
              <a:rPr lang="en-GB" sz="4800" dirty="0"/>
            </a:br>
            <a:br>
              <a:rPr lang="en-GB" sz="4800" dirty="0"/>
            </a:br>
            <a:r>
              <a:rPr lang="en-GB" sz="4800" b="1" dirty="0"/>
              <a:t>NEUROCIENCIAS </a:t>
            </a:r>
            <a:br>
              <a:rPr lang="en-GB" sz="4800" b="1" dirty="0"/>
            </a:br>
            <a:r>
              <a:rPr lang="en-GB" sz="4800" b="1" dirty="0"/>
              <a:t>COGNITIVAS</a:t>
            </a:r>
            <a:endParaRPr sz="4800" b="1" dirty="0"/>
          </a:p>
        </p:txBody>
      </p:sp>
      <p:sp>
        <p:nvSpPr>
          <p:cNvPr id="176" name="Google Shape;176;p1"/>
          <p:cNvSpPr txBox="1"/>
          <p:nvPr/>
        </p:nvSpPr>
        <p:spPr>
          <a:xfrm>
            <a:off x="-28113" y="2696824"/>
            <a:ext cx="12191999" cy="1903483"/>
          </a:xfrm>
          <a:prstGeom prst="rect">
            <a:avLst/>
          </a:prstGeom>
          <a:noFill/>
          <a:ln>
            <a:noFill/>
          </a:ln>
        </p:spPr>
        <p:txBody>
          <a:bodyPr spcFirstLastPara="1" wrap="square" lIns="91425" tIns="45700" rIns="91425" bIns="45700" anchor="b" anchorCtr="0">
            <a:normAutofit/>
          </a:bodyPr>
          <a:lstStyle/>
          <a:p>
            <a:pPr marL="0" marR="0" lvl="0" indent="0" algn="ctr" rtl="0">
              <a:spcBef>
                <a:spcPts val="0"/>
              </a:spcBef>
              <a:spcAft>
                <a:spcPts val="0"/>
              </a:spcAft>
              <a:buClr>
                <a:schemeClr val="lt1"/>
              </a:buClr>
              <a:buSzPts val="3600"/>
              <a:buFont typeface="Gill Sans"/>
              <a:buNone/>
            </a:pPr>
            <a:r>
              <a:rPr lang="en-GB" sz="3600" b="0" i="0" u="none" strike="noStrike" cap="none" dirty="0">
                <a:solidFill>
                  <a:schemeClr val="lt1"/>
                </a:solidFill>
                <a:latin typeface="Gill Sans"/>
                <a:ea typeface="Gill Sans"/>
                <a:cs typeface="Gill Sans"/>
                <a:sym typeface="Gill Sans"/>
              </a:rPr>
              <a:t>DECISIONES MORALES</a:t>
            </a:r>
            <a:endParaRPr dirty="0"/>
          </a:p>
        </p:txBody>
      </p:sp>
      <p:sp>
        <p:nvSpPr>
          <p:cNvPr id="177" name="Google Shape;177;p1"/>
          <p:cNvSpPr txBox="1"/>
          <p:nvPr/>
        </p:nvSpPr>
        <p:spPr>
          <a:xfrm>
            <a:off x="417250" y="5344360"/>
            <a:ext cx="1130127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i="1" dirty="0" err="1">
                <a:solidFill>
                  <a:schemeClr val="lt1"/>
                </a:solidFill>
                <a:latin typeface="Gill Sans"/>
                <a:ea typeface="Gill Sans"/>
                <a:cs typeface="Gill Sans"/>
                <a:sym typeface="Gill Sans"/>
              </a:rPr>
              <a:t>Octubre</a:t>
            </a:r>
            <a:r>
              <a:rPr lang="en-GB" sz="3600" i="1" dirty="0">
                <a:solidFill>
                  <a:schemeClr val="lt1"/>
                </a:solidFill>
                <a:latin typeface="Gill Sans"/>
                <a:ea typeface="Gill Sans"/>
                <a:cs typeface="Gill Sans"/>
                <a:sym typeface="Gill Sans"/>
              </a:rPr>
              <a:t> 2024</a:t>
            </a:r>
            <a:endParaRPr sz="3600" b="0" i="1" u="none" strike="noStrike" cap="none" dirty="0">
              <a:solidFill>
                <a:schemeClr val="lt1"/>
              </a:solidFill>
              <a:latin typeface="Gill Sans"/>
              <a:ea typeface="Gill Sans"/>
              <a:cs typeface="Gill Sans"/>
              <a:sym typeface="Gill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3"/>
          <p:cNvSpPr txBox="1">
            <a:spLocks noGrp="1"/>
          </p:cNvSpPr>
          <p:nvPr>
            <p:ph type="title"/>
          </p:nvPr>
        </p:nvSpPr>
        <p:spPr>
          <a:xfrm>
            <a:off x="801359" y="314480"/>
            <a:ext cx="11028898" cy="798118"/>
          </a:xfrm>
          <a:prstGeom prst="rect">
            <a:avLst/>
          </a:prstGeom>
          <a:noFill/>
          <a:ln>
            <a:noFill/>
          </a:ln>
        </p:spPr>
        <p:txBody>
          <a:bodyPr spcFirstLastPara="1" wrap="square" lIns="91419" tIns="45697" rIns="91419" bIns="45697" anchor="b" anchorCtr="0">
            <a:normAutofit/>
          </a:bodyPr>
          <a:lstStyle/>
          <a:p>
            <a:pPr>
              <a:buClr>
                <a:schemeClr val="lt1"/>
              </a:buClr>
              <a:buSzPts val="2800"/>
            </a:pPr>
            <a:r>
              <a:rPr lang="en-GB" sz="3000" b="1" dirty="0" err="1">
                <a:solidFill>
                  <a:srgbClr val="80B5DA"/>
                </a:solidFill>
                <a:latin typeface="Montserrat" panose="020B0604020202020204" charset="0"/>
              </a:rPr>
              <a:t>Presentación</a:t>
            </a:r>
            <a:endParaRPr sz="3000" b="1" dirty="0">
              <a:solidFill>
                <a:srgbClr val="80B5DA"/>
              </a:solidFill>
              <a:latin typeface="Montserrat" panose="020B0604020202020204" charset="0"/>
            </a:endParaRPr>
          </a:p>
        </p:txBody>
      </p:sp>
      <p:sp>
        <p:nvSpPr>
          <p:cNvPr id="110" name="Google Shape;110;p3"/>
          <p:cNvSpPr/>
          <p:nvPr/>
        </p:nvSpPr>
        <p:spPr>
          <a:xfrm>
            <a:off x="581375" y="1395689"/>
            <a:ext cx="7665015" cy="3139274"/>
          </a:xfrm>
          <a:prstGeom prst="rect">
            <a:avLst/>
          </a:prstGeom>
          <a:noFill/>
          <a:ln>
            <a:noFill/>
          </a:ln>
        </p:spPr>
        <p:txBody>
          <a:bodyPr spcFirstLastPara="1" wrap="square" lIns="91419" tIns="45697" rIns="91419" bIns="45697" anchor="t" anchorCtr="0">
            <a:spAutoFit/>
          </a:bodyPr>
          <a:lstStyle/>
          <a:p>
            <a:pPr marL="285736" indent="-285736" defTabSz="457200">
              <a:buSzPts val="2000"/>
              <a:buFont typeface="Arial"/>
              <a:buChar char="•"/>
            </a:pPr>
            <a:r>
              <a:rPr lang="en-GB" sz="1600" dirty="0" err="1">
                <a:latin typeface="Montserrat" panose="020B0604020202020204" charset="0"/>
                <a:ea typeface="Lustria"/>
                <a:cs typeface="Lustria"/>
                <a:sym typeface="Lustria"/>
              </a:rPr>
              <a:t>Lic</a:t>
            </a:r>
            <a:r>
              <a:rPr lang="en-GB" sz="1600" dirty="0">
                <a:latin typeface="Montserrat" panose="020B0604020202020204" charset="0"/>
                <a:ea typeface="Lustria"/>
                <a:cs typeface="Lustria"/>
                <a:sym typeface="Lustria"/>
              </a:rPr>
              <a:t>. </a:t>
            </a:r>
            <a:r>
              <a:rPr lang="en-GB" sz="1600" dirty="0" err="1">
                <a:latin typeface="Montserrat" panose="020B0604020202020204" charset="0"/>
                <a:ea typeface="Lustria"/>
                <a:cs typeface="Lustria"/>
                <a:sym typeface="Lustria"/>
              </a:rPr>
              <a:t>en</a:t>
            </a:r>
            <a:r>
              <a:rPr lang="en-GB" sz="1600" dirty="0">
                <a:latin typeface="Montserrat" panose="020B0604020202020204" charset="0"/>
                <a:ea typeface="Lustria"/>
                <a:cs typeface="Lustria"/>
                <a:sym typeface="Lustria"/>
              </a:rPr>
              <a:t> </a:t>
            </a:r>
            <a:r>
              <a:rPr lang="en-GB" sz="1600" dirty="0" err="1">
                <a:latin typeface="Montserrat" panose="020B0604020202020204" charset="0"/>
                <a:ea typeface="Lustria"/>
                <a:cs typeface="Lustria"/>
                <a:sym typeface="Lustria"/>
              </a:rPr>
              <a:t>Ciencias</a:t>
            </a:r>
            <a:r>
              <a:rPr lang="en-GB" sz="1600" dirty="0">
                <a:latin typeface="Montserrat" panose="020B0604020202020204" charset="0"/>
                <a:ea typeface="Lustria"/>
                <a:cs typeface="Lustria"/>
                <a:sym typeface="Lustria"/>
              </a:rPr>
              <a:t> </a:t>
            </a:r>
            <a:r>
              <a:rPr lang="en-GB" sz="1600" dirty="0" err="1">
                <a:latin typeface="Montserrat" panose="020B0604020202020204" charset="0"/>
                <a:ea typeface="Lustria"/>
                <a:cs typeface="Lustria"/>
                <a:sym typeface="Lustria"/>
              </a:rPr>
              <a:t>Físicas</a:t>
            </a:r>
            <a:r>
              <a:rPr lang="en-GB" sz="1600" dirty="0">
                <a:latin typeface="Montserrat" panose="020B0604020202020204" charset="0"/>
                <a:ea typeface="Lustria"/>
                <a:cs typeface="Lustria"/>
                <a:sym typeface="Lustria"/>
              </a:rPr>
              <a:t> de la Universidad de Buenos Aires</a:t>
            </a:r>
          </a:p>
          <a:p>
            <a:pPr defTabSz="457200">
              <a:buSzPts val="2000"/>
            </a:pPr>
            <a:endParaRPr lang="en-GB" sz="1600" dirty="0">
              <a:latin typeface="Montserrat" panose="020B0604020202020204" charset="0"/>
              <a:ea typeface="Lustria"/>
              <a:cs typeface="Lustria"/>
              <a:sym typeface="Lustria"/>
            </a:endParaRPr>
          </a:p>
          <a:p>
            <a:pPr marL="285736" indent="-285736" defTabSz="457200">
              <a:buSzPts val="2000"/>
              <a:buFont typeface="Arial"/>
              <a:buChar char="•"/>
            </a:pPr>
            <a:r>
              <a:rPr lang="en-GB" sz="1600" dirty="0">
                <a:latin typeface="Montserrat" panose="020B0604020202020204" charset="0"/>
                <a:ea typeface="Lustria"/>
                <a:cs typeface="Lustria"/>
                <a:sym typeface="Lustria"/>
              </a:rPr>
              <a:t>PhD </a:t>
            </a:r>
            <a:r>
              <a:rPr lang="en-GB" sz="1600" dirty="0" err="1">
                <a:latin typeface="Montserrat" panose="020B0604020202020204" charset="0"/>
                <a:ea typeface="Lustria"/>
                <a:cs typeface="Lustria"/>
                <a:sym typeface="Lustria"/>
              </a:rPr>
              <a:t>en</a:t>
            </a:r>
            <a:r>
              <a:rPr lang="en-GB" sz="1600" dirty="0">
                <a:latin typeface="Montserrat" panose="020B0604020202020204" charset="0"/>
                <a:ea typeface="Lustria"/>
                <a:cs typeface="Lustria"/>
                <a:sym typeface="Lustria"/>
              </a:rPr>
              <a:t> </a:t>
            </a:r>
            <a:r>
              <a:rPr lang="en-GB" sz="1600" dirty="0" err="1">
                <a:latin typeface="Montserrat" panose="020B0604020202020204" charset="0"/>
                <a:ea typeface="Lustria"/>
                <a:cs typeface="Lustria"/>
                <a:sym typeface="Lustria"/>
              </a:rPr>
              <a:t>Neurociencia</a:t>
            </a:r>
            <a:r>
              <a:rPr lang="en-GB" sz="1600" dirty="0">
                <a:latin typeface="Montserrat" panose="020B0604020202020204" charset="0"/>
                <a:ea typeface="Lustria"/>
                <a:cs typeface="Lustria"/>
                <a:sym typeface="Lustria"/>
              </a:rPr>
              <a:t> de la Universidad de Leicester</a:t>
            </a:r>
            <a:endParaRPr sz="1000" dirty="0">
              <a:latin typeface="Montserrat" panose="020B0604020202020204" charset="0"/>
            </a:endParaRPr>
          </a:p>
          <a:p>
            <a:pPr defTabSz="457200"/>
            <a:endParaRPr sz="1600" dirty="0">
              <a:latin typeface="Montserrat" panose="020B0604020202020204" charset="0"/>
              <a:ea typeface="Lustria"/>
              <a:cs typeface="Lustria"/>
              <a:sym typeface="Lustria"/>
            </a:endParaRPr>
          </a:p>
          <a:p>
            <a:pPr marL="285736" indent="-285736" defTabSz="457200">
              <a:buSzPts val="2000"/>
              <a:buFont typeface="Arial"/>
              <a:buChar char="•"/>
            </a:pPr>
            <a:r>
              <a:rPr lang="en-GB" sz="1600" dirty="0" err="1">
                <a:latin typeface="Montserrat" panose="020B0604020202020204" charset="0"/>
                <a:ea typeface="Lustria"/>
                <a:cs typeface="Lustria"/>
                <a:sym typeface="Lustria"/>
              </a:rPr>
              <a:t>Investigador</a:t>
            </a:r>
            <a:r>
              <a:rPr lang="en-GB" sz="1600" dirty="0">
                <a:latin typeface="Montserrat" panose="020B0604020202020204" charset="0"/>
                <a:ea typeface="Lustria"/>
                <a:cs typeface="Lustria"/>
                <a:sym typeface="Lustria"/>
              </a:rPr>
              <a:t> postdoctoral </a:t>
            </a:r>
            <a:r>
              <a:rPr lang="en-GB" sz="1600" dirty="0" err="1">
                <a:latin typeface="Montserrat" panose="020B0604020202020204" charset="0"/>
                <a:ea typeface="Lustria"/>
                <a:cs typeface="Lustria"/>
                <a:sym typeface="Lustria"/>
              </a:rPr>
              <a:t>en</a:t>
            </a:r>
            <a:r>
              <a:rPr lang="en-GB" sz="1600" dirty="0">
                <a:latin typeface="Montserrat" panose="020B0604020202020204" charset="0"/>
                <a:ea typeface="Lustria"/>
                <a:cs typeface="Lustria"/>
                <a:sym typeface="Lustria"/>
              </a:rPr>
              <a:t> University College London</a:t>
            </a:r>
            <a:endParaRPr sz="1000" dirty="0">
              <a:latin typeface="Montserrat" panose="020B0604020202020204" charset="0"/>
            </a:endParaRPr>
          </a:p>
          <a:p>
            <a:pPr marL="285736" indent="-158742" defTabSz="457200">
              <a:buSzPts val="2000"/>
            </a:pPr>
            <a:endParaRPr sz="1600" dirty="0">
              <a:latin typeface="Montserrat" panose="020B0604020202020204" charset="0"/>
              <a:ea typeface="Lustria"/>
              <a:cs typeface="Lustria"/>
              <a:sym typeface="Lustria"/>
            </a:endParaRPr>
          </a:p>
          <a:p>
            <a:pPr marL="285736" indent="-285736" defTabSz="457200">
              <a:buSzPts val="2000"/>
              <a:buFont typeface="Arial"/>
              <a:buChar char="•"/>
            </a:pPr>
            <a:r>
              <a:rPr lang="en-GB" sz="1600" dirty="0" err="1">
                <a:latin typeface="Montserrat" panose="020B0604020202020204" charset="0"/>
                <a:ea typeface="Lustria"/>
                <a:cs typeface="Lustria"/>
                <a:sym typeface="Lustria"/>
              </a:rPr>
              <a:t>Profesor</a:t>
            </a:r>
            <a:r>
              <a:rPr lang="en-GB" sz="1600" dirty="0">
                <a:latin typeface="Montserrat" panose="020B0604020202020204" charset="0"/>
                <a:ea typeface="Lustria"/>
                <a:cs typeface="Lustria"/>
                <a:sym typeface="Lustria"/>
              </a:rPr>
              <a:t> </a:t>
            </a:r>
            <a:r>
              <a:rPr lang="en-GB" sz="1600" i="1" dirty="0">
                <a:latin typeface="Montserrat" panose="020B0604020202020204" charset="0"/>
                <a:ea typeface="Lustria"/>
                <a:cs typeface="Lustria"/>
                <a:sym typeface="Lustria"/>
              </a:rPr>
              <a:t>full time</a:t>
            </a:r>
            <a:r>
              <a:rPr lang="en-GB" sz="1600" dirty="0">
                <a:latin typeface="Montserrat" panose="020B0604020202020204" charset="0"/>
                <a:ea typeface="Lustria"/>
                <a:cs typeface="Lustria"/>
                <a:sym typeface="Lustria"/>
              </a:rPr>
              <a:t> </a:t>
            </a:r>
            <a:r>
              <a:rPr lang="en-GB" sz="1600" dirty="0" err="1">
                <a:latin typeface="Montserrat" panose="020B0604020202020204" charset="0"/>
                <a:ea typeface="Lustria"/>
                <a:cs typeface="Lustria"/>
                <a:sym typeface="Lustria"/>
              </a:rPr>
              <a:t>en</a:t>
            </a:r>
            <a:r>
              <a:rPr lang="en-GB" sz="1600" dirty="0">
                <a:latin typeface="Montserrat" panose="020B0604020202020204" charset="0"/>
                <a:ea typeface="Lustria"/>
                <a:cs typeface="Lustria"/>
                <a:sym typeface="Lustria"/>
              </a:rPr>
              <a:t> la Escuela de </a:t>
            </a:r>
            <a:r>
              <a:rPr lang="en-GB" sz="1600" dirty="0" err="1">
                <a:latin typeface="Montserrat" panose="020B0604020202020204" charset="0"/>
                <a:ea typeface="Lustria"/>
                <a:cs typeface="Lustria"/>
                <a:sym typeface="Lustria"/>
              </a:rPr>
              <a:t>Negocios</a:t>
            </a:r>
            <a:r>
              <a:rPr lang="en-GB" sz="1600" dirty="0">
                <a:latin typeface="Montserrat" panose="020B0604020202020204" charset="0"/>
                <a:ea typeface="Lustria"/>
                <a:cs typeface="Lustria"/>
                <a:sym typeface="Lustria"/>
              </a:rPr>
              <a:t> de UTDT</a:t>
            </a:r>
            <a:endParaRPr sz="1000" dirty="0">
              <a:latin typeface="Montserrat" panose="020B0604020202020204" charset="0"/>
            </a:endParaRPr>
          </a:p>
          <a:p>
            <a:pPr marL="285736" indent="-158742" defTabSz="457200">
              <a:buSzPts val="2000"/>
            </a:pPr>
            <a:endParaRPr sz="1600" dirty="0">
              <a:latin typeface="Montserrat" panose="020B0604020202020204" charset="0"/>
              <a:ea typeface="Lustria"/>
              <a:cs typeface="Lustria"/>
              <a:sym typeface="Lustria"/>
            </a:endParaRPr>
          </a:p>
          <a:p>
            <a:pPr marL="285736" indent="-285736" defTabSz="457200">
              <a:buSzPts val="2000"/>
              <a:buFont typeface="Arial"/>
              <a:buChar char="•"/>
            </a:pPr>
            <a:r>
              <a:rPr lang="en-GB" sz="1600" dirty="0" err="1">
                <a:latin typeface="Montserrat" panose="020B0604020202020204" charset="0"/>
                <a:ea typeface="Lustria"/>
                <a:cs typeface="Lustria"/>
                <a:sym typeface="Lustria"/>
              </a:rPr>
              <a:t>Investigador</a:t>
            </a:r>
            <a:r>
              <a:rPr lang="en-GB" sz="1600" dirty="0">
                <a:latin typeface="Montserrat" panose="020B0604020202020204" charset="0"/>
                <a:ea typeface="Lustria"/>
                <a:cs typeface="Lustria"/>
                <a:sym typeface="Lustria"/>
              </a:rPr>
              <a:t> </a:t>
            </a:r>
            <a:r>
              <a:rPr lang="en-GB" sz="1600" dirty="0" err="1">
                <a:latin typeface="Montserrat" panose="020B0604020202020204" charset="0"/>
                <a:ea typeface="Lustria"/>
                <a:cs typeface="Lustria"/>
                <a:sym typeface="Lustria"/>
              </a:rPr>
              <a:t>Adjunto</a:t>
            </a:r>
            <a:r>
              <a:rPr lang="en-GB" sz="1600" dirty="0">
                <a:latin typeface="Montserrat" panose="020B0604020202020204" charset="0"/>
                <a:ea typeface="Lustria"/>
                <a:cs typeface="Lustria"/>
                <a:sym typeface="Lustria"/>
              </a:rPr>
              <a:t> de CONICET</a:t>
            </a:r>
            <a:endParaRPr sz="1000" dirty="0">
              <a:latin typeface="Montserrat" panose="020B0604020202020204" charset="0"/>
            </a:endParaRPr>
          </a:p>
          <a:p>
            <a:pPr marL="285736" indent="-158742" defTabSz="457200">
              <a:buSzPts val="2000"/>
            </a:pPr>
            <a:endParaRPr sz="1600" dirty="0">
              <a:latin typeface="Montserrat" panose="020B0604020202020204" charset="0"/>
              <a:ea typeface="Lustria"/>
              <a:cs typeface="Lustria"/>
              <a:sym typeface="Lustria"/>
            </a:endParaRPr>
          </a:p>
          <a:p>
            <a:pPr defTabSz="457200">
              <a:buSzPts val="2000"/>
            </a:pPr>
            <a:endParaRPr lang="en-GB" sz="1200" dirty="0">
              <a:latin typeface="Montserrat" panose="020B0604020202020204" charset="0"/>
              <a:sym typeface="Lustria"/>
            </a:endParaRPr>
          </a:p>
          <a:p>
            <a:pPr marL="285736" indent="-285736" defTabSz="457200">
              <a:buSzPts val="2000"/>
              <a:buFont typeface="Arial"/>
              <a:buChar char="•"/>
            </a:pPr>
            <a:endParaRPr sz="1000" dirty="0">
              <a:latin typeface="Montserrat" panose="020B0604020202020204" charset="0"/>
            </a:endParaRPr>
          </a:p>
          <a:p>
            <a:pPr defTabSz="457200"/>
            <a:endParaRPr sz="1600" dirty="0">
              <a:latin typeface="Montserrat" panose="020B0604020202020204" charset="0"/>
              <a:ea typeface="Lustria"/>
              <a:cs typeface="Lustria"/>
              <a:sym typeface="Lustria"/>
            </a:endParaRPr>
          </a:p>
        </p:txBody>
      </p:sp>
      <p:pic>
        <p:nvPicPr>
          <p:cNvPr id="113" name="Google Shape;113;p3" descr="http://london-nerc-dtp.org/wp-content/uploads/2013/12/ucl-logo1.jpg"/>
          <p:cNvPicPr preferRelativeResize="0"/>
          <p:nvPr/>
        </p:nvPicPr>
        <p:blipFill rotWithShape="1">
          <a:blip r:embed="rId3">
            <a:alphaModFix/>
          </a:blip>
          <a:srcRect/>
          <a:stretch/>
        </p:blipFill>
        <p:spPr>
          <a:xfrm>
            <a:off x="7433527" y="2370421"/>
            <a:ext cx="1643484" cy="610728"/>
          </a:xfrm>
          <a:prstGeom prst="rect">
            <a:avLst/>
          </a:prstGeom>
          <a:noFill/>
          <a:ln>
            <a:noFill/>
          </a:ln>
        </p:spPr>
      </p:pic>
      <p:sp>
        <p:nvSpPr>
          <p:cNvPr id="118" name="Google Shape;118;p3"/>
          <p:cNvSpPr txBox="1"/>
          <p:nvPr/>
        </p:nvSpPr>
        <p:spPr>
          <a:xfrm>
            <a:off x="901335" y="6280074"/>
            <a:ext cx="3472100" cy="307730"/>
          </a:xfrm>
          <a:prstGeom prst="rect">
            <a:avLst/>
          </a:prstGeom>
          <a:noFill/>
          <a:ln>
            <a:noFill/>
          </a:ln>
        </p:spPr>
        <p:txBody>
          <a:bodyPr spcFirstLastPara="1" wrap="square" lIns="91419" tIns="45697" rIns="91419" bIns="45697" anchor="t" anchorCtr="0">
            <a:spAutoFit/>
          </a:bodyPr>
          <a:lstStyle/>
          <a:p>
            <a:pPr algn="ctr" defTabSz="457200"/>
            <a:r>
              <a:rPr lang="en-GB" u="sng" dirty="0">
                <a:latin typeface="Montserrat" panose="020B0604020202020204" charset="0"/>
                <a:ea typeface="Gill Sans"/>
                <a:cs typeface="Gill Sans"/>
                <a:sym typeface="Gill Sans"/>
              </a:rPr>
              <a:t>www.utdt.edu/neuro </a:t>
            </a:r>
            <a:endParaRPr sz="1000" dirty="0">
              <a:latin typeface="Montserrat" panose="020B0604020202020204" charset="0"/>
            </a:endParaRPr>
          </a:p>
        </p:txBody>
      </p:sp>
      <p:sp>
        <p:nvSpPr>
          <p:cNvPr id="12" name="Google Shape;118;p3">
            <a:extLst>
              <a:ext uri="{FF2B5EF4-FFF2-40B4-BE49-F238E27FC236}">
                <a16:creationId xmlns:a16="http://schemas.microsoft.com/office/drawing/2014/main" id="{6D36E65D-CF40-4799-85C1-16F30AFBB74B}"/>
              </a:ext>
            </a:extLst>
          </p:cNvPr>
          <p:cNvSpPr txBox="1"/>
          <p:nvPr/>
        </p:nvSpPr>
        <p:spPr>
          <a:xfrm>
            <a:off x="7117485" y="6309629"/>
            <a:ext cx="3901298" cy="307730"/>
          </a:xfrm>
          <a:prstGeom prst="rect">
            <a:avLst/>
          </a:prstGeom>
          <a:noFill/>
          <a:ln>
            <a:noFill/>
          </a:ln>
        </p:spPr>
        <p:txBody>
          <a:bodyPr spcFirstLastPara="1" wrap="square" lIns="91419" tIns="45697" rIns="91419" bIns="45697" anchor="t" anchorCtr="0">
            <a:spAutoFit/>
          </a:bodyPr>
          <a:lstStyle/>
          <a:p>
            <a:pPr algn="ctr" defTabSz="457200"/>
            <a:r>
              <a:rPr lang="en-GB" u="sng" dirty="0">
                <a:latin typeface="Montserrat" panose="020B0604020202020204" charset="0"/>
                <a:ea typeface="Gill Sans"/>
                <a:cs typeface="Gill Sans"/>
                <a:sym typeface="Gill Sans"/>
              </a:rPr>
              <a:t>www.utdt.edu/comportamiento</a:t>
            </a:r>
            <a:endParaRPr sz="1000" dirty="0">
              <a:latin typeface="Montserrat" panose="020B0604020202020204" charset="0"/>
            </a:endParaRPr>
          </a:p>
        </p:txBody>
      </p:sp>
      <p:pic>
        <p:nvPicPr>
          <p:cNvPr id="13" name="Picture 2" descr="Image result for utdt logo">
            <a:extLst>
              <a:ext uri="{FF2B5EF4-FFF2-40B4-BE49-F238E27FC236}">
                <a16:creationId xmlns:a16="http://schemas.microsoft.com/office/drawing/2014/main" id="{A4DF539D-770B-4797-BE96-16C603CA24C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492" t="20563" r="7246" b="18190"/>
          <a:stretch/>
        </p:blipFill>
        <p:spPr bwMode="auto">
          <a:xfrm>
            <a:off x="6753712" y="3291557"/>
            <a:ext cx="3283379" cy="58330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Laboratorio de Neurociencia">
            <a:extLst>
              <a:ext uri="{FF2B5EF4-FFF2-40B4-BE49-F238E27FC236}">
                <a16:creationId xmlns:a16="http://schemas.microsoft.com/office/drawing/2014/main" id="{E51D19AD-5380-4612-B5CD-CE686A118A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5632" y="4862122"/>
            <a:ext cx="1301395" cy="134705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3DA619F-7EF4-46F1-83ED-8B049CAEED64}"/>
              </a:ext>
            </a:extLst>
          </p:cNvPr>
          <p:cNvSpPr/>
          <p:nvPr/>
        </p:nvSpPr>
        <p:spPr>
          <a:xfrm>
            <a:off x="851896" y="4498840"/>
            <a:ext cx="4051647" cy="338554"/>
          </a:xfrm>
          <a:prstGeom prst="rect">
            <a:avLst/>
          </a:prstGeom>
        </p:spPr>
        <p:txBody>
          <a:bodyPr wrap="square">
            <a:spAutoFit/>
          </a:bodyPr>
          <a:lstStyle/>
          <a:p>
            <a:pPr algn="ctr" defTabSz="457200">
              <a:buSzPts val="2000"/>
            </a:pPr>
            <a:r>
              <a:rPr lang="en-GB" sz="1600" b="1" dirty="0">
                <a:latin typeface="Montserrat" panose="020B0604020202020204" charset="0"/>
                <a:sym typeface="Lustria"/>
              </a:rPr>
              <a:t>Director del Lab. de </a:t>
            </a:r>
            <a:r>
              <a:rPr lang="en-GB" sz="1600" b="1" dirty="0" err="1">
                <a:latin typeface="Montserrat" panose="020B0604020202020204" charset="0"/>
                <a:sym typeface="Lustria"/>
              </a:rPr>
              <a:t>Neurociencia</a:t>
            </a:r>
            <a:endParaRPr lang="en-GB" sz="1600" b="1" dirty="0">
              <a:latin typeface="Montserrat" panose="020B0604020202020204" charset="0"/>
            </a:endParaRPr>
          </a:p>
        </p:txBody>
      </p:sp>
      <p:pic>
        <p:nvPicPr>
          <p:cNvPr id="2050" name="Picture 2" descr="https://pbs.twimg.com/profile_banners/2554783351/1711390513/600x200">
            <a:extLst>
              <a:ext uri="{FF2B5EF4-FFF2-40B4-BE49-F238E27FC236}">
                <a16:creationId xmlns:a16="http://schemas.microsoft.com/office/drawing/2014/main" id="{19B2B8A3-0433-4CE8-9BC2-04C549367A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17484" y="4885435"/>
            <a:ext cx="3901298" cy="130043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C1D04E2E-2684-4770-9A45-429DB8FC7A10}"/>
              </a:ext>
            </a:extLst>
          </p:cNvPr>
          <p:cNvSpPr/>
          <p:nvPr/>
        </p:nvSpPr>
        <p:spPr>
          <a:xfrm>
            <a:off x="5959517" y="4498840"/>
            <a:ext cx="5996837" cy="338554"/>
          </a:xfrm>
          <a:prstGeom prst="rect">
            <a:avLst/>
          </a:prstGeom>
        </p:spPr>
        <p:txBody>
          <a:bodyPr wrap="square">
            <a:spAutoFit/>
          </a:bodyPr>
          <a:lstStyle/>
          <a:p>
            <a:pPr algn="ctr" defTabSz="457200">
              <a:buSzPts val="2000"/>
            </a:pPr>
            <a:r>
              <a:rPr lang="en-GB" sz="1600" b="1" dirty="0">
                <a:latin typeface="Montserrat" panose="020B0604020202020204" charset="0"/>
                <a:sym typeface="Lustria"/>
              </a:rPr>
              <a:t>Director de la </a:t>
            </a:r>
            <a:r>
              <a:rPr lang="en-GB" sz="1600" b="1" dirty="0" err="1">
                <a:latin typeface="Montserrat" panose="020B0604020202020204" charset="0"/>
                <a:sym typeface="Lustria"/>
              </a:rPr>
              <a:t>Lic</a:t>
            </a:r>
            <a:r>
              <a:rPr lang="en-GB" sz="1600" b="1" dirty="0">
                <a:latin typeface="Montserrat" panose="020B0604020202020204" charset="0"/>
                <a:sym typeface="Lustria"/>
              </a:rPr>
              <a:t>. </a:t>
            </a:r>
            <a:r>
              <a:rPr lang="en-GB" sz="1600" b="1" dirty="0" err="1">
                <a:latin typeface="Montserrat" panose="020B0604020202020204" charset="0"/>
                <a:sym typeface="Lustria"/>
              </a:rPr>
              <a:t>en</a:t>
            </a:r>
            <a:r>
              <a:rPr lang="en-GB" sz="1600" b="1" dirty="0">
                <a:latin typeface="Montserrat" panose="020B0604020202020204" charset="0"/>
                <a:sym typeface="Lustria"/>
              </a:rPr>
              <a:t> </a:t>
            </a:r>
            <a:r>
              <a:rPr lang="en-GB" sz="1600" b="1" dirty="0" err="1">
                <a:latin typeface="Montserrat" panose="020B0604020202020204" charset="0"/>
                <a:sym typeface="Lustria"/>
              </a:rPr>
              <a:t>Ciencias</a:t>
            </a:r>
            <a:r>
              <a:rPr lang="en-GB" sz="1600" b="1" dirty="0">
                <a:latin typeface="Montserrat" panose="020B0604020202020204" charset="0"/>
                <a:sym typeface="Lustria"/>
              </a:rPr>
              <a:t> del </a:t>
            </a:r>
            <a:r>
              <a:rPr lang="en-GB" sz="1600" b="1" dirty="0" err="1">
                <a:latin typeface="Montserrat" panose="020B0604020202020204" charset="0"/>
                <a:sym typeface="Lustria"/>
              </a:rPr>
              <a:t>Comportamiento</a:t>
            </a:r>
            <a:endParaRPr lang="en-GB" sz="1600" b="1" dirty="0">
              <a:latin typeface="Montserrat" panose="020B0604020202020204" charset="0"/>
            </a:endParaRPr>
          </a:p>
        </p:txBody>
      </p:sp>
      <p:pic>
        <p:nvPicPr>
          <p:cNvPr id="2052" name="Picture 4" descr="ESA - University of Leicester logo">
            <a:extLst>
              <a:ext uri="{FF2B5EF4-FFF2-40B4-BE49-F238E27FC236}">
                <a16:creationId xmlns:a16="http://schemas.microsoft.com/office/drawing/2014/main" id="{E5F84D07-8D29-447D-9111-728A6B67DE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47568" y="1792125"/>
            <a:ext cx="1895668" cy="5055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conicet">
            <a:extLst>
              <a:ext uri="{FF2B5EF4-FFF2-40B4-BE49-F238E27FC236}">
                <a16:creationId xmlns:a16="http://schemas.microsoft.com/office/drawing/2014/main" id="{46D73DA5-3589-4673-B087-6BDB5BA883D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81716" y="3098385"/>
            <a:ext cx="1474131" cy="84503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Universidad de Buenos Aires - Wikipedia, la enciclopedia libre">
            <a:extLst>
              <a:ext uri="{FF2B5EF4-FFF2-40B4-BE49-F238E27FC236}">
                <a16:creationId xmlns:a16="http://schemas.microsoft.com/office/drawing/2014/main" id="{E045560D-C767-49FB-8FDA-D00A301DD6F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92249" y="845872"/>
            <a:ext cx="852112" cy="852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2" name="Google Shape;642;p48"/>
          <p:cNvSpPr/>
          <p:nvPr/>
        </p:nvSpPr>
        <p:spPr>
          <a:xfrm>
            <a:off x="10453099" y="6286249"/>
            <a:ext cx="1738500" cy="371100"/>
          </a:xfrm>
          <a:prstGeom prst="rect">
            <a:avLst/>
          </a:prstGeom>
          <a:solidFill>
            <a:schemeClr val="lt1"/>
          </a:solidFill>
          <a:ln>
            <a:noFill/>
          </a:ln>
        </p:spPr>
        <p:txBody>
          <a:bodyPr spcFirstLastPara="1" wrap="square" lIns="45713" tIns="22850" rIns="45713" bIns="22850" anchor="ctr" anchorCtr="0">
            <a:noAutofit/>
          </a:bodyPr>
          <a:lstStyle/>
          <a:p>
            <a:pPr algn="ctr" defTabSz="457200"/>
            <a:endParaRPr sz="900">
              <a:latin typeface="Calibri"/>
              <a:ea typeface="Calibri"/>
              <a:cs typeface="Calibri"/>
              <a:sym typeface="Calibri"/>
            </a:endParaRPr>
          </a:p>
        </p:txBody>
      </p:sp>
      <p:pic>
        <p:nvPicPr>
          <p:cNvPr id="644" name="Google Shape;644;p48"/>
          <p:cNvPicPr preferRelativeResize="0"/>
          <p:nvPr/>
        </p:nvPicPr>
        <p:blipFill rotWithShape="1">
          <a:blip r:embed="rId3">
            <a:alphaModFix/>
          </a:blip>
          <a:srcRect/>
          <a:stretch/>
        </p:blipFill>
        <p:spPr>
          <a:xfrm>
            <a:off x="10927954" y="0"/>
            <a:ext cx="1263650" cy="1060451"/>
          </a:xfrm>
          <a:prstGeom prst="rect">
            <a:avLst/>
          </a:prstGeom>
          <a:noFill/>
          <a:ln>
            <a:noFill/>
          </a:ln>
        </p:spPr>
      </p:pic>
      <p:sp>
        <p:nvSpPr>
          <p:cNvPr id="2" name="AutoShape 2" descr="Laboratorio de Neurociencia">
            <a:extLst>
              <a:ext uri="{FF2B5EF4-FFF2-40B4-BE49-F238E27FC236}">
                <a16:creationId xmlns:a16="http://schemas.microsoft.com/office/drawing/2014/main" id="{8F02CC22-9746-4C9A-947A-D319775586A7}"/>
              </a:ext>
            </a:extLst>
          </p:cNvPr>
          <p:cNvSpPr>
            <a:spLocks noChangeAspect="1" noChangeArrowheads="1"/>
          </p:cNvSpPr>
          <p:nvPr/>
        </p:nvSpPr>
        <p:spPr bwMode="auto">
          <a:xfrm>
            <a:off x="6019404" y="3810001"/>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defTabSz="457200"/>
            <a:endParaRPr lang="en-US" sz="700"/>
          </a:p>
        </p:txBody>
      </p:sp>
      <p:sp>
        <p:nvSpPr>
          <p:cNvPr id="34" name="CuadroTexto 3">
            <a:extLst>
              <a:ext uri="{FF2B5EF4-FFF2-40B4-BE49-F238E27FC236}">
                <a16:creationId xmlns:a16="http://schemas.microsoft.com/office/drawing/2014/main" id="{FAE29721-2CB6-46BA-9772-703E3946326D}"/>
              </a:ext>
            </a:extLst>
          </p:cNvPr>
          <p:cNvSpPr txBox="1"/>
          <p:nvPr/>
        </p:nvSpPr>
        <p:spPr>
          <a:xfrm>
            <a:off x="354295" y="1919098"/>
            <a:ext cx="4620801" cy="3508653"/>
          </a:xfrm>
          <a:prstGeom prst="rect">
            <a:avLst/>
          </a:prstGeom>
          <a:noFill/>
        </p:spPr>
        <p:txBody>
          <a:bodyPr wrap="square" rtlCol="0">
            <a:spAutoFit/>
          </a:bodyPr>
          <a:lstStyle/>
          <a:p>
            <a:pPr marL="342883" indent="-342883" defTabSz="914355">
              <a:spcAft>
                <a:spcPts val="600"/>
              </a:spcAft>
              <a:buClrTx/>
              <a:buFont typeface="Arial" panose="020B0604020202020204" pitchFamily="34" charset="0"/>
              <a:buChar char="•"/>
            </a:pPr>
            <a:r>
              <a:rPr lang="es-ES" sz="1600" kern="1200" dirty="0">
                <a:latin typeface="Montserrat" panose="020B0604020202020204" charset="0"/>
                <a:ea typeface="Verdana" panose="020B0604030504040204" pitchFamily="34" charset="0"/>
              </a:rPr>
              <a:t>Fundado en 2014</a:t>
            </a:r>
          </a:p>
          <a:p>
            <a:pPr marL="342883" indent="-342883" defTabSz="914355">
              <a:spcAft>
                <a:spcPts val="600"/>
              </a:spcAft>
              <a:buClrTx/>
              <a:buFont typeface="Arial" panose="020B0604020202020204" pitchFamily="34" charset="0"/>
              <a:buChar char="•"/>
            </a:pPr>
            <a:r>
              <a:rPr lang="es-ES" sz="1600" kern="1200" dirty="0">
                <a:latin typeface="Montserrat" panose="020B0604020202020204" charset="0"/>
                <a:ea typeface="Verdana" panose="020B0604030504040204" pitchFamily="34" charset="0"/>
              </a:rPr>
              <a:t>+ de 100 publicaciones científicas</a:t>
            </a:r>
          </a:p>
          <a:p>
            <a:pPr marL="342883" indent="-342883" defTabSz="914355">
              <a:spcAft>
                <a:spcPts val="600"/>
              </a:spcAft>
              <a:buClrTx/>
              <a:buFont typeface="Arial" panose="020B0604020202020204" pitchFamily="34" charset="0"/>
              <a:buChar char="•"/>
            </a:pPr>
            <a:r>
              <a:rPr lang="es-ES" sz="1600" kern="1200" dirty="0">
                <a:latin typeface="Montserrat" panose="020B0604020202020204" charset="0"/>
                <a:ea typeface="Verdana" panose="020B0604030504040204" pitchFamily="34" charset="0"/>
              </a:rPr>
              <a:t>+ de 20 investigadores y becarios</a:t>
            </a:r>
          </a:p>
          <a:p>
            <a:pPr marL="285736" indent="-285736" defTabSz="914355">
              <a:spcAft>
                <a:spcPts val="600"/>
              </a:spcAft>
              <a:buClrTx/>
              <a:buFont typeface="Arial" panose="020B0604020202020204" pitchFamily="34" charset="0"/>
              <a:buChar char="•"/>
            </a:pPr>
            <a:r>
              <a:rPr lang="es-ES" sz="1600" kern="1200" dirty="0">
                <a:latin typeface="Montserrat" panose="020B0604020202020204" charset="0"/>
                <a:ea typeface="Verdana" panose="020B0604030504040204" pitchFamily="34" charset="0"/>
              </a:rPr>
              <a:t>Colaboradores en EEUU, Alemania, UK, …</a:t>
            </a:r>
          </a:p>
          <a:p>
            <a:pPr marL="285736" indent="-285736" defTabSz="914355">
              <a:spcAft>
                <a:spcPts val="600"/>
              </a:spcAft>
              <a:buClrTx/>
              <a:buFont typeface="Arial" panose="020B0604020202020204" pitchFamily="34" charset="0"/>
              <a:buChar char="•"/>
            </a:pPr>
            <a:r>
              <a:rPr lang="es-ES" sz="1600" kern="1200" dirty="0">
                <a:latin typeface="Montserrat" panose="020B0604020202020204" charset="0"/>
                <a:ea typeface="Verdana" panose="020B0604030504040204" pitchFamily="34" charset="0"/>
              </a:rPr>
              <a:t>Equipos de investigación de primera línea</a:t>
            </a:r>
          </a:p>
          <a:p>
            <a:pPr marL="285736" indent="-285736" defTabSz="914355">
              <a:spcAft>
                <a:spcPts val="600"/>
              </a:spcAft>
              <a:buClrTx/>
              <a:buFont typeface="Arial" panose="020B0604020202020204" pitchFamily="34" charset="0"/>
              <a:buChar char="•"/>
            </a:pPr>
            <a:r>
              <a:rPr lang="es-ES" sz="1600" kern="1200" dirty="0">
                <a:latin typeface="Montserrat" panose="020B0604020202020204" charset="0"/>
                <a:ea typeface="Verdana" panose="020B0604030504040204" pitchFamily="34" charset="0"/>
              </a:rPr>
              <a:t>Parte del Centro de IA y Neurociencia</a:t>
            </a:r>
          </a:p>
          <a:p>
            <a:pPr marL="285736" indent="-285736" defTabSz="914355">
              <a:spcAft>
                <a:spcPts val="600"/>
              </a:spcAft>
              <a:buClrTx/>
              <a:buFont typeface="Arial" panose="020B0604020202020204" pitchFamily="34" charset="0"/>
              <a:buChar char="•"/>
            </a:pPr>
            <a:r>
              <a:rPr lang="es-ES" sz="1600" kern="1200" dirty="0">
                <a:latin typeface="Montserrat" panose="020B0604020202020204" charset="0"/>
                <a:ea typeface="Verdana" panose="020B0604030504040204" pitchFamily="34" charset="0"/>
              </a:rPr>
              <a:t>100’s de apariciones en medios</a:t>
            </a:r>
          </a:p>
          <a:p>
            <a:pPr marL="285736" indent="-285736" defTabSz="914355">
              <a:spcAft>
                <a:spcPts val="600"/>
              </a:spcAft>
              <a:buClrTx/>
              <a:buFont typeface="Arial" panose="020B0604020202020204" pitchFamily="34" charset="0"/>
              <a:buChar char="•"/>
            </a:pPr>
            <a:endParaRPr lang="es-ES" sz="1600" kern="1200" dirty="0">
              <a:latin typeface="Montserrat" panose="020B0604020202020204" charset="0"/>
              <a:ea typeface="Verdana" panose="020B0604030504040204" pitchFamily="34" charset="0"/>
            </a:endParaRPr>
          </a:p>
          <a:p>
            <a:pPr marL="285736" indent="-285736" defTabSz="914355">
              <a:spcAft>
                <a:spcPts val="600"/>
              </a:spcAft>
              <a:buClrTx/>
              <a:buFont typeface="Arial" panose="020B0604020202020204" pitchFamily="34" charset="0"/>
              <a:buChar char="•"/>
            </a:pPr>
            <a:endParaRPr lang="es-ES" sz="1600" kern="1200" dirty="0">
              <a:latin typeface="Montserrat" panose="020B0604020202020204" charset="0"/>
              <a:ea typeface="Verdana" panose="020B0604030504040204" pitchFamily="34" charset="0"/>
            </a:endParaRPr>
          </a:p>
          <a:p>
            <a:pPr defTabSz="914355">
              <a:spcAft>
                <a:spcPts val="600"/>
              </a:spcAft>
              <a:buClrTx/>
            </a:pPr>
            <a:r>
              <a:rPr lang="es-ES" sz="1600" kern="1200" dirty="0">
                <a:latin typeface="Montserrat" panose="020B0604020202020204" charset="0"/>
                <a:ea typeface="Verdana" panose="020B0604030504040204" pitchFamily="34" charset="0"/>
              </a:rPr>
              <a:t>Más </a:t>
            </a:r>
            <a:r>
              <a:rPr lang="es-ES" sz="1600" kern="1200" dirty="0" err="1">
                <a:latin typeface="Montserrat" panose="020B0604020202020204" charset="0"/>
                <a:ea typeface="Verdana" panose="020B0604030504040204" pitchFamily="34" charset="0"/>
              </a:rPr>
              <a:t>info</a:t>
            </a:r>
            <a:r>
              <a:rPr lang="es-ES" sz="1600" kern="1200" dirty="0">
                <a:latin typeface="Montserrat" panose="020B0604020202020204" charset="0"/>
                <a:ea typeface="Verdana" panose="020B0604030504040204" pitchFamily="34" charset="0"/>
              </a:rPr>
              <a:t> es </a:t>
            </a:r>
            <a:r>
              <a:rPr lang="es-ES" sz="1600" b="1" kern="1200" dirty="0">
                <a:latin typeface="Montserrat" panose="020B0604020202020204" charset="0"/>
                <a:ea typeface="Verdana" panose="020B0604030504040204" pitchFamily="34" charset="0"/>
              </a:rPr>
              <a:t>utdt.edu/neuro</a:t>
            </a:r>
          </a:p>
          <a:p>
            <a:pPr defTabSz="914355">
              <a:spcAft>
                <a:spcPts val="600"/>
              </a:spcAft>
              <a:buClrTx/>
            </a:pPr>
            <a:endParaRPr lang="es-ES" sz="1200" kern="1200" dirty="0">
              <a:latin typeface="Verdana" panose="020B0604030504040204" pitchFamily="34" charset="0"/>
              <a:ea typeface="Verdana" panose="020B0604030504040204" pitchFamily="34" charset="0"/>
            </a:endParaRPr>
          </a:p>
        </p:txBody>
      </p:sp>
      <p:pic>
        <p:nvPicPr>
          <p:cNvPr id="35" name="Picture 2">
            <a:extLst>
              <a:ext uri="{FF2B5EF4-FFF2-40B4-BE49-F238E27FC236}">
                <a16:creationId xmlns:a16="http://schemas.microsoft.com/office/drawing/2014/main" id="{DCBC1853-DA47-4002-B673-111BAFA787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8539" y="5779051"/>
            <a:ext cx="1086852" cy="80611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a:extLst>
              <a:ext uri="{FF2B5EF4-FFF2-40B4-BE49-F238E27FC236}">
                <a16:creationId xmlns:a16="http://schemas.microsoft.com/office/drawing/2014/main" id="{4701AB79-BDF6-4B4D-AE65-BDEE49D053F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0510" y="5498889"/>
            <a:ext cx="1058395" cy="1131749"/>
          </a:xfrm>
          <a:prstGeom prst="rect">
            <a:avLst/>
          </a:prstGeom>
          <a:noFill/>
          <a:extLst>
            <a:ext uri="{909E8E84-426E-40DD-AFC4-6F175D3DCCD1}">
              <a14:hiddenFill xmlns:a14="http://schemas.microsoft.com/office/drawing/2010/main">
                <a:solidFill>
                  <a:srgbClr val="FFFFFF"/>
                </a:solidFill>
              </a14:hiddenFill>
            </a:ext>
          </a:extLst>
        </p:spPr>
      </p:pic>
      <p:sp>
        <p:nvSpPr>
          <p:cNvPr id="37" name="CuadroTexto 3">
            <a:extLst>
              <a:ext uri="{FF2B5EF4-FFF2-40B4-BE49-F238E27FC236}">
                <a16:creationId xmlns:a16="http://schemas.microsoft.com/office/drawing/2014/main" id="{660523C0-DE7D-4C03-A5B6-24FA60FD00FA}"/>
              </a:ext>
            </a:extLst>
          </p:cNvPr>
          <p:cNvSpPr txBox="1"/>
          <p:nvPr/>
        </p:nvSpPr>
        <p:spPr>
          <a:xfrm>
            <a:off x="6460686" y="4220631"/>
            <a:ext cx="6398595" cy="600164"/>
          </a:xfrm>
          <a:prstGeom prst="rect">
            <a:avLst/>
          </a:prstGeom>
          <a:noFill/>
        </p:spPr>
        <p:txBody>
          <a:bodyPr wrap="square" rtlCol="0">
            <a:spAutoFit/>
          </a:bodyPr>
          <a:lstStyle/>
          <a:p>
            <a:pPr defTabSz="914355">
              <a:spcAft>
                <a:spcPts val="600"/>
              </a:spcAft>
              <a:buClrTx/>
            </a:pPr>
            <a:r>
              <a:rPr lang="es-ES" sz="1600" b="1" u="sng" kern="1200" dirty="0">
                <a:latin typeface="Montserrat" panose="020B0604020202020204" charset="0"/>
                <a:ea typeface="Verdana" panose="020B0604030504040204" pitchFamily="34" charset="0"/>
              </a:rPr>
              <a:t>Una decena de proyectos financiados por</a:t>
            </a:r>
            <a:r>
              <a:rPr lang="es-ES" sz="1600" kern="1200" dirty="0">
                <a:latin typeface="Montserrat" panose="020B0604020202020204" charset="0"/>
                <a:ea typeface="Verdana" panose="020B0604030504040204" pitchFamily="34" charset="0"/>
              </a:rPr>
              <a:t>:</a:t>
            </a:r>
            <a:endParaRPr lang="es-ES" sz="1200" kern="1200" dirty="0">
              <a:latin typeface="Montserrat" panose="020B0604020202020204" charset="0"/>
              <a:ea typeface="Verdana" panose="020B0604030504040204" pitchFamily="34" charset="0"/>
            </a:endParaRPr>
          </a:p>
          <a:p>
            <a:pPr marL="285736" indent="-285736" defTabSz="914355">
              <a:spcAft>
                <a:spcPts val="600"/>
              </a:spcAft>
              <a:buClrTx/>
              <a:buFont typeface="Arial" panose="020B0604020202020204" pitchFamily="34" charset="0"/>
              <a:buChar char="•"/>
            </a:pPr>
            <a:endParaRPr lang="es-ES" sz="1200" kern="1200" dirty="0">
              <a:latin typeface="Montserrat" panose="020B0604020202020204" charset="0"/>
              <a:ea typeface="Verdana" panose="020B0604030504040204" pitchFamily="34" charset="0"/>
            </a:endParaRPr>
          </a:p>
        </p:txBody>
      </p:sp>
      <p:pic>
        <p:nvPicPr>
          <p:cNvPr id="38" name="Picture 6" descr="Perception, Language and Attention in Youth (PLAY) Lab | National Technical  Institute for the Deaf | RIT">
            <a:extLst>
              <a:ext uri="{FF2B5EF4-FFF2-40B4-BE49-F238E27FC236}">
                <a16:creationId xmlns:a16="http://schemas.microsoft.com/office/drawing/2014/main" id="{4BF52B63-957A-4F8E-AA7F-358B05942D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06728" y="4657921"/>
            <a:ext cx="1379849" cy="94705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FACE Human Flourishing - The Task Force for Global Health">
            <a:extLst>
              <a:ext uri="{FF2B5EF4-FFF2-40B4-BE49-F238E27FC236}">
                <a16:creationId xmlns:a16="http://schemas.microsoft.com/office/drawing/2014/main" id="{C7FB4F66-4D00-4842-BA23-ED524D77BF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8333" y="4602251"/>
            <a:ext cx="1058395" cy="105839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0" descr="RFP- Alliance for Advancing Health Online's Vaccine Confidence Fund-The Vaccine  Confidence Project-16 Jun . 2021">
            <a:extLst>
              <a:ext uri="{FF2B5EF4-FFF2-40B4-BE49-F238E27FC236}">
                <a16:creationId xmlns:a16="http://schemas.microsoft.com/office/drawing/2014/main" id="{3FB7DCFA-455F-4A05-8E04-B2103EEB5F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68454" y="5745348"/>
            <a:ext cx="1929311" cy="839818"/>
          </a:xfrm>
          <a:prstGeom prst="rect">
            <a:avLst/>
          </a:prstGeom>
          <a:noFill/>
          <a:extLst>
            <a:ext uri="{909E8E84-426E-40DD-AFC4-6F175D3DCCD1}">
              <a14:hiddenFill xmlns:a14="http://schemas.microsoft.com/office/drawing/2010/main">
                <a:solidFill>
                  <a:srgbClr val="FFFFFF"/>
                </a:solidFill>
              </a14:hiddenFill>
            </a:ext>
          </a:extLst>
        </p:spPr>
      </p:pic>
      <p:sp>
        <p:nvSpPr>
          <p:cNvPr id="44" name="CuadroTexto 3">
            <a:extLst>
              <a:ext uri="{FF2B5EF4-FFF2-40B4-BE49-F238E27FC236}">
                <a16:creationId xmlns:a16="http://schemas.microsoft.com/office/drawing/2014/main" id="{82CA4D2F-A8FF-42D1-AE6F-A976B09DF30C}"/>
              </a:ext>
            </a:extLst>
          </p:cNvPr>
          <p:cNvSpPr txBox="1"/>
          <p:nvPr/>
        </p:nvSpPr>
        <p:spPr>
          <a:xfrm>
            <a:off x="6259155" y="1582689"/>
            <a:ext cx="5689989" cy="600164"/>
          </a:xfrm>
          <a:prstGeom prst="rect">
            <a:avLst/>
          </a:prstGeom>
          <a:noFill/>
        </p:spPr>
        <p:txBody>
          <a:bodyPr wrap="square" rtlCol="0">
            <a:spAutoFit/>
          </a:bodyPr>
          <a:lstStyle/>
          <a:p>
            <a:pPr defTabSz="914355">
              <a:spcAft>
                <a:spcPts val="600"/>
              </a:spcAft>
              <a:buClrTx/>
            </a:pPr>
            <a:r>
              <a:rPr lang="en-US" sz="1600" b="1" u="sng" kern="1200" dirty="0" err="1">
                <a:latin typeface="Montserrat" panose="020B0604020202020204" charset="0"/>
                <a:ea typeface="Verdana" panose="020B0604030504040204" pitchFamily="34" charset="0"/>
              </a:rPr>
              <a:t>Hemos</a:t>
            </a:r>
            <a:r>
              <a:rPr lang="en-US" sz="1600" b="1" u="sng" kern="1200" dirty="0">
                <a:latin typeface="Montserrat" panose="020B0604020202020204" charset="0"/>
                <a:ea typeface="Verdana" panose="020B0604030504040204" pitchFamily="34" charset="0"/>
              </a:rPr>
              <a:t> </a:t>
            </a:r>
            <a:r>
              <a:rPr lang="en-US" sz="1600" b="1" u="sng" kern="1200" dirty="0" err="1">
                <a:latin typeface="Montserrat" panose="020B0604020202020204" charset="0"/>
                <a:ea typeface="Verdana" panose="020B0604030504040204" pitchFamily="34" charset="0"/>
              </a:rPr>
              <a:t>publicado</a:t>
            </a:r>
            <a:r>
              <a:rPr lang="en-US" sz="1600" b="1" u="sng" kern="1200" dirty="0">
                <a:latin typeface="Montserrat" panose="020B0604020202020204" charset="0"/>
                <a:ea typeface="Verdana" panose="020B0604030504040204" pitchFamily="34" charset="0"/>
              </a:rPr>
              <a:t> </a:t>
            </a:r>
            <a:r>
              <a:rPr lang="en-US" sz="1600" b="1" u="sng" kern="1200" dirty="0" err="1">
                <a:latin typeface="Montserrat" panose="020B0604020202020204" charset="0"/>
                <a:ea typeface="Verdana" panose="020B0604030504040204" pitchFamily="34" charset="0"/>
              </a:rPr>
              <a:t>trabajos</a:t>
            </a:r>
            <a:r>
              <a:rPr lang="en-US" sz="1600" b="1" u="sng" kern="1200" dirty="0">
                <a:latin typeface="Montserrat" panose="020B0604020202020204" charset="0"/>
                <a:ea typeface="Verdana" panose="020B0604030504040204" pitchFamily="34" charset="0"/>
              </a:rPr>
              <a:t> </a:t>
            </a:r>
            <a:r>
              <a:rPr lang="en-US" sz="1600" b="1" u="sng" kern="1200" dirty="0" err="1">
                <a:latin typeface="Montserrat" panose="020B0604020202020204" charset="0"/>
                <a:ea typeface="Verdana" panose="020B0604030504040204" pitchFamily="34" charset="0"/>
              </a:rPr>
              <a:t>en</a:t>
            </a:r>
            <a:r>
              <a:rPr lang="en-US" sz="1600" b="1" u="sng" kern="1200" dirty="0">
                <a:latin typeface="Montserrat" panose="020B0604020202020204" charset="0"/>
                <a:ea typeface="Verdana" panose="020B0604030504040204" pitchFamily="34" charset="0"/>
              </a:rPr>
              <a:t> las </a:t>
            </a:r>
            <a:r>
              <a:rPr lang="en-US" sz="1600" b="1" u="sng" kern="1200" dirty="0" err="1">
                <a:latin typeface="Montserrat" panose="020B0604020202020204" charset="0"/>
                <a:ea typeface="Verdana" panose="020B0604030504040204" pitchFamily="34" charset="0"/>
              </a:rPr>
              <a:t>siguientes</a:t>
            </a:r>
            <a:r>
              <a:rPr lang="en-US" sz="1600" b="1" u="sng" kern="1200" dirty="0">
                <a:latin typeface="Montserrat" panose="020B0604020202020204" charset="0"/>
                <a:ea typeface="Verdana" panose="020B0604030504040204" pitchFamily="34" charset="0"/>
              </a:rPr>
              <a:t> </a:t>
            </a:r>
            <a:r>
              <a:rPr lang="en-US" sz="1600" b="1" u="sng" kern="1200" dirty="0" err="1">
                <a:latin typeface="Montserrat" panose="020B0604020202020204" charset="0"/>
                <a:ea typeface="Verdana" panose="020B0604030504040204" pitchFamily="34" charset="0"/>
              </a:rPr>
              <a:t>revistas</a:t>
            </a:r>
            <a:r>
              <a:rPr lang="es-ES" sz="1600" kern="1200" dirty="0">
                <a:latin typeface="Montserrat" panose="020B0604020202020204" charset="0"/>
                <a:ea typeface="Verdana" panose="020B0604030504040204" pitchFamily="34" charset="0"/>
              </a:rPr>
              <a:t>:</a:t>
            </a:r>
            <a:endParaRPr lang="es-ES" sz="1200" kern="1200" dirty="0">
              <a:latin typeface="Montserrat" panose="020B0604020202020204" charset="0"/>
              <a:ea typeface="Verdana" panose="020B0604030504040204" pitchFamily="34" charset="0"/>
            </a:endParaRPr>
          </a:p>
          <a:p>
            <a:pPr marL="285736" indent="-285736" defTabSz="914355">
              <a:spcAft>
                <a:spcPts val="600"/>
              </a:spcAft>
              <a:buClrTx/>
              <a:buFont typeface="Arial" panose="020B0604020202020204" pitchFamily="34" charset="0"/>
              <a:buChar char="•"/>
            </a:pPr>
            <a:endParaRPr lang="es-ES" sz="1200" kern="1200" dirty="0">
              <a:latin typeface="Montserrat" panose="020B0604020202020204" charset="0"/>
              <a:ea typeface="Verdana" panose="020B0604030504040204" pitchFamily="34" charset="0"/>
            </a:endParaRPr>
          </a:p>
        </p:txBody>
      </p:sp>
      <p:pic>
        <p:nvPicPr>
          <p:cNvPr id="1028" name="Picture 4" descr="Nature Journal Logo #2 - Jonathan Balcombe">
            <a:extLst>
              <a:ext uri="{FF2B5EF4-FFF2-40B4-BE49-F238E27FC236}">
                <a16:creationId xmlns:a16="http://schemas.microsoft.com/office/drawing/2014/main" id="{E8695F36-9D1F-4514-95CD-4A57C8947C5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058" r="15982"/>
          <a:stretch/>
        </p:blipFill>
        <p:spPr bwMode="auto">
          <a:xfrm>
            <a:off x="6514060" y="2052486"/>
            <a:ext cx="1364984" cy="5289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aboratorio de Neurociencia">
            <a:extLst>
              <a:ext uri="{FF2B5EF4-FFF2-40B4-BE49-F238E27FC236}">
                <a16:creationId xmlns:a16="http://schemas.microsoft.com/office/drawing/2014/main" id="{4A53210A-473A-4DB9-BD3D-9BCD0CC1735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6220" y="5283580"/>
            <a:ext cx="1301395" cy="1347058"/>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8" descr="CIAN - Centro de Inteligencia Artificial y Neurociencia">
            <a:extLst>
              <a:ext uri="{FF2B5EF4-FFF2-40B4-BE49-F238E27FC236}">
                <a16:creationId xmlns:a16="http://schemas.microsoft.com/office/drawing/2014/main" id="{407E343C-5CDF-4D63-A7C1-896F9DD68D16}"/>
              </a:ext>
            </a:extLst>
          </p:cNvPr>
          <p:cNvSpPr>
            <a:spLocks noChangeAspect="1" noChangeArrowheads="1"/>
          </p:cNvSpPr>
          <p:nvPr/>
        </p:nvSpPr>
        <p:spPr bwMode="auto">
          <a:xfrm>
            <a:off x="6019404" y="3248025"/>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defTabSz="457200"/>
            <a:endParaRPr lang="en-US" sz="700"/>
          </a:p>
        </p:txBody>
      </p:sp>
      <p:sp>
        <p:nvSpPr>
          <p:cNvPr id="11" name="AutoShape 10" descr="Licenciatura en Ciencias del Comportamiento">
            <a:extLst>
              <a:ext uri="{FF2B5EF4-FFF2-40B4-BE49-F238E27FC236}">
                <a16:creationId xmlns:a16="http://schemas.microsoft.com/office/drawing/2014/main" id="{DD5C7ED9-46A9-4B29-AE7F-4348CAC3A01E}"/>
              </a:ext>
            </a:extLst>
          </p:cNvPr>
          <p:cNvSpPr>
            <a:spLocks noChangeAspect="1" noChangeArrowheads="1"/>
          </p:cNvSpPr>
          <p:nvPr/>
        </p:nvSpPr>
        <p:spPr bwMode="auto">
          <a:xfrm>
            <a:off x="6095604" y="3324225"/>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defTabSz="457200"/>
            <a:endParaRPr lang="en-US" sz="700"/>
          </a:p>
        </p:txBody>
      </p:sp>
      <p:sp>
        <p:nvSpPr>
          <p:cNvPr id="12" name="AutoShape 12" descr="Centro Inteligencia Artificial y Neurociencia">
            <a:extLst>
              <a:ext uri="{FF2B5EF4-FFF2-40B4-BE49-F238E27FC236}">
                <a16:creationId xmlns:a16="http://schemas.microsoft.com/office/drawing/2014/main" id="{F27C0190-EF0D-40C8-90C9-6436618E9285}"/>
              </a:ext>
            </a:extLst>
          </p:cNvPr>
          <p:cNvSpPr>
            <a:spLocks noChangeAspect="1" noChangeArrowheads="1"/>
          </p:cNvSpPr>
          <p:nvPr/>
        </p:nvSpPr>
        <p:spPr bwMode="auto">
          <a:xfrm>
            <a:off x="6171804" y="3400425"/>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defTabSz="457200"/>
            <a:endParaRPr lang="en-US" sz="700"/>
          </a:p>
        </p:txBody>
      </p:sp>
      <p:pic>
        <p:nvPicPr>
          <p:cNvPr id="1038" name="Picture 14" descr="Science Advances (@ScienceAdvances) / X">
            <a:extLst>
              <a:ext uri="{FF2B5EF4-FFF2-40B4-BE49-F238E27FC236}">
                <a16:creationId xmlns:a16="http://schemas.microsoft.com/office/drawing/2014/main" id="{CCDFC3FB-9A8D-4AB4-8222-96DE098C6F9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30606" y="1965085"/>
            <a:ext cx="752245" cy="75224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he parenting vaccine|Nature Human Behaviour (2020) – (Accelerate) Hub">
            <a:extLst>
              <a:ext uri="{FF2B5EF4-FFF2-40B4-BE49-F238E27FC236}">
                <a16:creationId xmlns:a16="http://schemas.microsoft.com/office/drawing/2014/main" id="{8B6BA835-ACC3-43E0-B418-5427FE9A5860}"/>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11478" r="39001" b="55249"/>
          <a:stretch/>
        </p:blipFill>
        <p:spPr bwMode="auto">
          <a:xfrm>
            <a:off x="9469937" y="2033249"/>
            <a:ext cx="1966323" cy="56142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egura Lab - New publication in PNAS">
            <a:extLst>
              <a:ext uri="{FF2B5EF4-FFF2-40B4-BE49-F238E27FC236}">
                <a16:creationId xmlns:a16="http://schemas.microsoft.com/office/drawing/2014/main" id="{1BFF2EFF-0879-43FF-A6AB-72FF214CBC1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34114" y="2879498"/>
            <a:ext cx="1124877" cy="63274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urrent Biology">
            <a:extLst>
              <a:ext uri="{FF2B5EF4-FFF2-40B4-BE49-F238E27FC236}">
                <a16:creationId xmlns:a16="http://schemas.microsoft.com/office/drawing/2014/main" id="{4E85780C-347C-4852-B4E9-B6DB4EA0CF3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69935" y="2856240"/>
            <a:ext cx="673587" cy="673587"/>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Psychological Science Introduces New Replication Category – Association for Psychological  Science – APS">
            <a:extLst>
              <a:ext uri="{FF2B5EF4-FFF2-40B4-BE49-F238E27FC236}">
                <a16:creationId xmlns:a16="http://schemas.microsoft.com/office/drawing/2014/main" id="{8A9EAEFE-89DF-4496-A473-200B2382AED8}"/>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b="49108"/>
          <a:stretch/>
        </p:blipFill>
        <p:spPr bwMode="auto">
          <a:xfrm>
            <a:off x="9966488" y="2799938"/>
            <a:ext cx="973220" cy="795996"/>
          </a:xfrm>
          <a:prstGeom prst="rect">
            <a:avLst/>
          </a:prstGeom>
          <a:noFill/>
          <a:extLst>
            <a:ext uri="{909E8E84-426E-40DD-AFC4-6F175D3DCCD1}">
              <a14:hiddenFill xmlns:a14="http://schemas.microsoft.com/office/drawing/2010/main">
                <a:solidFill>
                  <a:srgbClr val="FFFFFF"/>
                </a:solidFill>
              </a14:hiddenFill>
            </a:ext>
          </a:extLst>
        </p:spPr>
      </p:pic>
      <p:pic>
        <p:nvPicPr>
          <p:cNvPr id="52" name="Graphic 51">
            <a:extLst>
              <a:ext uri="{FF2B5EF4-FFF2-40B4-BE49-F238E27FC236}">
                <a16:creationId xmlns:a16="http://schemas.microsoft.com/office/drawing/2014/main" id="{661A5F84-DD5C-4174-8D28-719E745CA3F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193901" y="5439557"/>
            <a:ext cx="1359052" cy="1032242"/>
          </a:xfrm>
          <a:prstGeom prst="rect">
            <a:avLst/>
          </a:prstGeom>
        </p:spPr>
      </p:pic>
      <p:sp>
        <p:nvSpPr>
          <p:cNvPr id="53" name="Google Shape;109;p3">
            <a:extLst>
              <a:ext uri="{FF2B5EF4-FFF2-40B4-BE49-F238E27FC236}">
                <a16:creationId xmlns:a16="http://schemas.microsoft.com/office/drawing/2014/main" id="{6A95D0AE-51DC-4ADB-B621-99C8D2A57220}"/>
              </a:ext>
            </a:extLst>
          </p:cNvPr>
          <p:cNvSpPr txBox="1">
            <a:spLocks noGrp="1"/>
          </p:cNvSpPr>
          <p:nvPr>
            <p:ph type="title"/>
          </p:nvPr>
        </p:nvSpPr>
        <p:spPr>
          <a:xfrm>
            <a:off x="801359" y="314480"/>
            <a:ext cx="11028898" cy="798118"/>
          </a:xfrm>
          <a:prstGeom prst="rect">
            <a:avLst/>
          </a:prstGeom>
          <a:noFill/>
          <a:ln>
            <a:noFill/>
          </a:ln>
        </p:spPr>
        <p:txBody>
          <a:bodyPr spcFirstLastPara="1" wrap="square" lIns="91419" tIns="45697" rIns="91419" bIns="45697" anchor="b" anchorCtr="0">
            <a:normAutofit/>
          </a:bodyPr>
          <a:lstStyle/>
          <a:p>
            <a:pPr>
              <a:buClr>
                <a:schemeClr val="lt1"/>
              </a:buClr>
              <a:buSzPts val="2800"/>
            </a:pPr>
            <a:r>
              <a:rPr lang="en-GB" sz="3000" b="1" dirty="0">
                <a:solidFill>
                  <a:srgbClr val="80B5DA"/>
                </a:solidFill>
                <a:latin typeface="Montserrat" panose="020B0604020202020204" charset="0"/>
              </a:rPr>
              <a:t>El </a:t>
            </a:r>
            <a:r>
              <a:rPr lang="en-GB" sz="3000" b="1" dirty="0" err="1">
                <a:solidFill>
                  <a:srgbClr val="80B5DA"/>
                </a:solidFill>
                <a:latin typeface="Montserrat" panose="020B0604020202020204" charset="0"/>
              </a:rPr>
              <a:t>Laboratorio</a:t>
            </a:r>
            <a:r>
              <a:rPr lang="en-GB" sz="3000" b="1" dirty="0">
                <a:solidFill>
                  <a:srgbClr val="80B5DA"/>
                </a:solidFill>
                <a:latin typeface="Montserrat" panose="020B0604020202020204" charset="0"/>
              </a:rPr>
              <a:t> de </a:t>
            </a:r>
            <a:r>
              <a:rPr lang="en-GB" sz="3000" b="1" dirty="0" err="1">
                <a:solidFill>
                  <a:srgbClr val="80B5DA"/>
                </a:solidFill>
                <a:latin typeface="Montserrat" panose="020B0604020202020204" charset="0"/>
              </a:rPr>
              <a:t>Neurociencia</a:t>
            </a:r>
            <a:r>
              <a:rPr lang="en-GB" sz="3000" b="1" dirty="0">
                <a:solidFill>
                  <a:srgbClr val="80B5DA"/>
                </a:solidFill>
                <a:latin typeface="Montserrat" panose="020B0604020202020204" charset="0"/>
              </a:rPr>
              <a:t> </a:t>
            </a:r>
            <a:endParaRPr sz="3000" b="1" dirty="0">
              <a:solidFill>
                <a:srgbClr val="80B5DA"/>
              </a:solidFill>
              <a:latin typeface="Montserrat" panose="020B0604020202020204" charset="0"/>
            </a:endParaRPr>
          </a:p>
        </p:txBody>
      </p:sp>
    </p:spTree>
    <p:extLst>
      <p:ext uri="{BB962C8B-B14F-4D97-AF65-F5344CB8AC3E}">
        <p14:creationId xmlns:p14="http://schemas.microsoft.com/office/powerpoint/2010/main" val="2534435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2" name="Google Shape;642;p48"/>
          <p:cNvSpPr/>
          <p:nvPr/>
        </p:nvSpPr>
        <p:spPr>
          <a:xfrm>
            <a:off x="10453099" y="6286249"/>
            <a:ext cx="1738500" cy="371100"/>
          </a:xfrm>
          <a:prstGeom prst="rect">
            <a:avLst/>
          </a:prstGeom>
          <a:solidFill>
            <a:schemeClr val="lt1"/>
          </a:solidFill>
          <a:ln>
            <a:noFill/>
          </a:ln>
        </p:spPr>
        <p:txBody>
          <a:bodyPr spcFirstLastPara="1" wrap="square" lIns="45713" tIns="22850" rIns="45713" bIns="22850" anchor="ctr" anchorCtr="0">
            <a:noAutofit/>
          </a:bodyPr>
          <a:lstStyle/>
          <a:p>
            <a:pPr algn="ctr" defTabSz="457200"/>
            <a:endParaRPr sz="900">
              <a:latin typeface="Calibri"/>
              <a:ea typeface="Calibri"/>
              <a:cs typeface="Calibri"/>
              <a:sym typeface="Calibri"/>
            </a:endParaRPr>
          </a:p>
        </p:txBody>
      </p:sp>
      <p:sp>
        <p:nvSpPr>
          <p:cNvPr id="643" name="Google Shape;643;p48"/>
          <p:cNvSpPr txBox="1"/>
          <p:nvPr/>
        </p:nvSpPr>
        <p:spPr>
          <a:xfrm>
            <a:off x="5208991" y="1969579"/>
            <a:ext cx="5244107" cy="415478"/>
          </a:xfrm>
          <a:prstGeom prst="rect">
            <a:avLst/>
          </a:prstGeom>
          <a:noFill/>
          <a:ln>
            <a:noFill/>
          </a:ln>
        </p:spPr>
        <p:txBody>
          <a:bodyPr spcFirstLastPara="1" wrap="square" lIns="45713" tIns="22850" rIns="45713" bIns="22850" anchor="t" anchorCtr="0">
            <a:spAutoFit/>
          </a:bodyPr>
          <a:lstStyle/>
          <a:p>
            <a:pPr defTabSz="457200">
              <a:lnSpc>
                <a:spcPct val="150000"/>
              </a:lnSpc>
            </a:pPr>
            <a:r>
              <a:rPr lang="en-US" sz="1600" b="1" u="sng" dirty="0" err="1">
                <a:latin typeface="Montserrat"/>
                <a:ea typeface="Montserrat"/>
                <a:cs typeface="Montserrat"/>
                <a:sym typeface="Montserrat"/>
              </a:rPr>
              <a:t>Proyectos</a:t>
            </a:r>
            <a:r>
              <a:rPr lang="en-US" sz="1600" b="1" u="sng" dirty="0">
                <a:latin typeface="Montserrat"/>
                <a:ea typeface="Montserrat"/>
                <a:cs typeface="Montserrat"/>
                <a:sym typeface="Montserrat"/>
              </a:rPr>
              <a:t> de </a:t>
            </a:r>
            <a:r>
              <a:rPr lang="en-US" sz="1600" b="1" u="sng" dirty="0" err="1">
                <a:latin typeface="Montserrat"/>
                <a:ea typeface="Montserrat"/>
                <a:cs typeface="Montserrat"/>
                <a:sym typeface="Montserrat"/>
              </a:rPr>
              <a:t>investigación</a:t>
            </a:r>
            <a:r>
              <a:rPr lang="en-US" sz="1600" b="1" u="sng" dirty="0">
                <a:latin typeface="Montserrat"/>
                <a:ea typeface="Montserrat"/>
                <a:cs typeface="Montserrat"/>
                <a:sym typeface="Montserrat"/>
              </a:rPr>
              <a:t> del </a:t>
            </a:r>
            <a:r>
              <a:rPr lang="en-US" sz="1600" b="1" u="sng" dirty="0" err="1">
                <a:latin typeface="Montserrat"/>
                <a:ea typeface="Montserrat"/>
                <a:cs typeface="Montserrat"/>
                <a:sym typeface="Montserrat"/>
              </a:rPr>
              <a:t>laboratorio</a:t>
            </a:r>
            <a:r>
              <a:rPr lang="en-US" sz="1600" b="1" dirty="0">
                <a:latin typeface="Montserrat"/>
                <a:ea typeface="Montserrat"/>
                <a:cs typeface="Montserrat"/>
                <a:sym typeface="Montserrat"/>
              </a:rPr>
              <a:t>:</a:t>
            </a:r>
            <a:endParaRPr sz="1600" b="1" dirty="0">
              <a:latin typeface="Montserrat"/>
              <a:ea typeface="Montserrat"/>
              <a:cs typeface="Montserrat"/>
              <a:sym typeface="Montserrat"/>
            </a:endParaRPr>
          </a:p>
        </p:txBody>
      </p:sp>
      <p:pic>
        <p:nvPicPr>
          <p:cNvPr id="644" name="Google Shape;644;p48"/>
          <p:cNvPicPr preferRelativeResize="0"/>
          <p:nvPr/>
        </p:nvPicPr>
        <p:blipFill rotWithShape="1">
          <a:blip r:embed="rId3">
            <a:alphaModFix/>
          </a:blip>
          <a:srcRect/>
          <a:stretch/>
        </p:blipFill>
        <p:spPr>
          <a:xfrm>
            <a:off x="10927954" y="0"/>
            <a:ext cx="1263650" cy="1060451"/>
          </a:xfrm>
          <a:prstGeom prst="rect">
            <a:avLst/>
          </a:prstGeom>
          <a:noFill/>
          <a:ln>
            <a:noFill/>
          </a:ln>
        </p:spPr>
      </p:pic>
      <p:cxnSp>
        <p:nvCxnSpPr>
          <p:cNvPr id="657" name="Google Shape;657;p48"/>
          <p:cNvCxnSpPr>
            <a:cxnSpLocks/>
          </p:cNvCxnSpPr>
          <p:nvPr/>
        </p:nvCxnSpPr>
        <p:spPr>
          <a:xfrm>
            <a:off x="4158422" y="744282"/>
            <a:ext cx="0" cy="5607429"/>
          </a:xfrm>
          <a:prstGeom prst="straightConnector1">
            <a:avLst/>
          </a:prstGeom>
          <a:noFill/>
          <a:ln w="19050" cap="flat" cmpd="sng">
            <a:solidFill>
              <a:schemeClr val="lt1"/>
            </a:solidFill>
            <a:prstDash val="solid"/>
            <a:miter lim="800000"/>
            <a:headEnd type="none" w="sm" len="sm"/>
            <a:tailEnd type="none" w="sm" len="sm"/>
          </a:ln>
        </p:spPr>
      </p:cxnSp>
      <p:sp>
        <p:nvSpPr>
          <p:cNvPr id="2" name="AutoShape 2" descr="Laboratorio de Neurociencia">
            <a:extLst>
              <a:ext uri="{FF2B5EF4-FFF2-40B4-BE49-F238E27FC236}">
                <a16:creationId xmlns:a16="http://schemas.microsoft.com/office/drawing/2014/main" id="{8F02CC22-9746-4C9A-947A-D319775586A7}"/>
              </a:ext>
            </a:extLst>
          </p:cNvPr>
          <p:cNvSpPr>
            <a:spLocks noChangeAspect="1" noChangeArrowheads="1"/>
          </p:cNvSpPr>
          <p:nvPr/>
        </p:nvSpPr>
        <p:spPr bwMode="auto">
          <a:xfrm>
            <a:off x="6019404" y="3810001"/>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defTabSz="457200"/>
            <a:endParaRPr lang="en-US" sz="700"/>
          </a:p>
        </p:txBody>
      </p:sp>
      <p:grpSp>
        <p:nvGrpSpPr>
          <p:cNvPr id="6" name="Group 5">
            <a:extLst>
              <a:ext uri="{FF2B5EF4-FFF2-40B4-BE49-F238E27FC236}">
                <a16:creationId xmlns:a16="http://schemas.microsoft.com/office/drawing/2014/main" id="{ADDB37EA-A16B-47B9-9256-2BE8EC7DF761}"/>
              </a:ext>
            </a:extLst>
          </p:cNvPr>
          <p:cNvGrpSpPr/>
          <p:nvPr/>
        </p:nvGrpSpPr>
        <p:grpSpPr>
          <a:xfrm>
            <a:off x="685899" y="1657333"/>
            <a:ext cx="2978361" cy="782633"/>
            <a:chOff x="1428749" y="3019696"/>
            <a:chExt cx="5956721" cy="1565265"/>
          </a:xfrm>
        </p:grpSpPr>
        <p:sp>
          <p:nvSpPr>
            <p:cNvPr id="652" name="Google Shape;652;p48"/>
            <p:cNvSpPr txBox="1"/>
            <p:nvPr/>
          </p:nvSpPr>
          <p:spPr>
            <a:xfrm>
              <a:off x="3377771" y="3019696"/>
              <a:ext cx="4007699" cy="1200287"/>
            </a:xfrm>
            <a:prstGeom prst="rect">
              <a:avLst/>
            </a:prstGeom>
            <a:noFill/>
            <a:ln>
              <a:noFill/>
            </a:ln>
          </p:spPr>
          <p:txBody>
            <a:bodyPr spcFirstLastPara="1" wrap="square" lIns="45713" tIns="22850" rIns="45713" bIns="22850" anchor="t" anchorCtr="0">
              <a:spAutoFit/>
            </a:bodyPr>
            <a:lstStyle/>
            <a:p>
              <a:pPr defTabSz="457200"/>
              <a:r>
                <a:rPr lang="en-US" sz="1200" b="1" dirty="0">
                  <a:latin typeface="Montserrat"/>
                  <a:ea typeface="Montserrat"/>
                  <a:cs typeface="Montserrat"/>
                  <a:sym typeface="Montserrat"/>
                </a:rPr>
                <a:t>Joaquín Navajas, </a:t>
              </a:r>
              <a:endParaRPr sz="700" dirty="0"/>
            </a:p>
            <a:p>
              <a:pPr defTabSz="457200"/>
              <a:r>
                <a:rPr lang="en-US" sz="1200" dirty="0">
                  <a:latin typeface="Montserrat"/>
                  <a:ea typeface="Montserrat"/>
                  <a:cs typeface="Montserrat"/>
                  <a:sym typeface="Montserrat"/>
                </a:rPr>
                <a:t>PhD in Neuroscience University of Leicester</a:t>
              </a:r>
              <a:endParaRPr sz="1200" dirty="0">
                <a:latin typeface="Montserrat"/>
                <a:ea typeface="Montserrat"/>
                <a:cs typeface="Montserrat"/>
                <a:sym typeface="Montserrat"/>
              </a:endParaRPr>
            </a:p>
          </p:txBody>
        </p:sp>
        <p:pic>
          <p:nvPicPr>
            <p:cNvPr id="5" name="Picture 4">
              <a:extLst>
                <a:ext uri="{FF2B5EF4-FFF2-40B4-BE49-F238E27FC236}">
                  <a16:creationId xmlns:a16="http://schemas.microsoft.com/office/drawing/2014/main" id="{C7B20D61-5A8D-4577-A225-882430C96A4D}"/>
                </a:ext>
              </a:extLst>
            </p:cNvPr>
            <p:cNvPicPr>
              <a:picLocks noChangeAspect="1"/>
            </p:cNvPicPr>
            <p:nvPr/>
          </p:nvPicPr>
          <p:blipFill rotWithShape="1">
            <a:blip r:embed="rId4"/>
            <a:srcRect l="55164" t="12761" r="32084" b="58245"/>
            <a:stretch/>
          </p:blipFill>
          <p:spPr>
            <a:xfrm>
              <a:off x="1428749" y="3024052"/>
              <a:ext cx="1591307" cy="1560909"/>
            </a:xfrm>
            <a:prstGeom prst="ellipse">
              <a:avLst/>
            </a:prstGeom>
          </p:spPr>
        </p:pic>
      </p:grpSp>
      <p:grpSp>
        <p:nvGrpSpPr>
          <p:cNvPr id="10" name="Group 9">
            <a:extLst>
              <a:ext uri="{FF2B5EF4-FFF2-40B4-BE49-F238E27FC236}">
                <a16:creationId xmlns:a16="http://schemas.microsoft.com/office/drawing/2014/main" id="{E228C537-1B47-4F75-ADBA-C9B96D5E36E1}"/>
              </a:ext>
            </a:extLst>
          </p:cNvPr>
          <p:cNvGrpSpPr/>
          <p:nvPr/>
        </p:nvGrpSpPr>
        <p:grpSpPr>
          <a:xfrm>
            <a:off x="685899" y="2620633"/>
            <a:ext cx="3308788" cy="813716"/>
            <a:chOff x="1402467" y="4834329"/>
            <a:chExt cx="6617576" cy="1627432"/>
          </a:xfrm>
        </p:grpSpPr>
        <p:pic>
          <p:nvPicPr>
            <p:cNvPr id="24" name="Picture 23">
              <a:extLst>
                <a:ext uri="{FF2B5EF4-FFF2-40B4-BE49-F238E27FC236}">
                  <a16:creationId xmlns:a16="http://schemas.microsoft.com/office/drawing/2014/main" id="{D09882EC-DC81-423C-9B20-E1C64A4013BC}"/>
                </a:ext>
              </a:extLst>
            </p:cNvPr>
            <p:cNvPicPr>
              <a:picLocks noChangeAspect="1"/>
            </p:cNvPicPr>
            <p:nvPr/>
          </p:nvPicPr>
          <p:blipFill rotWithShape="1">
            <a:blip r:embed="rId4"/>
            <a:srcRect l="4636" t="67421" r="82762" b="3802"/>
            <a:stretch/>
          </p:blipFill>
          <p:spPr>
            <a:xfrm>
              <a:off x="1402467" y="4834329"/>
              <a:ext cx="1652130" cy="1627432"/>
            </a:xfrm>
            <a:prstGeom prst="ellipse">
              <a:avLst/>
            </a:prstGeom>
          </p:spPr>
        </p:pic>
        <p:sp>
          <p:nvSpPr>
            <p:cNvPr id="29" name="Google Shape;652;p48">
              <a:extLst>
                <a:ext uri="{FF2B5EF4-FFF2-40B4-BE49-F238E27FC236}">
                  <a16:creationId xmlns:a16="http://schemas.microsoft.com/office/drawing/2014/main" id="{E6AC159F-A437-4DA6-B075-420075797C01}"/>
                </a:ext>
              </a:extLst>
            </p:cNvPr>
            <p:cNvSpPr txBox="1"/>
            <p:nvPr/>
          </p:nvSpPr>
          <p:spPr>
            <a:xfrm>
              <a:off x="3377771" y="5047901"/>
              <a:ext cx="4642272" cy="1200288"/>
            </a:xfrm>
            <a:prstGeom prst="rect">
              <a:avLst/>
            </a:prstGeom>
            <a:noFill/>
            <a:ln>
              <a:noFill/>
            </a:ln>
          </p:spPr>
          <p:txBody>
            <a:bodyPr spcFirstLastPara="1" wrap="square" lIns="45713" tIns="22850" rIns="45713" bIns="22850" anchor="t" anchorCtr="0">
              <a:spAutoFit/>
            </a:bodyPr>
            <a:lstStyle/>
            <a:p>
              <a:pPr defTabSz="457200"/>
              <a:r>
                <a:rPr lang="en-US" sz="1200" b="1" dirty="0">
                  <a:latin typeface="Montserrat"/>
                  <a:ea typeface="Montserrat"/>
                  <a:cs typeface="Montserrat"/>
                  <a:sym typeface="Montserrat"/>
                </a:rPr>
                <a:t>Cecilia Calero, </a:t>
              </a:r>
              <a:endParaRPr sz="700" dirty="0"/>
            </a:p>
            <a:p>
              <a:pPr defTabSz="457200"/>
              <a:r>
                <a:rPr lang="en-US" sz="1200" dirty="0" err="1">
                  <a:latin typeface="Montserrat"/>
                  <a:ea typeface="Montserrat"/>
                  <a:cs typeface="Montserrat"/>
                  <a:sym typeface="Montserrat"/>
                </a:rPr>
                <a:t>Doctora</a:t>
              </a:r>
              <a:r>
                <a:rPr lang="en-US" sz="1200" dirty="0">
                  <a:latin typeface="Montserrat"/>
                  <a:ea typeface="Montserrat"/>
                  <a:cs typeface="Montserrat"/>
                  <a:sym typeface="Montserrat"/>
                </a:rPr>
                <a:t> </a:t>
              </a:r>
              <a:r>
                <a:rPr lang="en-US" sz="1200" dirty="0" err="1">
                  <a:latin typeface="Montserrat"/>
                  <a:ea typeface="Montserrat"/>
                  <a:cs typeface="Montserrat"/>
                  <a:sym typeface="Montserrat"/>
                </a:rPr>
                <a:t>en</a:t>
              </a:r>
              <a:r>
                <a:rPr lang="en-US" sz="1200" dirty="0">
                  <a:latin typeface="Montserrat"/>
                  <a:ea typeface="Montserrat"/>
                  <a:cs typeface="Montserrat"/>
                  <a:sym typeface="Montserrat"/>
                </a:rPr>
                <a:t> </a:t>
              </a:r>
              <a:r>
                <a:rPr lang="en-US" sz="1200" dirty="0" err="1">
                  <a:latin typeface="Montserrat"/>
                  <a:ea typeface="Montserrat"/>
                  <a:cs typeface="Montserrat"/>
                  <a:sym typeface="Montserrat"/>
                </a:rPr>
                <a:t>Biología</a:t>
              </a:r>
              <a:r>
                <a:rPr lang="en-US" sz="1200" dirty="0">
                  <a:latin typeface="Montserrat"/>
                  <a:ea typeface="Montserrat"/>
                  <a:cs typeface="Montserrat"/>
                  <a:sym typeface="Montserrat"/>
                </a:rPr>
                <a:t>, Universidad de Buenos Aires</a:t>
              </a:r>
              <a:endParaRPr sz="1200" dirty="0">
                <a:latin typeface="Montserrat"/>
                <a:ea typeface="Montserrat"/>
                <a:cs typeface="Montserrat"/>
                <a:sym typeface="Montserrat"/>
              </a:endParaRPr>
            </a:p>
          </p:txBody>
        </p:sp>
      </p:grpSp>
      <p:grpSp>
        <p:nvGrpSpPr>
          <p:cNvPr id="9" name="Group 8">
            <a:extLst>
              <a:ext uri="{FF2B5EF4-FFF2-40B4-BE49-F238E27FC236}">
                <a16:creationId xmlns:a16="http://schemas.microsoft.com/office/drawing/2014/main" id="{FDD2BFFD-1559-475E-A1CA-5337A2093972}"/>
              </a:ext>
            </a:extLst>
          </p:cNvPr>
          <p:cNvGrpSpPr/>
          <p:nvPr/>
        </p:nvGrpSpPr>
        <p:grpSpPr>
          <a:xfrm>
            <a:off x="685899" y="3612839"/>
            <a:ext cx="3269336" cy="788815"/>
            <a:chOff x="1428750" y="6705599"/>
            <a:chExt cx="6538672" cy="1577629"/>
          </a:xfrm>
        </p:grpSpPr>
        <p:pic>
          <p:nvPicPr>
            <p:cNvPr id="27" name="Picture 26">
              <a:extLst>
                <a:ext uri="{FF2B5EF4-FFF2-40B4-BE49-F238E27FC236}">
                  <a16:creationId xmlns:a16="http://schemas.microsoft.com/office/drawing/2014/main" id="{395893D2-F022-42F3-A118-063633C48000}"/>
                </a:ext>
              </a:extLst>
            </p:cNvPr>
            <p:cNvPicPr>
              <a:picLocks noChangeAspect="1"/>
            </p:cNvPicPr>
            <p:nvPr/>
          </p:nvPicPr>
          <p:blipFill rotWithShape="1">
            <a:blip r:embed="rId4"/>
            <a:srcRect l="29967" t="67295" r="57568" b="3253"/>
            <a:stretch/>
          </p:blipFill>
          <p:spPr>
            <a:xfrm>
              <a:off x="1428750" y="6705599"/>
              <a:ext cx="1547770" cy="1577629"/>
            </a:xfrm>
            <a:prstGeom prst="ellipse">
              <a:avLst/>
            </a:prstGeom>
          </p:spPr>
        </p:pic>
        <p:sp>
          <p:nvSpPr>
            <p:cNvPr id="30" name="Google Shape;652;p48">
              <a:extLst>
                <a:ext uri="{FF2B5EF4-FFF2-40B4-BE49-F238E27FC236}">
                  <a16:creationId xmlns:a16="http://schemas.microsoft.com/office/drawing/2014/main" id="{D24F7BB4-92ED-4C81-A4E3-AE2F2FF2906E}"/>
                </a:ext>
              </a:extLst>
            </p:cNvPr>
            <p:cNvSpPr txBox="1"/>
            <p:nvPr/>
          </p:nvSpPr>
          <p:spPr>
            <a:xfrm>
              <a:off x="3325150" y="6894269"/>
              <a:ext cx="4642272" cy="1200287"/>
            </a:xfrm>
            <a:prstGeom prst="rect">
              <a:avLst/>
            </a:prstGeom>
            <a:noFill/>
            <a:ln>
              <a:noFill/>
            </a:ln>
          </p:spPr>
          <p:txBody>
            <a:bodyPr spcFirstLastPara="1" wrap="square" lIns="45713" tIns="22850" rIns="45713" bIns="22850" anchor="t" anchorCtr="0">
              <a:spAutoFit/>
            </a:bodyPr>
            <a:lstStyle/>
            <a:p>
              <a:pPr defTabSz="457200"/>
              <a:r>
                <a:rPr lang="en-US" sz="1200" b="1" dirty="0">
                  <a:latin typeface="Montserrat"/>
                  <a:ea typeface="Montserrat"/>
                  <a:cs typeface="Montserrat"/>
                  <a:sym typeface="Montserrat"/>
                </a:rPr>
                <a:t>Carolina </a:t>
              </a:r>
              <a:r>
                <a:rPr lang="en-US" sz="1200" b="1" dirty="0" err="1">
                  <a:latin typeface="Montserrat"/>
                  <a:ea typeface="Montserrat"/>
                  <a:cs typeface="Montserrat"/>
                  <a:sym typeface="Montserrat"/>
                </a:rPr>
                <a:t>Gattei</a:t>
              </a:r>
              <a:r>
                <a:rPr lang="en-US" sz="1200" b="1" dirty="0">
                  <a:latin typeface="Montserrat"/>
                  <a:ea typeface="Montserrat"/>
                  <a:cs typeface="Montserrat"/>
                  <a:sym typeface="Montserrat"/>
                </a:rPr>
                <a:t>, </a:t>
              </a:r>
              <a:endParaRPr sz="700" dirty="0"/>
            </a:p>
            <a:p>
              <a:pPr defTabSz="457200"/>
              <a:r>
                <a:rPr lang="en-US" sz="1200" dirty="0" err="1">
                  <a:latin typeface="Montserrat"/>
                  <a:ea typeface="Montserrat"/>
                  <a:cs typeface="Montserrat"/>
                  <a:sym typeface="Montserrat"/>
                </a:rPr>
                <a:t>Doctora</a:t>
              </a:r>
              <a:r>
                <a:rPr lang="en-US" sz="1200" dirty="0">
                  <a:latin typeface="Montserrat"/>
                  <a:ea typeface="Montserrat"/>
                  <a:cs typeface="Montserrat"/>
                  <a:sym typeface="Montserrat"/>
                </a:rPr>
                <a:t> </a:t>
              </a:r>
              <a:r>
                <a:rPr lang="en-US" sz="1200" dirty="0" err="1">
                  <a:latin typeface="Montserrat"/>
                  <a:ea typeface="Montserrat"/>
                  <a:cs typeface="Montserrat"/>
                  <a:sym typeface="Montserrat"/>
                </a:rPr>
                <a:t>en</a:t>
              </a:r>
              <a:r>
                <a:rPr lang="en-US" sz="1200" dirty="0">
                  <a:latin typeface="Montserrat"/>
                  <a:ea typeface="Montserrat"/>
                  <a:cs typeface="Montserrat"/>
                  <a:sym typeface="Montserrat"/>
                </a:rPr>
                <a:t> </a:t>
              </a:r>
              <a:r>
                <a:rPr lang="es-419" sz="1200" dirty="0" err="1">
                  <a:latin typeface="Montserrat"/>
                  <a:ea typeface="Montserrat"/>
                  <a:cs typeface="Montserrat"/>
                  <a:sym typeface="Montserrat"/>
                </a:rPr>
                <a:t>Linguística</a:t>
              </a:r>
              <a:r>
                <a:rPr lang="en-US" sz="1200" dirty="0">
                  <a:latin typeface="Montserrat"/>
                  <a:ea typeface="Montserrat"/>
                  <a:cs typeface="Montserrat"/>
                  <a:sym typeface="Montserrat"/>
                </a:rPr>
                <a:t>, Universidad de Buenos Aires</a:t>
              </a:r>
              <a:endParaRPr sz="1200" dirty="0">
                <a:latin typeface="Montserrat"/>
                <a:ea typeface="Montserrat"/>
                <a:cs typeface="Montserrat"/>
                <a:sym typeface="Montserrat"/>
              </a:endParaRPr>
            </a:p>
          </p:txBody>
        </p:sp>
      </p:grpSp>
      <p:grpSp>
        <p:nvGrpSpPr>
          <p:cNvPr id="8" name="Group 7">
            <a:extLst>
              <a:ext uri="{FF2B5EF4-FFF2-40B4-BE49-F238E27FC236}">
                <a16:creationId xmlns:a16="http://schemas.microsoft.com/office/drawing/2014/main" id="{4C3B2F23-887E-4175-ABD5-11C014973CF6}"/>
              </a:ext>
            </a:extLst>
          </p:cNvPr>
          <p:cNvGrpSpPr/>
          <p:nvPr/>
        </p:nvGrpSpPr>
        <p:grpSpPr>
          <a:xfrm>
            <a:off x="685899" y="4580144"/>
            <a:ext cx="3269336" cy="760869"/>
            <a:chOff x="1428749" y="8689062"/>
            <a:chExt cx="6538671" cy="1521738"/>
          </a:xfrm>
        </p:grpSpPr>
        <p:pic>
          <p:nvPicPr>
            <p:cNvPr id="26" name="Picture 25">
              <a:extLst>
                <a:ext uri="{FF2B5EF4-FFF2-40B4-BE49-F238E27FC236}">
                  <a16:creationId xmlns:a16="http://schemas.microsoft.com/office/drawing/2014/main" id="{9FD52920-6A96-4FE6-A259-E77C82272E28}"/>
                </a:ext>
              </a:extLst>
            </p:cNvPr>
            <p:cNvPicPr>
              <a:picLocks noChangeAspect="1"/>
            </p:cNvPicPr>
            <p:nvPr/>
          </p:nvPicPr>
          <p:blipFill rotWithShape="1">
            <a:blip r:embed="rId4"/>
            <a:srcRect l="55305" t="67790" r="32230" b="3802"/>
            <a:stretch/>
          </p:blipFill>
          <p:spPr>
            <a:xfrm>
              <a:off x="1428749" y="8689062"/>
              <a:ext cx="1547772" cy="1521738"/>
            </a:xfrm>
            <a:prstGeom prst="ellipse">
              <a:avLst/>
            </a:prstGeom>
          </p:spPr>
        </p:pic>
        <p:sp>
          <p:nvSpPr>
            <p:cNvPr id="31" name="Google Shape;652;p48">
              <a:extLst>
                <a:ext uri="{FF2B5EF4-FFF2-40B4-BE49-F238E27FC236}">
                  <a16:creationId xmlns:a16="http://schemas.microsoft.com/office/drawing/2014/main" id="{EE4ADCE7-BC03-4F73-B98F-CCAF281B984E}"/>
                </a:ext>
              </a:extLst>
            </p:cNvPr>
            <p:cNvSpPr txBox="1"/>
            <p:nvPr/>
          </p:nvSpPr>
          <p:spPr>
            <a:xfrm>
              <a:off x="3325149" y="8849788"/>
              <a:ext cx="4642271" cy="1200288"/>
            </a:xfrm>
            <a:prstGeom prst="rect">
              <a:avLst/>
            </a:prstGeom>
            <a:noFill/>
            <a:ln>
              <a:noFill/>
            </a:ln>
          </p:spPr>
          <p:txBody>
            <a:bodyPr spcFirstLastPara="1" wrap="square" lIns="45713" tIns="22850" rIns="45713" bIns="22850" anchor="t" anchorCtr="0">
              <a:spAutoFit/>
            </a:bodyPr>
            <a:lstStyle/>
            <a:p>
              <a:pPr defTabSz="457200"/>
              <a:r>
                <a:rPr lang="en-US" sz="1200" b="1" dirty="0">
                  <a:latin typeface="Montserrat"/>
                  <a:ea typeface="Montserrat"/>
                  <a:cs typeface="Montserrat"/>
                  <a:sym typeface="Montserrat"/>
                </a:rPr>
                <a:t>Andrea Goldin, </a:t>
              </a:r>
              <a:endParaRPr sz="700" dirty="0"/>
            </a:p>
            <a:p>
              <a:pPr defTabSz="457200"/>
              <a:r>
                <a:rPr lang="en-US" sz="1200" dirty="0" err="1">
                  <a:latin typeface="Montserrat"/>
                  <a:ea typeface="Montserrat"/>
                  <a:cs typeface="Montserrat"/>
                  <a:sym typeface="Montserrat"/>
                </a:rPr>
                <a:t>Doctora</a:t>
              </a:r>
              <a:r>
                <a:rPr lang="en-US" sz="1200" dirty="0">
                  <a:latin typeface="Montserrat"/>
                  <a:ea typeface="Montserrat"/>
                  <a:cs typeface="Montserrat"/>
                  <a:sym typeface="Montserrat"/>
                </a:rPr>
                <a:t> </a:t>
              </a:r>
              <a:r>
                <a:rPr lang="en-US" sz="1200" dirty="0" err="1">
                  <a:latin typeface="Montserrat"/>
                  <a:ea typeface="Montserrat"/>
                  <a:cs typeface="Montserrat"/>
                  <a:sym typeface="Montserrat"/>
                </a:rPr>
                <a:t>en</a:t>
              </a:r>
              <a:r>
                <a:rPr lang="en-US" sz="1200" dirty="0">
                  <a:latin typeface="Montserrat"/>
                  <a:ea typeface="Montserrat"/>
                  <a:cs typeface="Montserrat"/>
                  <a:sym typeface="Montserrat"/>
                </a:rPr>
                <a:t> </a:t>
              </a:r>
              <a:r>
                <a:rPr lang="es-419" sz="1200" dirty="0">
                  <a:latin typeface="Montserrat"/>
                  <a:ea typeface="Montserrat"/>
                  <a:cs typeface="Montserrat"/>
                  <a:sym typeface="Montserrat"/>
                </a:rPr>
                <a:t>Fisiología</a:t>
              </a:r>
              <a:r>
                <a:rPr lang="en-US" sz="1200" dirty="0">
                  <a:latin typeface="Montserrat"/>
                  <a:ea typeface="Montserrat"/>
                  <a:cs typeface="Montserrat"/>
                  <a:sym typeface="Montserrat"/>
                </a:rPr>
                <a:t>, Universidad de Buenos Aires</a:t>
              </a:r>
              <a:endParaRPr sz="1200" dirty="0">
                <a:latin typeface="Montserrat"/>
                <a:ea typeface="Montserrat"/>
                <a:cs typeface="Montserrat"/>
                <a:sym typeface="Montserrat"/>
              </a:endParaRPr>
            </a:p>
          </p:txBody>
        </p:sp>
      </p:grpSp>
      <p:grpSp>
        <p:nvGrpSpPr>
          <p:cNvPr id="7" name="Group 6">
            <a:extLst>
              <a:ext uri="{FF2B5EF4-FFF2-40B4-BE49-F238E27FC236}">
                <a16:creationId xmlns:a16="http://schemas.microsoft.com/office/drawing/2014/main" id="{EA31C9ED-1E1F-4D76-B1CB-B827EB76E7E2}"/>
              </a:ext>
            </a:extLst>
          </p:cNvPr>
          <p:cNvGrpSpPr/>
          <p:nvPr/>
        </p:nvGrpSpPr>
        <p:grpSpPr>
          <a:xfrm>
            <a:off x="685899" y="5519503"/>
            <a:ext cx="3298209" cy="827088"/>
            <a:chOff x="1371003" y="10744036"/>
            <a:chExt cx="6596417" cy="1654175"/>
          </a:xfrm>
        </p:grpSpPr>
        <p:pic>
          <p:nvPicPr>
            <p:cNvPr id="28" name="Picture 27">
              <a:extLst>
                <a:ext uri="{FF2B5EF4-FFF2-40B4-BE49-F238E27FC236}">
                  <a16:creationId xmlns:a16="http://schemas.microsoft.com/office/drawing/2014/main" id="{6A973A54-BE2F-4673-8E13-8A06A003E172}"/>
                </a:ext>
              </a:extLst>
            </p:cNvPr>
            <p:cNvPicPr>
              <a:picLocks noChangeAspect="1"/>
            </p:cNvPicPr>
            <p:nvPr/>
          </p:nvPicPr>
          <p:blipFill rotWithShape="1">
            <a:blip r:embed="rId4"/>
            <a:srcRect l="80438" t="67450" r="6840" b="2968"/>
            <a:stretch/>
          </p:blipFill>
          <p:spPr>
            <a:xfrm>
              <a:off x="1371003" y="10744036"/>
              <a:ext cx="1649052" cy="1654175"/>
            </a:xfrm>
            <a:prstGeom prst="ellipse">
              <a:avLst/>
            </a:prstGeom>
          </p:spPr>
        </p:pic>
        <p:sp>
          <p:nvSpPr>
            <p:cNvPr id="32" name="Google Shape;652;p48">
              <a:extLst>
                <a:ext uri="{FF2B5EF4-FFF2-40B4-BE49-F238E27FC236}">
                  <a16:creationId xmlns:a16="http://schemas.microsoft.com/office/drawing/2014/main" id="{AA5F968A-2F3C-4F81-BF59-4BEC96069671}"/>
                </a:ext>
              </a:extLst>
            </p:cNvPr>
            <p:cNvSpPr txBox="1"/>
            <p:nvPr/>
          </p:nvSpPr>
          <p:spPr>
            <a:xfrm>
              <a:off x="3325149" y="10786314"/>
              <a:ext cx="4642271" cy="1569619"/>
            </a:xfrm>
            <a:prstGeom prst="rect">
              <a:avLst/>
            </a:prstGeom>
            <a:noFill/>
            <a:ln>
              <a:noFill/>
            </a:ln>
          </p:spPr>
          <p:txBody>
            <a:bodyPr spcFirstLastPara="1" wrap="square" lIns="45713" tIns="22850" rIns="45713" bIns="22850" anchor="t" anchorCtr="0">
              <a:spAutoFit/>
            </a:bodyPr>
            <a:lstStyle/>
            <a:p>
              <a:pPr defTabSz="457200"/>
              <a:r>
                <a:rPr lang="en-US" sz="1200" b="1" dirty="0">
                  <a:latin typeface="Montserrat"/>
                  <a:ea typeface="Montserrat"/>
                  <a:cs typeface="Montserrat"/>
                  <a:sym typeface="Montserrat"/>
                </a:rPr>
                <a:t>Andrés </a:t>
              </a:r>
              <a:r>
                <a:rPr lang="en-US" sz="1200" b="1" dirty="0" err="1">
                  <a:latin typeface="Montserrat"/>
                  <a:ea typeface="Montserrat"/>
                  <a:cs typeface="Montserrat"/>
                  <a:sym typeface="Montserrat"/>
                </a:rPr>
                <a:t>Rieznik</a:t>
              </a:r>
              <a:r>
                <a:rPr lang="en-US" sz="1200" b="1" dirty="0">
                  <a:latin typeface="Montserrat"/>
                  <a:ea typeface="Montserrat"/>
                  <a:cs typeface="Montserrat"/>
                  <a:sym typeface="Montserrat"/>
                </a:rPr>
                <a:t>, </a:t>
              </a:r>
              <a:endParaRPr sz="700" dirty="0"/>
            </a:p>
            <a:p>
              <a:pPr defTabSz="457200"/>
              <a:r>
                <a:rPr lang="en-US" sz="1200" dirty="0">
                  <a:latin typeface="Montserrat"/>
                  <a:ea typeface="Montserrat"/>
                  <a:cs typeface="Montserrat"/>
                  <a:sym typeface="Montserrat"/>
                </a:rPr>
                <a:t>Doctor </a:t>
              </a:r>
              <a:r>
                <a:rPr lang="en-US" sz="1200" dirty="0" err="1">
                  <a:latin typeface="Montserrat"/>
                  <a:ea typeface="Montserrat"/>
                  <a:cs typeface="Montserrat"/>
                  <a:sym typeface="Montserrat"/>
                </a:rPr>
                <a:t>en</a:t>
              </a:r>
              <a:r>
                <a:rPr lang="en-US" sz="1200" dirty="0">
                  <a:latin typeface="Montserrat"/>
                  <a:ea typeface="Montserrat"/>
                  <a:cs typeface="Montserrat"/>
                  <a:sym typeface="Montserrat"/>
                </a:rPr>
                <a:t> </a:t>
              </a:r>
              <a:r>
                <a:rPr lang="es-419" sz="1200" dirty="0">
                  <a:latin typeface="Montserrat"/>
                  <a:ea typeface="Montserrat"/>
                  <a:cs typeface="Montserrat"/>
                  <a:sym typeface="Montserrat"/>
                </a:rPr>
                <a:t>F</a:t>
              </a:r>
              <a:r>
                <a:rPr lang="en-US" sz="1200" dirty="0" err="1">
                  <a:latin typeface="Montserrat"/>
                  <a:ea typeface="Montserrat"/>
                  <a:cs typeface="Montserrat"/>
                  <a:sym typeface="Montserrat"/>
                </a:rPr>
                <a:t>ísica</a:t>
              </a:r>
              <a:endParaRPr lang="en-US" sz="1200" dirty="0">
                <a:latin typeface="Montserrat"/>
                <a:ea typeface="Montserrat"/>
                <a:cs typeface="Montserrat"/>
                <a:sym typeface="Montserrat"/>
              </a:endParaRPr>
            </a:p>
            <a:p>
              <a:pPr defTabSz="457200"/>
              <a:r>
                <a:rPr lang="en-US" sz="1200" dirty="0" err="1">
                  <a:latin typeface="Montserrat"/>
                  <a:ea typeface="Montserrat"/>
                  <a:cs typeface="Montserrat"/>
                  <a:sym typeface="Montserrat"/>
                </a:rPr>
                <a:t>Universidade</a:t>
              </a:r>
              <a:r>
                <a:rPr lang="en-US" sz="1200" dirty="0">
                  <a:latin typeface="Montserrat"/>
                  <a:ea typeface="Montserrat"/>
                  <a:cs typeface="Montserrat"/>
                  <a:sym typeface="Montserrat"/>
                </a:rPr>
                <a:t> </a:t>
              </a:r>
              <a:r>
                <a:rPr lang="en-US" sz="1200" dirty="0" err="1">
                  <a:latin typeface="Montserrat"/>
                  <a:ea typeface="Montserrat"/>
                  <a:cs typeface="Montserrat"/>
                  <a:sym typeface="Montserrat"/>
                </a:rPr>
                <a:t>Estadual</a:t>
              </a:r>
              <a:r>
                <a:rPr lang="en-US" sz="1200" dirty="0">
                  <a:latin typeface="Montserrat"/>
                  <a:ea typeface="Montserrat"/>
                  <a:cs typeface="Montserrat"/>
                  <a:sym typeface="Montserrat"/>
                </a:rPr>
                <a:t> </a:t>
              </a:r>
            </a:p>
            <a:p>
              <a:pPr defTabSz="457200"/>
              <a:r>
                <a:rPr lang="en-US" sz="1200" dirty="0">
                  <a:latin typeface="Montserrat"/>
                  <a:ea typeface="Montserrat"/>
                  <a:cs typeface="Montserrat"/>
                  <a:sym typeface="Montserrat"/>
                </a:rPr>
                <a:t>de Campinas</a:t>
              </a:r>
              <a:endParaRPr sz="1200" dirty="0">
                <a:latin typeface="Montserrat"/>
                <a:ea typeface="Montserrat"/>
                <a:cs typeface="Montserrat"/>
                <a:sym typeface="Montserrat"/>
              </a:endParaRPr>
            </a:p>
          </p:txBody>
        </p:sp>
      </p:grpSp>
      <p:sp>
        <p:nvSpPr>
          <p:cNvPr id="41" name="Google Shape;643;p48">
            <a:extLst>
              <a:ext uri="{FF2B5EF4-FFF2-40B4-BE49-F238E27FC236}">
                <a16:creationId xmlns:a16="http://schemas.microsoft.com/office/drawing/2014/main" id="{748D0C16-1C46-49C2-8A0A-E30B7919030E}"/>
              </a:ext>
            </a:extLst>
          </p:cNvPr>
          <p:cNvSpPr txBox="1"/>
          <p:nvPr/>
        </p:nvSpPr>
        <p:spPr>
          <a:xfrm>
            <a:off x="5208991" y="4219468"/>
            <a:ext cx="5750987" cy="415478"/>
          </a:xfrm>
          <a:prstGeom prst="rect">
            <a:avLst/>
          </a:prstGeom>
          <a:noFill/>
          <a:ln>
            <a:noFill/>
          </a:ln>
        </p:spPr>
        <p:txBody>
          <a:bodyPr spcFirstLastPara="1" wrap="square" lIns="45713" tIns="22850" rIns="45713" bIns="22850" anchor="t" anchorCtr="0">
            <a:spAutoFit/>
          </a:bodyPr>
          <a:lstStyle/>
          <a:p>
            <a:pPr defTabSz="457200">
              <a:lnSpc>
                <a:spcPct val="150000"/>
              </a:lnSpc>
            </a:pPr>
            <a:r>
              <a:rPr lang="en-US" sz="1600" b="1" u="sng" dirty="0" err="1">
                <a:latin typeface="Montserrat"/>
                <a:ea typeface="Montserrat"/>
                <a:cs typeface="Montserrat"/>
                <a:sym typeface="Montserrat"/>
              </a:rPr>
              <a:t>Algunas</a:t>
            </a:r>
            <a:r>
              <a:rPr lang="en-US" sz="1600" b="1" u="sng" dirty="0">
                <a:latin typeface="Montserrat"/>
                <a:ea typeface="Montserrat"/>
                <a:cs typeface="Montserrat"/>
                <a:sym typeface="Montserrat"/>
              </a:rPr>
              <a:t> </a:t>
            </a:r>
            <a:r>
              <a:rPr lang="en-US" sz="1600" b="1" u="sng" dirty="0" err="1">
                <a:latin typeface="Montserrat"/>
                <a:ea typeface="Montserrat"/>
                <a:cs typeface="Montserrat"/>
                <a:sym typeface="Montserrat"/>
              </a:rPr>
              <a:t>materias</a:t>
            </a:r>
            <a:r>
              <a:rPr lang="en-US" sz="1600" b="1" u="sng" dirty="0">
                <a:latin typeface="Montserrat"/>
                <a:ea typeface="Montserrat"/>
                <a:cs typeface="Montserrat"/>
                <a:sym typeface="Montserrat"/>
              </a:rPr>
              <a:t> que hoy </a:t>
            </a:r>
            <a:r>
              <a:rPr lang="en-US" sz="1600" b="1" u="sng" dirty="0" err="1">
                <a:latin typeface="Montserrat"/>
                <a:ea typeface="Montserrat"/>
                <a:cs typeface="Montserrat"/>
                <a:sym typeface="Montserrat"/>
              </a:rPr>
              <a:t>ofrecemos</a:t>
            </a:r>
            <a:r>
              <a:rPr lang="en-US" sz="1600" b="1" u="sng" dirty="0">
                <a:latin typeface="Montserrat"/>
                <a:ea typeface="Montserrat"/>
                <a:cs typeface="Montserrat"/>
                <a:sym typeface="Montserrat"/>
              </a:rPr>
              <a:t>:</a:t>
            </a:r>
            <a:endParaRPr sz="1600" b="1" dirty="0">
              <a:latin typeface="Montserrat"/>
              <a:ea typeface="Montserrat"/>
              <a:cs typeface="Montserrat"/>
              <a:sym typeface="Montserrat"/>
            </a:endParaRPr>
          </a:p>
        </p:txBody>
      </p:sp>
      <p:sp>
        <p:nvSpPr>
          <p:cNvPr id="42" name="Google Shape;658;p48">
            <a:extLst>
              <a:ext uri="{FF2B5EF4-FFF2-40B4-BE49-F238E27FC236}">
                <a16:creationId xmlns:a16="http://schemas.microsoft.com/office/drawing/2014/main" id="{9B5E7AE8-74D5-44F0-A35D-D58141D31C53}"/>
              </a:ext>
            </a:extLst>
          </p:cNvPr>
          <p:cNvSpPr txBox="1"/>
          <p:nvPr/>
        </p:nvSpPr>
        <p:spPr>
          <a:xfrm>
            <a:off x="5208991" y="4689738"/>
            <a:ext cx="4939453" cy="1661973"/>
          </a:xfrm>
          <a:prstGeom prst="rect">
            <a:avLst/>
          </a:prstGeom>
          <a:noFill/>
          <a:ln>
            <a:noFill/>
          </a:ln>
        </p:spPr>
        <p:txBody>
          <a:bodyPr spcFirstLastPara="1" wrap="square" lIns="45713" tIns="22850" rIns="45713" bIns="22850" anchor="t" anchorCtr="0">
            <a:spAutoFit/>
          </a:bodyPr>
          <a:lstStyle/>
          <a:p>
            <a:pPr defTabSz="457200">
              <a:lnSpc>
                <a:spcPct val="150000"/>
              </a:lnSpc>
              <a:buClr>
                <a:srgbClr val="FFFFFF"/>
              </a:buClr>
              <a:buSzPts val="3600"/>
            </a:pPr>
            <a:r>
              <a:rPr lang="es-AR" i="1" dirty="0">
                <a:latin typeface="Montserrat Medium"/>
                <a:ea typeface="Montserrat Medium"/>
                <a:cs typeface="Montserrat Medium"/>
                <a:sym typeface="Montserrat Medium"/>
              </a:rPr>
              <a:t>- Neurociencia y Psicología Experimental</a:t>
            </a:r>
          </a:p>
          <a:p>
            <a:pPr defTabSz="457200">
              <a:lnSpc>
                <a:spcPct val="150000"/>
              </a:lnSpc>
              <a:buClr>
                <a:srgbClr val="FFFFFF"/>
              </a:buClr>
              <a:buSzPts val="3600"/>
            </a:pPr>
            <a:r>
              <a:rPr lang="es-AR" i="1" dirty="0">
                <a:latin typeface="Montserrat Medium"/>
                <a:ea typeface="Montserrat Medium"/>
                <a:cs typeface="Montserrat Medium"/>
                <a:sym typeface="Montserrat Medium"/>
              </a:rPr>
              <a:t>- Neurociencia del Aprendizaje</a:t>
            </a:r>
          </a:p>
          <a:p>
            <a:pPr defTabSz="457200">
              <a:lnSpc>
                <a:spcPct val="150000"/>
              </a:lnSpc>
              <a:buClr>
                <a:srgbClr val="FFFFFF"/>
              </a:buClr>
              <a:buSzPts val="3600"/>
            </a:pPr>
            <a:r>
              <a:rPr lang="es-AR" i="1" dirty="0">
                <a:latin typeface="Montserrat Medium"/>
                <a:ea typeface="Montserrat Medium"/>
                <a:cs typeface="Montserrat Medium"/>
                <a:sym typeface="Montserrat Medium"/>
              </a:rPr>
              <a:t>- Teoría de las Decisiones</a:t>
            </a:r>
          </a:p>
          <a:p>
            <a:pPr defTabSz="457200">
              <a:lnSpc>
                <a:spcPct val="150000"/>
              </a:lnSpc>
              <a:buClr>
                <a:srgbClr val="FFFFFF"/>
              </a:buClr>
              <a:buSzPts val="3600"/>
            </a:pPr>
            <a:r>
              <a:rPr lang="es-AR" i="1" dirty="0">
                <a:latin typeface="Montserrat Medium"/>
                <a:ea typeface="Montserrat Medium"/>
                <a:cs typeface="Montserrat Medium"/>
                <a:sym typeface="Montserrat Medium"/>
              </a:rPr>
              <a:t>- Neurociencia y Toma de Decisiones (maestría)</a:t>
            </a:r>
          </a:p>
          <a:p>
            <a:pPr marL="285750" indent="-285750" defTabSz="457200">
              <a:lnSpc>
                <a:spcPct val="150000"/>
              </a:lnSpc>
              <a:buClr>
                <a:srgbClr val="FFFFFF"/>
              </a:buClr>
              <a:buSzPts val="3600"/>
              <a:buFont typeface="Arial"/>
              <a:buChar char="•"/>
            </a:pPr>
            <a:endParaRPr lang="es-AR" dirty="0">
              <a:latin typeface="Montserrat Medium"/>
              <a:ea typeface="Montserrat Medium"/>
              <a:cs typeface="Montserrat Medium"/>
              <a:sym typeface="Montserrat Medium"/>
            </a:endParaRPr>
          </a:p>
        </p:txBody>
      </p:sp>
      <p:sp>
        <p:nvSpPr>
          <p:cNvPr id="43" name="Google Shape;658;p48">
            <a:extLst>
              <a:ext uri="{FF2B5EF4-FFF2-40B4-BE49-F238E27FC236}">
                <a16:creationId xmlns:a16="http://schemas.microsoft.com/office/drawing/2014/main" id="{55FDB1F7-EDA5-4EA4-B7BB-F2DE3443C450}"/>
              </a:ext>
            </a:extLst>
          </p:cNvPr>
          <p:cNvSpPr txBox="1"/>
          <p:nvPr/>
        </p:nvSpPr>
        <p:spPr>
          <a:xfrm>
            <a:off x="5208991" y="2434386"/>
            <a:ext cx="5754681" cy="1338808"/>
          </a:xfrm>
          <a:prstGeom prst="rect">
            <a:avLst/>
          </a:prstGeom>
          <a:noFill/>
          <a:ln>
            <a:noFill/>
          </a:ln>
        </p:spPr>
        <p:txBody>
          <a:bodyPr spcFirstLastPara="1" wrap="square" lIns="45713" tIns="22850" rIns="45713" bIns="22850" anchor="t" anchorCtr="0">
            <a:spAutoFit/>
          </a:bodyPr>
          <a:lstStyle/>
          <a:p>
            <a:pPr defTabSz="457200">
              <a:lnSpc>
                <a:spcPct val="150000"/>
              </a:lnSpc>
              <a:buClr>
                <a:srgbClr val="FFFFFF"/>
              </a:buClr>
              <a:buSzPts val="3600"/>
            </a:pPr>
            <a:r>
              <a:rPr lang="es-AR" dirty="0">
                <a:latin typeface="Montserrat Medium"/>
                <a:ea typeface="Montserrat Medium"/>
                <a:cs typeface="Montserrat Medium"/>
                <a:sym typeface="Montserrat Medium"/>
              </a:rPr>
              <a:t>- Toma de decisiones en equipos</a:t>
            </a:r>
            <a:endParaRPr lang="es-AR" dirty="0"/>
          </a:p>
          <a:p>
            <a:pPr defTabSz="457200">
              <a:lnSpc>
                <a:spcPct val="150000"/>
              </a:lnSpc>
              <a:buClr>
                <a:srgbClr val="FFFFFF"/>
              </a:buClr>
              <a:buSzPts val="3600"/>
            </a:pPr>
            <a:r>
              <a:rPr lang="es-AR" dirty="0">
                <a:latin typeface="Montserrat Medium"/>
                <a:ea typeface="Montserrat Medium"/>
                <a:cs typeface="Montserrat Medium"/>
                <a:sym typeface="Montserrat Medium"/>
              </a:rPr>
              <a:t>- Estimulación cognitiva mediante videojuegos</a:t>
            </a:r>
          </a:p>
          <a:p>
            <a:pPr defTabSz="457200">
              <a:lnSpc>
                <a:spcPct val="150000"/>
              </a:lnSpc>
              <a:buClr>
                <a:srgbClr val="FFFFFF"/>
              </a:buClr>
              <a:buSzPts val="3600"/>
            </a:pPr>
            <a:r>
              <a:rPr lang="es-ES" dirty="0">
                <a:latin typeface="Montserrat Medium"/>
                <a:ea typeface="Montserrat Medium"/>
                <a:cs typeface="Montserrat Medium"/>
                <a:sym typeface="Montserrat Medium"/>
              </a:rPr>
              <a:t>- Educación bimodal en niña/os con hipoacusia</a:t>
            </a:r>
          </a:p>
          <a:p>
            <a:pPr defTabSz="457200">
              <a:lnSpc>
                <a:spcPct val="150000"/>
              </a:lnSpc>
              <a:buClr>
                <a:srgbClr val="FFFFFF"/>
              </a:buClr>
              <a:buSzPts val="3600"/>
            </a:pPr>
            <a:r>
              <a:rPr lang="es-ES" dirty="0">
                <a:latin typeface="Montserrat Medium"/>
                <a:ea typeface="Montserrat Medium"/>
                <a:cs typeface="Montserrat Medium"/>
                <a:sym typeface="Montserrat Medium"/>
              </a:rPr>
              <a:t>- Confianza y desconfianza en las vacunas</a:t>
            </a:r>
            <a:endParaRPr lang="es-AR" dirty="0">
              <a:latin typeface="Montserrat Medium"/>
              <a:ea typeface="Montserrat Medium"/>
              <a:cs typeface="Montserrat Medium"/>
              <a:sym typeface="Montserrat Medium"/>
            </a:endParaRPr>
          </a:p>
        </p:txBody>
      </p:sp>
      <p:sp>
        <p:nvSpPr>
          <p:cNvPr id="36" name="Google Shape;109;p3">
            <a:extLst>
              <a:ext uri="{FF2B5EF4-FFF2-40B4-BE49-F238E27FC236}">
                <a16:creationId xmlns:a16="http://schemas.microsoft.com/office/drawing/2014/main" id="{80B724B9-5495-4828-A3CE-A054AD1120F4}"/>
              </a:ext>
            </a:extLst>
          </p:cNvPr>
          <p:cNvSpPr txBox="1">
            <a:spLocks noGrp="1"/>
          </p:cNvSpPr>
          <p:nvPr>
            <p:ph type="title"/>
          </p:nvPr>
        </p:nvSpPr>
        <p:spPr>
          <a:xfrm>
            <a:off x="801359" y="314480"/>
            <a:ext cx="11028898" cy="798118"/>
          </a:xfrm>
          <a:prstGeom prst="rect">
            <a:avLst/>
          </a:prstGeom>
          <a:noFill/>
          <a:ln>
            <a:noFill/>
          </a:ln>
        </p:spPr>
        <p:txBody>
          <a:bodyPr spcFirstLastPara="1" wrap="square" lIns="91419" tIns="45697" rIns="91419" bIns="45697" anchor="b" anchorCtr="0">
            <a:normAutofit/>
          </a:bodyPr>
          <a:lstStyle/>
          <a:p>
            <a:pPr>
              <a:buClr>
                <a:schemeClr val="lt1"/>
              </a:buClr>
              <a:buSzPts val="2800"/>
            </a:pPr>
            <a:r>
              <a:rPr lang="en-GB" sz="3000" b="1" dirty="0">
                <a:solidFill>
                  <a:srgbClr val="80B5DA"/>
                </a:solidFill>
                <a:latin typeface="Montserrat" panose="020B0604020202020204" charset="0"/>
              </a:rPr>
              <a:t>El </a:t>
            </a:r>
            <a:r>
              <a:rPr lang="en-GB" sz="3000" b="1" dirty="0" err="1">
                <a:solidFill>
                  <a:srgbClr val="80B5DA"/>
                </a:solidFill>
                <a:latin typeface="Montserrat" panose="020B0604020202020204" charset="0"/>
              </a:rPr>
              <a:t>Laboratorio</a:t>
            </a:r>
            <a:r>
              <a:rPr lang="en-GB" sz="3000" b="1" dirty="0">
                <a:solidFill>
                  <a:srgbClr val="80B5DA"/>
                </a:solidFill>
                <a:latin typeface="Montserrat" panose="020B0604020202020204" charset="0"/>
              </a:rPr>
              <a:t> de </a:t>
            </a:r>
            <a:r>
              <a:rPr lang="en-GB" sz="3000" b="1" dirty="0" err="1">
                <a:solidFill>
                  <a:srgbClr val="80B5DA"/>
                </a:solidFill>
                <a:latin typeface="Montserrat" panose="020B0604020202020204" charset="0"/>
              </a:rPr>
              <a:t>Neurociencia</a:t>
            </a:r>
            <a:r>
              <a:rPr lang="en-GB" sz="3000" b="1" dirty="0">
                <a:solidFill>
                  <a:srgbClr val="80B5DA"/>
                </a:solidFill>
                <a:latin typeface="Montserrat" panose="020B0604020202020204" charset="0"/>
              </a:rPr>
              <a:t> </a:t>
            </a:r>
            <a:endParaRPr sz="3000" b="1" dirty="0">
              <a:solidFill>
                <a:srgbClr val="80B5DA"/>
              </a:solidFill>
              <a:latin typeface="Montserrat" panose="020B0604020202020204" charset="0"/>
            </a:endParaRPr>
          </a:p>
        </p:txBody>
      </p:sp>
    </p:spTree>
    <p:extLst>
      <p:ext uri="{BB962C8B-B14F-4D97-AF65-F5344CB8AC3E}">
        <p14:creationId xmlns:p14="http://schemas.microsoft.com/office/powerpoint/2010/main" val="2241828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183" name="Google Shape;183;p2"/>
          <p:cNvSpPr txBox="1"/>
          <p:nvPr/>
        </p:nvSpPr>
        <p:spPr>
          <a:xfrm>
            <a:off x="796872" y="2238375"/>
            <a:ext cx="9418320" cy="6863377"/>
          </a:xfrm>
          <a:prstGeom prst="rect">
            <a:avLst/>
          </a:prstGeom>
          <a:noFill/>
          <a:ln>
            <a:noFill/>
          </a:ln>
        </p:spPr>
        <p:txBody>
          <a:bodyPr spcFirstLastPara="1" wrap="square" lIns="91425" tIns="45700" rIns="91425" bIns="45700" anchor="t" anchorCtr="0">
            <a:spAutoFit/>
          </a:bodyPr>
          <a:lstStyle/>
          <a:p>
            <a:pPr marL="457200" marR="0" lvl="0" indent="-457200" algn="l" rtl="0">
              <a:lnSpc>
                <a:spcPct val="200000"/>
              </a:lnSpc>
              <a:spcBef>
                <a:spcPts val="0"/>
              </a:spcBef>
              <a:spcAft>
                <a:spcPts val="0"/>
              </a:spcAft>
              <a:buClr>
                <a:schemeClr val="dk1"/>
              </a:buClr>
              <a:buSzPts val="2200"/>
              <a:buFont typeface="Gill Sans"/>
              <a:buAutoNum type="arabicParenR"/>
            </a:pPr>
            <a:r>
              <a:rPr lang="en-GB" sz="2200" b="1" i="0" u="none" strike="noStrike" cap="none" dirty="0" err="1">
                <a:solidFill>
                  <a:schemeClr val="dk1"/>
                </a:solidFill>
                <a:latin typeface="Gill Sans"/>
                <a:ea typeface="Gill Sans"/>
                <a:cs typeface="Gill Sans"/>
                <a:sym typeface="Gill Sans"/>
              </a:rPr>
              <a:t>Neurociencia</a:t>
            </a:r>
            <a:r>
              <a:rPr lang="en-GB" sz="2200" b="1" i="0" u="none" strike="noStrike" cap="none" dirty="0">
                <a:solidFill>
                  <a:schemeClr val="dk1"/>
                </a:solidFill>
                <a:latin typeface="Gill Sans"/>
                <a:ea typeface="Gill Sans"/>
                <a:cs typeface="Gill Sans"/>
                <a:sym typeface="Gill Sans"/>
              </a:rPr>
              <a:t> y </a:t>
            </a:r>
            <a:r>
              <a:rPr lang="en-GB" sz="2200" b="1" i="0" u="none" strike="noStrike" cap="none" dirty="0" err="1">
                <a:solidFill>
                  <a:schemeClr val="dk1"/>
                </a:solidFill>
                <a:latin typeface="Gill Sans"/>
                <a:ea typeface="Gill Sans"/>
                <a:cs typeface="Gill Sans"/>
                <a:sym typeface="Gill Sans"/>
              </a:rPr>
              <a:t>decisiones</a:t>
            </a:r>
            <a:r>
              <a:rPr lang="en-GB" sz="2200" b="1" i="0" u="none" strike="noStrike" cap="none" dirty="0">
                <a:solidFill>
                  <a:schemeClr val="dk1"/>
                </a:solidFill>
                <a:latin typeface="Gill Sans"/>
                <a:ea typeface="Gill Sans"/>
                <a:cs typeface="Gill Sans"/>
                <a:sym typeface="Gill Sans"/>
              </a:rPr>
              <a:t> </a:t>
            </a:r>
            <a:r>
              <a:rPr lang="en-GB" sz="2200" b="1" i="0" u="none" strike="noStrike" cap="none" dirty="0" err="1">
                <a:solidFill>
                  <a:schemeClr val="dk1"/>
                </a:solidFill>
                <a:latin typeface="Gill Sans"/>
                <a:ea typeface="Gill Sans"/>
                <a:cs typeface="Gill Sans"/>
                <a:sym typeface="Gill Sans"/>
              </a:rPr>
              <a:t>morales</a:t>
            </a:r>
            <a:endParaRPr sz="2200" b="0" i="0" u="none" strike="noStrike" cap="none" dirty="0">
              <a:solidFill>
                <a:schemeClr val="dk1"/>
              </a:solidFill>
              <a:latin typeface="Gill Sans"/>
              <a:ea typeface="Gill Sans"/>
              <a:cs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b="0" i="0" u="none" strike="noStrike" cap="none" dirty="0" err="1">
                <a:solidFill>
                  <a:schemeClr val="dk1"/>
                </a:solidFill>
                <a:latin typeface="Gill Sans"/>
                <a:ea typeface="Gill Sans"/>
                <a:cs typeface="Gill Sans"/>
                <a:sym typeface="Gill Sans"/>
              </a:rPr>
              <a:t>Modelo</a:t>
            </a:r>
            <a:r>
              <a:rPr lang="en-GB" sz="2200" b="0" i="0" u="none" strike="noStrike" cap="none" dirty="0">
                <a:solidFill>
                  <a:schemeClr val="dk1"/>
                </a:solidFill>
                <a:latin typeface="Gill Sans"/>
                <a:ea typeface="Gill Sans"/>
                <a:cs typeface="Gill Sans"/>
                <a:sym typeface="Gill Sans"/>
              </a:rPr>
              <a:t> bidimensional de la moral</a:t>
            </a: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a:solidFill>
                  <a:schemeClr val="dk1"/>
                </a:solidFill>
                <a:latin typeface="Gill Sans"/>
                <a:sym typeface="Gill Sans"/>
              </a:rPr>
              <a:t>Moral </a:t>
            </a:r>
            <a:r>
              <a:rPr lang="en-GB" sz="2200" dirty="0" err="1">
                <a:solidFill>
                  <a:schemeClr val="dk1"/>
                </a:solidFill>
                <a:latin typeface="Gill Sans"/>
                <a:sym typeface="Gill Sans"/>
              </a:rPr>
              <a:t>pandémica</a:t>
            </a:r>
            <a:endParaRPr lang="en-GB" sz="2200"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err="1">
                <a:solidFill>
                  <a:schemeClr val="dk1"/>
                </a:solidFill>
                <a:latin typeface="Gill Sans"/>
                <a:sym typeface="Gill Sans"/>
              </a:rPr>
              <a:t>Conversaciones</a:t>
            </a:r>
            <a:r>
              <a:rPr lang="en-GB" sz="2200" dirty="0">
                <a:solidFill>
                  <a:schemeClr val="dk1"/>
                </a:solidFill>
                <a:latin typeface="Gill Sans"/>
                <a:sym typeface="Gill Sans"/>
              </a:rPr>
              <a:t> </a:t>
            </a:r>
            <a:r>
              <a:rPr lang="en-GB" sz="2200" dirty="0" err="1">
                <a:solidFill>
                  <a:schemeClr val="dk1"/>
                </a:solidFill>
                <a:latin typeface="Gill Sans"/>
                <a:sym typeface="Gill Sans"/>
              </a:rPr>
              <a:t>morales</a:t>
            </a:r>
            <a:endParaRPr lang="en-GB" sz="2200"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err="1">
                <a:solidFill>
                  <a:schemeClr val="dk1"/>
                </a:solidFill>
                <a:latin typeface="Gill Sans"/>
                <a:sym typeface="Gill Sans"/>
              </a:rPr>
              <a:t>Polarización</a:t>
            </a:r>
            <a:r>
              <a:rPr lang="en-GB" sz="2200" dirty="0">
                <a:solidFill>
                  <a:schemeClr val="dk1"/>
                </a:solidFill>
                <a:latin typeface="Gill Sans"/>
                <a:sym typeface="Gill Sans"/>
              </a:rPr>
              <a:t> </a:t>
            </a:r>
            <a:r>
              <a:rPr lang="en-GB" sz="2200" dirty="0" err="1">
                <a:solidFill>
                  <a:schemeClr val="dk1"/>
                </a:solidFill>
                <a:latin typeface="Gill Sans"/>
                <a:sym typeface="Gill Sans"/>
              </a:rPr>
              <a:t>política</a:t>
            </a:r>
            <a:endParaRPr dirty="0"/>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457200" marR="0" lvl="0" indent="-31750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285750" marR="0" lvl="0" indent="-14605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p:txBody>
      </p:sp>
      <p:pic>
        <p:nvPicPr>
          <p:cNvPr id="3" name="Picture 2">
            <a:extLst>
              <a:ext uri="{FF2B5EF4-FFF2-40B4-BE49-F238E27FC236}">
                <a16:creationId xmlns:a16="http://schemas.microsoft.com/office/drawing/2014/main" id="{48B8983D-A4B9-4C9A-A480-CD73284789FD}"/>
              </a:ext>
            </a:extLst>
          </p:cNvPr>
          <p:cNvPicPr>
            <a:picLocks noChangeAspect="1"/>
          </p:cNvPicPr>
          <p:nvPr/>
        </p:nvPicPr>
        <p:blipFill rotWithShape="1">
          <a:blip r:embed="rId3"/>
          <a:srcRect b="52104"/>
          <a:stretch/>
        </p:blipFill>
        <p:spPr>
          <a:xfrm>
            <a:off x="5731412" y="4150311"/>
            <a:ext cx="5878224" cy="2122023"/>
          </a:xfrm>
          <a:prstGeom prst="rect">
            <a:avLst/>
          </a:prstGeom>
        </p:spPr>
      </p:pic>
      <p:pic>
        <p:nvPicPr>
          <p:cNvPr id="1026" name="Picture 2" descr="How Identity, Not Issues, Explains the Partisan Divide | Scientific American">
            <a:extLst>
              <a:ext uri="{FF2B5EF4-FFF2-40B4-BE49-F238E27FC236}">
                <a16:creationId xmlns:a16="http://schemas.microsoft.com/office/drawing/2014/main" id="{A9348D58-B275-4A6D-8141-4CBC5BBDC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0836" y="2043497"/>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DILEMAS MORALES</a:t>
            </a:r>
            <a:endParaRPr/>
          </a:p>
        </p:txBody>
      </p:sp>
      <p:sp>
        <p:nvSpPr>
          <p:cNvPr id="190" name="Google Shape;190;p3"/>
          <p:cNvSpPr/>
          <p:nvPr/>
        </p:nvSpPr>
        <p:spPr>
          <a:xfrm>
            <a:off x="581192" y="2928283"/>
            <a:ext cx="6096000" cy="341632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1600" b="0" i="1" u="none" strike="noStrike" cap="none">
                <a:solidFill>
                  <a:srgbClr val="000000"/>
                </a:solidFill>
                <a:latin typeface="Arial"/>
                <a:ea typeface="Arial"/>
                <a:cs typeface="Arial"/>
                <a:sym typeface="Arial"/>
              </a:rPr>
              <a:t>Un tranvía fuera de control se dirige a toda velocidad por las vías hacia cinco personas que morirán si el tren sigue su curso. Vos estas a un costado de las vías, pero demasiado lejos para avisarles. Al lado tuyo hay una palanca de control que puede redirigir el tranvía hacia otra vía donde hay una sola persona.</a:t>
            </a:r>
            <a:endParaRPr sz="1600" b="0" i="0" u="none" strike="noStrike" cap="none">
              <a:solidFill>
                <a:schemeClr val="dk1"/>
              </a:solidFill>
              <a:latin typeface="Gill Sans"/>
              <a:ea typeface="Gill Sans"/>
              <a:cs typeface="Gill Sans"/>
              <a:sym typeface="Gill Sans"/>
            </a:endParaRPr>
          </a:p>
          <a:p>
            <a:pPr marL="0" marR="0" lvl="0" indent="0" algn="just" rtl="0">
              <a:spcBef>
                <a:spcPts val="1200"/>
              </a:spcBef>
              <a:spcAft>
                <a:spcPts val="0"/>
              </a:spcAft>
              <a:buNone/>
            </a:pPr>
            <a:r>
              <a:rPr lang="en-GB" sz="1600" b="0" i="1" u="none" strike="noStrike" cap="none">
                <a:solidFill>
                  <a:srgbClr val="000000"/>
                </a:solidFill>
                <a:latin typeface="Arial"/>
                <a:ea typeface="Arial"/>
                <a:cs typeface="Arial"/>
                <a:sym typeface="Arial"/>
              </a:rPr>
              <a:t>Si decidís accionar la palanca, eso provocará la muerte de una persona, pero el tren no seguirá su curso y habrás salvado la vida de otras cinco personas.</a:t>
            </a:r>
            <a:endParaRPr sz="1600" b="0" i="0" u="none" strike="noStrike" cap="none">
              <a:solidFill>
                <a:schemeClr val="dk1"/>
              </a:solidFill>
              <a:latin typeface="Gill Sans"/>
              <a:ea typeface="Gill Sans"/>
              <a:cs typeface="Gill Sans"/>
              <a:sym typeface="Gill Sans"/>
            </a:endParaRPr>
          </a:p>
          <a:p>
            <a:pPr marL="0" marR="0" lvl="0" indent="0" algn="l" rtl="0">
              <a:spcBef>
                <a:spcPts val="1200"/>
              </a:spcBef>
              <a:spcAft>
                <a:spcPts val="0"/>
              </a:spcAft>
              <a:buNone/>
            </a:pPr>
            <a:endParaRPr sz="1600" b="0" i="1" u="none" strike="noStrike" cap="none">
              <a:solidFill>
                <a:srgbClr val="000000"/>
              </a:solidFill>
              <a:latin typeface="Arial"/>
              <a:ea typeface="Arial"/>
              <a:cs typeface="Arial"/>
              <a:sym typeface="Arial"/>
            </a:endParaRPr>
          </a:p>
          <a:p>
            <a:pPr marL="0" marR="0" lvl="0" indent="0" algn="l" rtl="0">
              <a:spcBef>
                <a:spcPts val="2400"/>
              </a:spcBef>
              <a:spcAft>
                <a:spcPts val="0"/>
              </a:spcAft>
              <a:buNone/>
            </a:pPr>
            <a:br>
              <a:rPr lang="en-GB" sz="1600" b="0" i="0" u="none" strike="noStrike" cap="none">
                <a:solidFill>
                  <a:schemeClr val="dk1"/>
                </a:solidFill>
                <a:latin typeface="Gill Sans"/>
                <a:ea typeface="Gill Sans"/>
                <a:cs typeface="Gill Sans"/>
                <a:sym typeface="Gill Sans"/>
              </a:rPr>
            </a:br>
            <a:endParaRPr sz="1600" b="0" i="0" u="none" strike="noStrike" cap="none">
              <a:solidFill>
                <a:schemeClr val="dk1"/>
              </a:solidFill>
              <a:latin typeface="Gill Sans"/>
              <a:ea typeface="Gill Sans"/>
              <a:cs typeface="Gill Sans"/>
              <a:sym typeface="Gill Sans"/>
            </a:endParaRPr>
          </a:p>
        </p:txBody>
      </p:sp>
      <p:pic>
        <p:nvPicPr>
          <p:cNvPr id="191" name="Google Shape;191;p3"/>
          <p:cNvPicPr preferRelativeResize="0"/>
          <p:nvPr/>
        </p:nvPicPr>
        <p:blipFill rotWithShape="1">
          <a:blip r:embed="rId3">
            <a:alphaModFix/>
          </a:blip>
          <a:srcRect/>
          <a:stretch/>
        </p:blipFill>
        <p:spPr>
          <a:xfrm>
            <a:off x="7132096" y="2893133"/>
            <a:ext cx="4478712" cy="2363273"/>
          </a:xfrm>
          <a:prstGeom prst="rect">
            <a:avLst/>
          </a:prstGeom>
          <a:noFill/>
          <a:ln>
            <a:noFill/>
          </a:ln>
        </p:spPr>
      </p:pic>
      <p:sp>
        <p:nvSpPr>
          <p:cNvPr id="192" name="Google Shape;192;p3"/>
          <p:cNvSpPr txBox="1"/>
          <p:nvPr/>
        </p:nvSpPr>
        <p:spPr>
          <a:xfrm>
            <a:off x="581192" y="2289777"/>
            <a:ext cx="532680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i="0" u="sng" strike="noStrike" cap="none">
                <a:solidFill>
                  <a:srgbClr val="FF0000"/>
                </a:solidFill>
                <a:latin typeface="Gill Sans"/>
                <a:ea typeface="Gill Sans"/>
                <a:cs typeface="Gill Sans"/>
                <a:sym typeface="Gill Sans"/>
              </a:rPr>
              <a:t>Primer dilema: el tranvía y la palanca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DILEMAS MORALES</a:t>
            </a:r>
            <a:endParaRPr/>
          </a:p>
        </p:txBody>
      </p:sp>
      <p:sp>
        <p:nvSpPr>
          <p:cNvPr id="198" name="Google Shape;198;p4"/>
          <p:cNvSpPr/>
          <p:nvPr/>
        </p:nvSpPr>
        <p:spPr>
          <a:xfrm>
            <a:off x="581192" y="2928283"/>
            <a:ext cx="6096000" cy="261610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1600" i="1">
                <a:solidFill>
                  <a:srgbClr val="000000"/>
                </a:solidFill>
                <a:latin typeface="Arial"/>
                <a:ea typeface="Arial"/>
                <a:cs typeface="Arial"/>
                <a:sym typeface="Arial"/>
              </a:rPr>
              <a:t>Un tranvía fuera de control se dirige a toda velocidad por las vías hacia cinco personas, que morirán si el tranvía sigue su curso. Vos estas a un costado de las vías, pero demasiado lejos para avisarles. Al lado tuyo hay otra persona que, en caso de que caiga a las vías, eso hará que el tranvía descarrile.</a:t>
            </a:r>
            <a:endParaRPr/>
          </a:p>
          <a:p>
            <a:pPr marL="0" marR="0" lvl="0" indent="0" algn="just" rtl="0">
              <a:spcBef>
                <a:spcPts val="1200"/>
              </a:spcBef>
              <a:spcAft>
                <a:spcPts val="0"/>
              </a:spcAft>
              <a:buNone/>
            </a:pPr>
            <a:r>
              <a:rPr lang="en-GB" sz="1600" i="1">
                <a:solidFill>
                  <a:srgbClr val="000000"/>
                </a:solidFill>
                <a:latin typeface="Arial"/>
                <a:ea typeface="Arial"/>
                <a:cs typeface="Arial"/>
                <a:sym typeface="Arial"/>
              </a:rPr>
              <a:t>Si decidís empujar a esta persona a las vías, eso provocará su muerte, pero el tren no seguirá su curso y habrás salvado la vida de otras cinco personas.</a:t>
            </a:r>
            <a:endParaRPr/>
          </a:p>
          <a:p>
            <a:pPr marL="0" marR="0" lvl="0" indent="0" algn="just" rtl="0">
              <a:spcBef>
                <a:spcPts val="1200"/>
              </a:spcBef>
              <a:spcAft>
                <a:spcPts val="0"/>
              </a:spcAft>
              <a:buNone/>
            </a:pPr>
            <a:endParaRPr sz="1600" i="1">
              <a:solidFill>
                <a:srgbClr val="000000"/>
              </a:solidFill>
              <a:latin typeface="Arial"/>
              <a:ea typeface="Arial"/>
              <a:cs typeface="Arial"/>
              <a:sym typeface="Arial"/>
            </a:endParaRPr>
          </a:p>
        </p:txBody>
      </p:sp>
      <p:sp>
        <p:nvSpPr>
          <p:cNvPr id="199" name="Google Shape;199;p4"/>
          <p:cNvSpPr txBox="1"/>
          <p:nvPr/>
        </p:nvSpPr>
        <p:spPr>
          <a:xfrm>
            <a:off x="581192" y="2289777"/>
            <a:ext cx="532680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u="sng">
                <a:solidFill>
                  <a:srgbClr val="FF0000"/>
                </a:solidFill>
                <a:latin typeface="Gill Sans"/>
                <a:ea typeface="Gill Sans"/>
                <a:cs typeface="Gill Sans"/>
                <a:sym typeface="Gill Sans"/>
              </a:rPr>
              <a:t>Segundo dilema: el tranvía y el puente</a:t>
            </a:r>
            <a:endParaRPr/>
          </a:p>
        </p:txBody>
      </p:sp>
      <p:pic>
        <p:nvPicPr>
          <p:cNvPr id="200" name="Google Shape;200;p4" descr="https://advocatusatheist.files.wordpress.com/2011/10/trolley22.jpg"/>
          <p:cNvPicPr preferRelativeResize="0"/>
          <p:nvPr/>
        </p:nvPicPr>
        <p:blipFill rotWithShape="1">
          <a:blip r:embed="rId3">
            <a:alphaModFix/>
          </a:blip>
          <a:srcRect/>
          <a:stretch/>
        </p:blipFill>
        <p:spPr>
          <a:xfrm>
            <a:off x="7384294" y="3173755"/>
            <a:ext cx="4350339" cy="231273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5"/>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DILEMAS MORALES</a:t>
            </a:r>
            <a:endParaRPr/>
          </a:p>
        </p:txBody>
      </p:sp>
      <p:sp>
        <p:nvSpPr>
          <p:cNvPr id="206" name="Google Shape;206;p5"/>
          <p:cNvSpPr/>
          <p:nvPr/>
        </p:nvSpPr>
        <p:spPr>
          <a:xfrm>
            <a:off x="581192" y="2928283"/>
            <a:ext cx="6096000" cy="28623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1600" i="1">
                <a:solidFill>
                  <a:srgbClr val="000000"/>
                </a:solidFill>
                <a:latin typeface="Arial"/>
                <a:ea typeface="Arial"/>
                <a:cs typeface="Arial"/>
                <a:sym typeface="Arial"/>
              </a:rPr>
              <a:t>Un doctor tiene un paciente que sufrió una lesión traumática en el cerebro y se encuentra en estado vegetativo conectado a un respirador artificial. En la misma clínica, hay otros 5 pacientes que necesitan urgentemente un trasplante de órganos, todos distintos. </a:t>
            </a:r>
            <a:endParaRPr/>
          </a:p>
          <a:p>
            <a:pPr marL="0" marR="0" lvl="0" indent="0" algn="just" rtl="0">
              <a:spcBef>
                <a:spcPts val="1200"/>
              </a:spcBef>
              <a:spcAft>
                <a:spcPts val="0"/>
              </a:spcAft>
              <a:buNone/>
            </a:pPr>
            <a:r>
              <a:rPr lang="en-GB" sz="1600" i="1">
                <a:solidFill>
                  <a:srgbClr val="000000"/>
                </a:solidFill>
                <a:latin typeface="Arial"/>
                <a:ea typeface="Arial"/>
                <a:cs typeface="Arial"/>
                <a:sym typeface="Arial"/>
              </a:rPr>
              <a:t>Si esos trasplantes no llegan en la próxima hora, esas 5 personas morirían. El doctor decidió desconectar al paciente que estaba en estado vegetativo, provocando su muerte, pero salvando la vida de los otros 5 pacientes.</a:t>
            </a:r>
            <a:endParaRPr/>
          </a:p>
          <a:p>
            <a:pPr marL="0" marR="0" lvl="0" indent="0" algn="just" rtl="0">
              <a:spcBef>
                <a:spcPts val="1200"/>
              </a:spcBef>
              <a:spcAft>
                <a:spcPts val="0"/>
              </a:spcAft>
              <a:buNone/>
            </a:pPr>
            <a:endParaRPr sz="1600" i="1">
              <a:solidFill>
                <a:srgbClr val="000000"/>
              </a:solidFill>
              <a:latin typeface="Arial"/>
              <a:ea typeface="Arial"/>
              <a:cs typeface="Arial"/>
              <a:sym typeface="Arial"/>
            </a:endParaRPr>
          </a:p>
        </p:txBody>
      </p:sp>
      <p:sp>
        <p:nvSpPr>
          <p:cNvPr id="207" name="Google Shape;207;p5"/>
          <p:cNvSpPr txBox="1"/>
          <p:nvPr/>
        </p:nvSpPr>
        <p:spPr>
          <a:xfrm>
            <a:off x="581192" y="2289777"/>
            <a:ext cx="532680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u="sng">
                <a:solidFill>
                  <a:srgbClr val="FF0000"/>
                </a:solidFill>
                <a:latin typeface="Gill Sans"/>
                <a:ea typeface="Gill Sans"/>
                <a:cs typeface="Gill Sans"/>
                <a:sym typeface="Gill Sans"/>
              </a:rPr>
              <a:t>Tercer dilema: el doctor y los pacientes</a:t>
            </a:r>
            <a:endParaRPr/>
          </a:p>
        </p:txBody>
      </p:sp>
      <p:pic>
        <p:nvPicPr>
          <p:cNvPr id="208" name="Google Shape;208;p5" descr="Related image"/>
          <p:cNvPicPr preferRelativeResize="0"/>
          <p:nvPr/>
        </p:nvPicPr>
        <p:blipFill rotWithShape="1">
          <a:blip r:embed="rId3">
            <a:alphaModFix/>
          </a:blip>
          <a:srcRect/>
          <a:stretch/>
        </p:blipFill>
        <p:spPr>
          <a:xfrm>
            <a:off x="7839075" y="2928283"/>
            <a:ext cx="3479800" cy="251871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6"/>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DILEMAS MORALES</a:t>
            </a:r>
            <a:endParaRPr/>
          </a:p>
        </p:txBody>
      </p:sp>
      <p:sp>
        <p:nvSpPr>
          <p:cNvPr id="214" name="Google Shape;214;p6"/>
          <p:cNvSpPr/>
          <p:nvPr/>
        </p:nvSpPr>
        <p:spPr>
          <a:xfrm>
            <a:off x="3237852" y="3592101"/>
            <a:ext cx="871537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400" b="1">
                <a:solidFill>
                  <a:schemeClr val="dk1"/>
                </a:solidFill>
                <a:latin typeface="Gill Sans"/>
                <a:ea typeface="Gill Sans"/>
                <a:cs typeface="Gill Sans"/>
                <a:sym typeface="Gill Sans"/>
              </a:rPr>
              <a:t>¿Qué decidís hacer en cada una de estas situaciones?</a:t>
            </a:r>
            <a:endParaRPr sz="2400">
              <a:solidFill>
                <a:schemeClr val="dk1"/>
              </a:solidFill>
              <a:latin typeface="Gill Sans"/>
              <a:ea typeface="Gill Sans"/>
              <a:cs typeface="Gill Sans"/>
              <a:sym typeface="Gill Sans"/>
            </a:endParaRPr>
          </a:p>
        </p:txBody>
      </p:sp>
      <p:pic>
        <p:nvPicPr>
          <p:cNvPr id="215" name="Google Shape;215;p6"/>
          <p:cNvPicPr preferRelativeResize="0"/>
          <p:nvPr/>
        </p:nvPicPr>
        <p:blipFill rotWithShape="1">
          <a:blip r:embed="rId3">
            <a:alphaModFix/>
          </a:blip>
          <a:srcRect/>
          <a:stretch/>
        </p:blipFill>
        <p:spPr>
          <a:xfrm>
            <a:off x="247651" y="2031403"/>
            <a:ext cx="2716754" cy="1433544"/>
          </a:xfrm>
          <a:prstGeom prst="rect">
            <a:avLst/>
          </a:prstGeom>
          <a:noFill/>
          <a:ln>
            <a:noFill/>
          </a:ln>
        </p:spPr>
      </p:pic>
      <p:pic>
        <p:nvPicPr>
          <p:cNvPr id="216" name="Google Shape;216;p6" descr="https://advocatusatheist.files.wordpress.com/2011/10/trolley22.jpg"/>
          <p:cNvPicPr preferRelativeResize="0"/>
          <p:nvPr/>
        </p:nvPicPr>
        <p:blipFill rotWithShape="1">
          <a:blip r:embed="rId4">
            <a:alphaModFix/>
          </a:blip>
          <a:srcRect/>
          <a:stretch/>
        </p:blipFill>
        <p:spPr>
          <a:xfrm>
            <a:off x="247651" y="3497438"/>
            <a:ext cx="2716754" cy="1444283"/>
          </a:xfrm>
          <a:prstGeom prst="rect">
            <a:avLst/>
          </a:prstGeom>
          <a:noFill/>
          <a:ln>
            <a:noFill/>
          </a:ln>
        </p:spPr>
      </p:pic>
      <p:pic>
        <p:nvPicPr>
          <p:cNvPr id="217" name="Google Shape;217;p6" descr="Related image"/>
          <p:cNvPicPr preferRelativeResize="0"/>
          <p:nvPr/>
        </p:nvPicPr>
        <p:blipFill rotWithShape="1">
          <a:blip r:embed="rId5">
            <a:alphaModFix/>
          </a:blip>
          <a:srcRect/>
          <a:stretch/>
        </p:blipFill>
        <p:spPr>
          <a:xfrm>
            <a:off x="762000" y="5211731"/>
            <a:ext cx="1841500" cy="133289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7"/>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DILEMAS MORALES</a:t>
            </a:r>
            <a:endParaRPr/>
          </a:p>
        </p:txBody>
      </p:sp>
      <p:sp>
        <p:nvSpPr>
          <p:cNvPr id="223" name="Google Shape;223;p7"/>
          <p:cNvSpPr/>
          <p:nvPr/>
        </p:nvSpPr>
        <p:spPr>
          <a:xfrm>
            <a:off x="3228974" y="2180552"/>
            <a:ext cx="8715375" cy="113524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400" b="1">
                <a:solidFill>
                  <a:schemeClr val="dk1"/>
                </a:solidFill>
                <a:latin typeface="Gill Sans"/>
                <a:ea typeface="Gill Sans"/>
                <a:cs typeface="Gill Sans"/>
                <a:sym typeface="Gill Sans"/>
              </a:rPr>
              <a:t>Estos tres dilemas tienen en común que se pone en juego la vida de una persona frente a la de otras cinco personas</a:t>
            </a:r>
            <a:endParaRPr sz="2400">
              <a:solidFill>
                <a:schemeClr val="dk1"/>
              </a:solidFill>
              <a:latin typeface="Gill Sans"/>
              <a:ea typeface="Gill Sans"/>
              <a:cs typeface="Gill Sans"/>
              <a:sym typeface="Gill Sans"/>
            </a:endParaRPr>
          </a:p>
        </p:txBody>
      </p:sp>
      <p:sp>
        <p:nvSpPr>
          <p:cNvPr id="224" name="Google Shape;224;p7"/>
          <p:cNvSpPr/>
          <p:nvPr/>
        </p:nvSpPr>
        <p:spPr>
          <a:xfrm>
            <a:off x="4395785" y="3820100"/>
            <a:ext cx="6729415" cy="230832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400">
                <a:solidFill>
                  <a:schemeClr val="dk1"/>
                </a:solidFill>
                <a:latin typeface="Gill Sans"/>
                <a:ea typeface="Gill Sans"/>
                <a:cs typeface="Gill Sans"/>
                <a:sym typeface="Gill Sans"/>
              </a:rPr>
              <a:t>Si bien es esperable que no todos respondamos de la misma manera en cada uno de los dilemas, la </a:t>
            </a:r>
            <a:r>
              <a:rPr lang="en-GB" sz="2400" b="1">
                <a:solidFill>
                  <a:srgbClr val="FF0000"/>
                </a:solidFill>
                <a:latin typeface="Gill Sans"/>
                <a:ea typeface="Gill Sans"/>
                <a:cs typeface="Gill Sans"/>
                <a:sym typeface="Gill Sans"/>
              </a:rPr>
              <a:t>filosofía moral </a:t>
            </a:r>
            <a:r>
              <a:rPr lang="en-GB" sz="2400">
                <a:solidFill>
                  <a:schemeClr val="dk1"/>
                </a:solidFill>
                <a:latin typeface="Gill Sans"/>
                <a:ea typeface="Gill Sans"/>
                <a:cs typeface="Gill Sans"/>
                <a:sym typeface="Gill Sans"/>
              </a:rPr>
              <a:t>plantea dos maneras estereotipadas de razonar ante cada una de estas situaciones</a:t>
            </a:r>
            <a:endParaRPr sz="2400">
              <a:solidFill>
                <a:schemeClr val="dk1"/>
              </a:solidFill>
              <a:latin typeface="Gill Sans"/>
              <a:ea typeface="Gill Sans"/>
              <a:cs typeface="Gill Sans"/>
              <a:sym typeface="Gill Sans"/>
            </a:endParaRPr>
          </a:p>
        </p:txBody>
      </p:sp>
      <p:pic>
        <p:nvPicPr>
          <p:cNvPr id="225" name="Google Shape;225;p7"/>
          <p:cNvPicPr preferRelativeResize="0"/>
          <p:nvPr/>
        </p:nvPicPr>
        <p:blipFill rotWithShape="1">
          <a:blip r:embed="rId3">
            <a:alphaModFix/>
          </a:blip>
          <a:srcRect/>
          <a:stretch/>
        </p:blipFill>
        <p:spPr>
          <a:xfrm>
            <a:off x="247651" y="2031403"/>
            <a:ext cx="2716754" cy="1433544"/>
          </a:xfrm>
          <a:prstGeom prst="rect">
            <a:avLst/>
          </a:prstGeom>
          <a:noFill/>
          <a:ln>
            <a:noFill/>
          </a:ln>
        </p:spPr>
      </p:pic>
      <p:pic>
        <p:nvPicPr>
          <p:cNvPr id="226" name="Google Shape;226;p7" descr="https://advocatusatheist.files.wordpress.com/2011/10/trolley22.jpg"/>
          <p:cNvPicPr preferRelativeResize="0"/>
          <p:nvPr/>
        </p:nvPicPr>
        <p:blipFill rotWithShape="1">
          <a:blip r:embed="rId4">
            <a:alphaModFix/>
          </a:blip>
          <a:srcRect/>
          <a:stretch/>
        </p:blipFill>
        <p:spPr>
          <a:xfrm>
            <a:off x="247651" y="3497438"/>
            <a:ext cx="2716754" cy="1444283"/>
          </a:xfrm>
          <a:prstGeom prst="rect">
            <a:avLst/>
          </a:prstGeom>
          <a:noFill/>
          <a:ln>
            <a:noFill/>
          </a:ln>
        </p:spPr>
      </p:pic>
      <p:pic>
        <p:nvPicPr>
          <p:cNvPr id="227" name="Google Shape;227;p7" descr="Related image"/>
          <p:cNvPicPr preferRelativeResize="0"/>
          <p:nvPr/>
        </p:nvPicPr>
        <p:blipFill rotWithShape="1">
          <a:blip r:embed="rId5">
            <a:alphaModFix/>
          </a:blip>
          <a:srcRect/>
          <a:stretch/>
        </p:blipFill>
        <p:spPr>
          <a:xfrm>
            <a:off x="762000" y="5211731"/>
            <a:ext cx="1841500" cy="133289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8"/>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UTILITARIAS</a:t>
            </a:r>
            <a:endParaRPr/>
          </a:p>
        </p:txBody>
      </p:sp>
      <p:sp>
        <p:nvSpPr>
          <p:cNvPr id="233" name="Google Shape;233;p8"/>
          <p:cNvSpPr/>
          <p:nvPr/>
        </p:nvSpPr>
        <p:spPr>
          <a:xfrm>
            <a:off x="2752724" y="2028152"/>
            <a:ext cx="8715375" cy="224324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400" b="1">
                <a:solidFill>
                  <a:schemeClr val="dk1"/>
                </a:solidFill>
                <a:latin typeface="Gill Sans"/>
                <a:ea typeface="Gill Sans"/>
                <a:cs typeface="Gill Sans"/>
                <a:sym typeface="Gill Sans"/>
              </a:rPr>
              <a:t>El </a:t>
            </a:r>
            <a:r>
              <a:rPr lang="en-GB" sz="2400" b="1">
                <a:solidFill>
                  <a:srgbClr val="FF0000"/>
                </a:solidFill>
                <a:latin typeface="Gill Sans"/>
                <a:ea typeface="Gill Sans"/>
                <a:cs typeface="Gill Sans"/>
                <a:sym typeface="Gill Sans"/>
              </a:rPr>
              <a:t>utilitarismo </a:t>
            </a:r>
            <a:r>
              <a:rPr lang="en-GB" sz="2400" b="1">
                <a:solidFill>
                  <a:schemeClr val="dk1"/>
                </a:solidFill>
                <a:latin typeface="Gill Sans"/>
                <a:ea typeface="Gill Sans"/>
                <a:cs typeface="Gill Sans"/>
                <a:sym typeface="Gill Sans"/>
              </a:rPr>
              <a:t>es una teoría moral que sugiere que las decisiones deben ser juzgadas por el bienestar general que producen. Evalúa las consecuencias globales de las acciones pero sin evaluar a las acciones en sí mismas.  </a:t>
            </a:r>
            <a:endParaRPr sz="2400">
              <a:solidFill>
                <a:schemeClr val="dk1"/>
              </a:solidFill>
              <a:latin typeface="Gill Sans"/>
              <a:ea typeface="Gill Sans"/>
              <a:cs typeface="Gill Sans"/>
              <a:sym typeface="Gill Sans"/>
            </a:endParaRPr>
          </a:p>
        </p:txBody>
      </p:sp>
      <p:sp>
        <p:nvSpPr>
          <p:cNvPr id="234" name="Google Shape;234;p8"/>
          <p:cNvSpPr/>
          <p:nvPr/>
        </p:nvSpPr>
        <p:spPr>
          <a:xfrm>
            <a:off x="2442994" y="4719532"/>
            <a:ext cx="9167814" cy="168924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400">
                <a:solidFill>
                  <a:schemeClr val="dk1"/>
                </a:solidFill>
                <a:latin typeface="Gill Sans"/>
                <a:ea typeface="Gill Sans"/>
                <a:cs typeface="Gill Sans"/>
                <a:sym typeface="Gill Sans"/>
              </a:rPr>
              <a:t>De acuerdo a esta teoría (también llamada </a:t>
            </a:r>
            <a:r>
              <a:rPr lang="en-GB" sz="2400" i="1">
                <a:solidFill>
                  <a:schemeClr val="dk1"/>
                </a:solidFill>
                <a:latin typeface="Gill Sans"/>
                <a:ea typeface="Gill Sans"/>
                <a:cs typeface="Gill Sans"/>
                <a:sym typeface="Gill Sans"/>
              </a:rPr>
              <a:t>consecuencialismo</a:t>
            </a:r>
            <a:r>
              <a:rPr lang="en-GB" sz="2400">
                <a:solidFill>
                  <a:schemeClr val="dk1"/>
                </a:solidFill>
                <a:latin typeface="Gill Sans"/>
                <a:ea typeface="Gill Sans"/>
                <a:cs typeface="Gill Sans"/>
                <a:sym typeface="Gill Sans"/>
              </a:rPr>
              <a:t>),  uno debería siempre estar dispuesto a sacrificar una persona para salvar la vida de otras cinco (porque el resultado neto es que se salvan 4 vidas) </a:t>
            </a:r>
            <a:endParaRPr sz="2400">
              <a:solidFill>
                <a:schemeClr val="dk1"/>
              </a:solidFill>
              <a:latin typeface="Gill Sans"/>
              <a:ea typeface="Gill Sans"/>
              <a:cs typeface="Gill Sans"/>
              <a:sym typeface="Gill Sans"/>
            </a:endParaRPr>
          </a:p>
        </p:txBody>
      </p:sp>
      <p:pic>
        <p:nvPicPr>
          <p:cNvPr id="235" name="Google Shape;235;p8" descr="http://www.buzzle.com/img/articleImages/609336-52415-8.jpg"/>
          <p:cNvPicPr preferRelativeResize="0"/>
          <p:nvPr/>
        </p:nvPicPr>
        <p:blipFill rotWithShape="1">
          <a:blip r:embed="rId3">
            <a:alphaModFix/>
          </a:blip>
          <a:srcRect l="48523"/>
          <a:stretch/>
        </p:blipFill>
        <p:spPr>
          <a:xfrm>
            <a:off x="380999" y="2514925"/>
            <a:ext cx="1647825" cy="283174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9"/>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DEONTOLÓGICAS</a:t>
            </a:r>
            <a:endParaRPr/>
          </a:p>
        </p:txBody>
      </p:sp>
      <p:sp>
        <p:nvSpPr>
          <p:cNvPr id="241" name="Google Shape;241;p9"/>
          <p:cNvSpPr/>
          <p:nvPr/>
        </p:nvSpPr>
        <p:spPr>
          <a:xfrm>
            <a:off x="2597859" y="2138468"/>
            <a:ext cx="8858084" cy="168924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400" b="1">
                <a:solidFill>
                  <a:schemeClr val="dk1"/>
                </a:solidFill>
                <a:latin typeface="Gill Sans"/>
                <a:ea typeface="Gill Sans"/>
                <a:cs typeface="Gill Sans"/>
                <a:sym typeface="Gill Sans"/>
              </a:rPr>
              <a:t>La </a:t>
            </a:r>
            <a:r>
              <a:rPr lang="en-GB" sz="2400" b="1">
                <a:solidFill>
                  <a:srgbClr val="FF0000"/>
                </a:solidFill>
                <a:latin typeface="Gill Sans"/>
                <a:ea typeface="Gill Sans"/>
                <a:cs typeface="Gill Sans"/>
                <a:sym typeface="Gill Sans"/>
              </a:rPr>
              <a:t>deontología </a:t>
            </a:r>
            <a:r>
              <a:rPr lang="en-GB" sz="2400" b="1">
                <a:solidFill>
                  <a:schemeClr val="dk1"/>
                </a:solidFill>
                <a:latin typeface="Gill Sans"/>
                <a:ea typeface="Gill Sans"/>
                <a:cs typeface="Gill Sans"/>
                <a:sym typeface="Gill Sans"/>
              </a:rPr>
              <a:t>es una teoría moral que sugiere que las acciones deben ser juzgadas por sí mismas, sin importar las consecuencias o el bienestar global que las mismas generen. </a:t>
            </a:r>
            <a:endParaRPr sz="2400">
              <a:solidFill>
                <a:schemeClr val="dk1"/>
              </a:solidFill>
              <a:latin typeface="Gill Sans"/>
              <a:ea typeface="Gill Sans"/>
              <a:cs typeface="Gill Sans"/>
              <a:sym typeface="Gill Sans"/>
            </a:endParaRPr>
          </a:p>
        </p:txBody>
      </p:sp>
      <p:sp>
        <p:nvSpPr>
          <p:cNvPr id="242" name="Google Shape;242;p9"/>
          <p:cNvSpPr/>
          <p:nvPr/>
        </p:nvSpPr>
        <p:spPr>
          <a:xfrm>
            <a:off x="3214519" y="4225045"/>
            <a:ext cx="7682081" cy="224324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400">
                <a:solidFill>
                  <a:schemeClr val="dk1"/>
                </a:solidFill>
                <a:latin typeface="Gill Sans"/>
                <a:ea typeface="Gill Sans"/>
                <a:cs typeface="Gill Sans"/>
                <a:sym typeface="Gill Sans"/>
              </a:rPr>
              <a:t>De acuerdo a esta teoría,  uno nunca debería estar dispuesto a sacrificar a una persona sin importar si eso le salvaría la vida a otras cinco personas. Lo mismo ocurre si esa acción salvase a miles de personas o a seres queridos</a:t>
            </a:r>
            <a:endParaRPr sz="2400">
              <a:solidFill>
                <a:schemeClr val="dk1"/>
              </a:solidFill>
              <a:latin typeface="Gill Sans"/>
              <a:ea typeface="Gill Sans"/>
              <a:cs typeface="Gill Sans"/>
              <a:sym typeface="Gill Sans"/>
            </a:endParaRPr>
          </a:p>
        </p:txBody>
      </p:sp>
      <p:pic>
        <p:nvPicPr>
          <p:cNvPr id="243" name="Google Shape;243;p9" descr="http://www.buzzle.com/img/articleImages/609336-52415-8.jpg"/>
          <p:cNvPicPr preferRelativeResize="0"/>
          <p:nvPr/>
        </p:nvPicPr>
        <p:blipFill rotWithShape="1">
          <a:blip r:embed="rId3">
            <a:alphaModFix/>
          </a:blip>
          <a:srcRect l="616" r="49394"/>
          <a:stretch/>
        </p:blipFill>
        <p:spPr>
          <a:xfrm>
            <a:off x="495301" y="2411842"/>
            <a:ext cx="1600200" cy="283174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0"/>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249" name="Google Shape;249;p10"/>
          <p:cNvSpPr/>
          <p:nvPr/>
        </p:nvSpPr>
        <p:spPr>
          <a:xfrm>
            <a:off x="2663176" y="2135697"/>
            <a:ext cx="9528824" cy="8745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En general, las personas no somos 100%  </a:t>
            </a:r>
            <a:r>
              <a:rPr lang="en-GB" sz="1800" b="1">
                <a:solidFill>
                  <a:srgbClr val="FF0000"/>
                </a:solidFill>
                <a:latin typeface="Gill Sans"/>
                <a:ea typeface="Gill Sans"/>
                <a:cs typeface="Gill Sans"/>
                <a:sym typeface="Gill Sans"/>
              </a:rPr>
              <a:t>utilitarias</a:t>
            </a:r>
            <a:r>
              <a:rPr lang="en-GB" sz="1800" b="1">
                <a:solidFill>
                  <a:schemeClr val="dk1"/>
                </a:solidFill>
                <a:latin typeface="Gill Sans"/>
                <a:ea typeface="Gill Sans"/>
                <a:cs typeface="Gill Sans"/>
                <a:sym typeface="Gill Sans"/>
              </a:rPr>
              <a:t> o </a:t>
            </a:r>
            <a:r>
              <a:rPr lang="en-GB" sz="1800" b="1">
                <a:solidFill>
                  <a:srgbClr val="FF0000"/>
                </a:solidFill>
                <a:latin typeface="Gill Sans"/>
                <a:ea typeface="Gill Sans"/>
                <a:cs typeface="Gill Sans"/>
                <a:sym typeface="Gill Sans"/>
              </a:rPr>
              <a:t>deontológicas</a:t>
            </a:r>
            <a:r>
              <a:rPr lang="en-GB" sz="1800" b="1">
                <a:solidFill>
                  <a:schemeClr val="dk1"/>
                </a:solidFill>
                <a:latin typeface="Gill Sans"/>
                <a:ea typeface="Gill Sans"/>
                <a:cs typeface="Gill Sans"/>
                <a:sym typeface="Gill Sans"/>
              </a:rPr>
              <a:t>, sino que </a:t>
            </a:r>
            <a:endParaRPr/>
          </a:p>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nuestras decisiones dependen mucho del contexto en el cual se presente el dilema</a:t>
            </a:r>
            <a:endParaRPr sz="1800">
              <a:solidFill>
                <a:schemeClr val="dk1"/>
              </a:solidFill>
              <a:latin typeface="Gill Sans"/>
              <a:ea typeface="Gill Sans"/>
              <a:cs typeface="Gill Sans"/>
              <a:sym typeface="Gill Sans"/>
            </a:endParaRPr>
          </a:p>
        </p:txBody>
      </p:sp>
      <p:pic>
        <p:nvPicPr>
          <p:cNvPr id="250" name="Google Shape;250;p10" descr="http://www.buzzle.com/img/articleImages/609336-52415-8.jpg"/>
          <p:cNvPicPr preferRelativeResize="0"/>
          <p:nvPr/>
        </p:nvPicPr>
        <p:blipFill rotWithShape="1">
          <a:blip r:embed="rId3">
            <a:alphaModFix/>
          </a:blip>
          <a:srcRect l="616" r="1190"/>
          <a:stretch/>
        </p:blipFill>
        <p:spPr>
          <a:xfrm>
            <a:off x="581192" y="1895183"/>
            <a:ext cx="1743075" cy="1570330"/>
          </a:xfrm>
          <a:prstGeom prst="rect">
            <a:avLst/>
          </a:prstGeom>
          <a:noFill/>
          <a:ln>
            <a:noFill/>
          </a:ln>
        </p:spPr>
      </p:pic>
      <p:pic>
        <p:nvPicPr>
          <p:cNvPr id="251" name="Google Shape;251;p10" descr="https://advocatusatheist.files.wordpress.com/2011/10/trolley22.jpg"/>
          <p:cNvPicPr preferRelativeResize="0"/>
          <p:nvPr/>
        </p:nvPicPr>
        <p:blipFill rotWithShape="1">
          <a:blip r:embed="rId4">
            <a:alphaModFix/>
          </a:blip>
          <a:srcRect/>
          <a:stretch/>
        </p:blipFill>
        <p:spPr>
          <a:xfrm>
            <a:off x="4123204" y="5141830"/>
            <a:ext cx="3228184" cy="1716170"/>
          </a:xfrm>
          <a:prstGeom prst="rect">
            <a:avLst/>
          </a:prstGeom>
          <a:noFill/>
          <a:ln>
            <a:noFill/>
          </a:ln>
        </p:spPr>
      </p:pic>
      <p:pic>
        <p:nvPicPr>
          <p:cNvPr id="252" name="Google Shape;252;p10"/>
          <p:cNvPicPr preferRelativeResize="0"/>
          <p:nvPr/>
        </p:nvPicPr>
        <p:blipFill rotWithShape="1">
          <a:blip r:embed="rId5">
            <a:alphaModFix/>
          </a:blip>
          <a:srcRect/>
          <a:stretch/>
        </p:blipFill>
        <p:spPr>
          <a:xfrm>
            <a:off x="474235" y="5027530"/>
            <a:ext cx="3095100" cy="1633186"/>
          </a:xfrm>
          <a:prstGeom prst="rect">
            <a:avLst/>
          </a:prstGeom>
          <a:noFill/>
          <a:ln>
            <a:noFill/>
          </a:ln>
        </p:spPr>
      </p:pic>
      <p:sp>
        <p:nvSpPr>
          <p:cNvPr id="253" name="Google Shape;253;p10"/>
          <p:cNvSpPr/>
          <p:nvPr/>
        </p:nvSpPr>
        <p:spPr>
          <a:xfrm>
            <a:off x="319274" y="4381199"/>
            <a:ext cx="340502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i="1" dirty="0">
                <a:solidFill>
                  <a:schemeClr val="dk1"/>
                </a:solidFill>
                <a:latin typeface="Gill Sans"/>
                <a:ea typeface="Gill Sans"/>
                <a:cs typeface="Gill Sans"/>
                <a:sym typeface="Gill Sans"/>
              </a:rPr>
              <a:t>la </a:t>
            </a:r>
            <a:r>
              <a:rPr lang="en-GB" sz="1600" i="1" dirty="0" err="1">
                <a:solidFill>
                  <a:schemeClr val="dk1"/>
                </a:solidFill>
                <a:latin typeface="Gill Sans"/>
                <a:ea typeface="Gill Sans"/>
                <a:cs typeface="Gill Sans"/>
                <a:sym typeface="Gill Sans"/>
              </a:rPr>
              <a:t>acción</a:t>
            </a:r>
            <a:r>
              <a:rPr lang="en-GB" sz="1600" i="1" dirty="0">
                <a:solidFill>
                  <a:schemeClr val="dk1"/>
                </a:solidFill>
                <a:latin typeface="Gill Sans"/>
                <a:ea typeface="Gill Sans"/>
                <a:cs typeface="Gill Sans"/>
                <a:sym typeface="Gill Sans"/>
              </a:rPr>
              <a:t> que </a:t>
            </a:r>
            <a:r>
              <a:rPr lang="en-GB" sz="1600" i="1" dirty="0" err="1">
                <a:solidFill>
                  <a:schemeClr val="dk1"/>
                </a:solidFill>
                <a:latin typeface="Gill Sans"/>
                <a:ea typeface="Gill Sans"/>
                <a:cs typeface="Gill Sans"/>
                <a:sym typeface="Gill Sans"/>
              </a:rPr>
              <a:t>lastima</a:t>
            </a:r>
            <a:r>
              <a:rPr lang="en-GB" sz="1600" i="1" dirty="0">
                <a:solidFill>
                  <a:schemeClr val="dk1"/>
                </a:solidFill>
                <a:latin typeface="Gill Sans"/>
                <a:ea typeface="Gill Sans"/>
                <a:cs typeface="Gill Sans"/>
                <a:sym typeface="Gill Sans"/>
              </a:rPr>
              <a:t> a </a:t>
            </a:r>
            <a:r>
              <a:rPr lang="en-GB" sz="1600" i="1" dirty="0" err="1">
                <a:solidFill>
                  <a:schemeClr val="dk1"/>
                </a:solidFill>
                <a:latin typeface="Gill Sans"/>
                <a:ea typeface="Gill Sans"/>
                <a:cs typeface="Gill Sans"/>
                <a:sym typeface="Gill Sans"/>
              </a:rPr>
              <a:t>otra</a:t>
            </a:r>
            <a:r>
              <a:rPr lang="en-GB" sz="1600" i="1" dirty="0">
                <a:solidFill>
                  <a:schemeClr val="dk1"/>
                </a:solidFill>
                <a:latin typeface="Gill Sans"/>
                <a:ea typeface="Gill Sans"/>
                <a:cs typeface="Gill Sans"/>
                <a:sym typeface="Gill Sans"/>
              </a:rPr>
              <a:t> persona </a:t>
            </a:r>
            <a:endParaRPr sz="1200" dirty="0"/>
          </a:p>
          <a:p>
            <a:pPr marL="0" marR="0" lvl="0" indent="0" algn="ctr" rtl="0">
              <a:spcBef>
                <a:spcPts val="0"/>
              </a:spcBef>
              <a:spcAft>
                <a:spcPts val="0"/>
              </a:spcAft>
              <a:buNone/>
            </a:pPr>
            <a:r>
              <a:rPr lang="en-GB" sz="1600" i="1" dirty="0">
                <a:solidFill>
                  <a:schemeClr val="dk1"/>
                </a:solidFill>
                <a:latin typeface="Gill Sans"/>
                <a:ea typeface="Gill Sans"/>
                <a:cs typeface="Gill Sans"/>
                <a:sym typeface="Gill Sans"/>
              </a:rPr>
              <a:t>es </a:t>
            </a:r>
            <a:r>
              <a:rPr lang="en-GB" sz="1600" i="1" dirty="0" err="1">
                <a:solidFill>
                  <a:schemeClr val="dk1"/>
                </a:solidFill>
                <a:latin typeface="Gill Sans"/>
                <a:ea typeface="Gill Sans"/>
                <a:cs typeface="Gill Sans"/>
                <a:sym typeface="Gill Sans"/>
              </a:rPr>
              <a:t>ejecutada</a:t>
            </a:r>
            <a:r>
              <a:rPr lang="en-GB" sz="1600" i="1" dirty="0">
                <a:solidFill>
                  <a:schemeClr val="dk1"/>
                </a:solidFill>
                <a:latin typeface="Gill Sans"/>
                <a:ea typeface="Gill Sans"/>
                <a:cs typeface="Gill Sans"/>
                <a:sym typeface="Gill Sans"/>
              </a:rPr>
              <a:t> de </a:t>
            </a:r>
            <a:r>
              <a:rPr lang="en-GB" sz="1600" i="1" dirty="0" err="1">
                <a:solidFill>
                  <a:schemeClr val="dk1"/>
                </a:solidFill>
                <a:latin typeface="Gill Sans"/>
                <a:ea typeface="Gill Sans"/>
                <a:cs typeface="Gill Sans"/>
                <a:sym typeface="Gill Sans"/>
              </a:rPr>
              <a:t>manera</a:t>
            </a:r>
            <a:r>
              <a:rPr lang="en-GB" sz="1600" i="1" dirty="0">
                <a:solidFill>
                  <a:schemeClr val="dk1"/>
                </a:solidFill>
                <a:latin typeface="Gill Sans"/>
                <a:ea typeface="Gill Sans"/>
                <a:cs typeface="Gill Sans"/>
                <a:sym typeface="Gill Sans"/>
              </a:rPr>
              <a:t> </a:t>
            </a:r>
            <a:r>
              <a:rPr lang="en-GB" sz="1600" i="1" dirty="0" err="1">
                <a:solidFill>
                  <a:schemeClr val="dk1"/>
                </a:solidFill>
                <a:latin typeface="Gill Sans"/>
                <a:ea typeface="Gill Sans"/>
                <a:cs typeface="Gill Sans"/>
                <a:sym typeface="Gill Sans"/>
              </a:rPr>
              <a:t>indirecta</a:t>
            </a:r>
            <a:endParaRPr sz="1600" i="1" dirty="0">
              <a:solidFill>
                <a:schemeClr val="dk1"/>
              </a:solidFill>
              <a:latin typeface="Gill Sans"/>
              <a:ea typeface="Gill Sans"/>
              <a:cs typeface="Gill Sans"/>
              <a:sym typeface="Gill Sans"/>
            </a:endParaRPr>
          </a:p>
        </p:txBody>
      </p:sp>
      <p:sp>
        <p:nvSpPr>
          <p:cNvPr id="254" name="Google Shape;254;p10"/>
          <p:cNvSpPr txBox="1"/>
          <p:nvPr/>
        </p:nvSpPr>
        <p:spPr>
          <a:xfrm>
            <a:off x="581192" y="3978932"/>
            <a:ext cx="25908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Gill Sans"/>
                <a:ea typeface="Gill Sans"/>
                <a:cs typeface="Gill Sans"/>
                <a:sym typeface="Gill Sans"/>
              </a:rPr>
              <a:t>Dilemas </a:t>
            </a:r>
            <a:r>
              <a:rPr lang="en-GB" sz="1800" b="1" i="1">
                <a:solidFill>
                  <a:schemeClr val="dk1"/>
                </a:solidFill>
                <a:latin typeface="Gill Sans"/>
                <a:ea typeface="Gill Sans"/>
                <a:cs typeface="Gill Sans"/>
                <a:sym typeface="Gill Sans"/>
              </a:rPr>
              <a:t>Impersonales</a:t>
            </a:r>
            <a:endParaRPr/>
          </a:p>
        </p:txBody>
      </p:sp>
      <p:sp>
        <p:nvSpPr>
          <p:cNvPr id="255" name="Google Shape;255;p10"/>
          <p:cNvSpPr txBox="1"/>
          <p:nvPr/>
        </p:nvSpPr>
        <p:spPr>
          <a:xfrm>
            <a:off x="4441896" y="3978932"/>
            <a:ext cx="25908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Gill Sans"/>
                <a:ea typeface="Gill Sans"/>
                <a:cs typeface="Gill Sans"/>
                <a:sym typeface="Gill Sans"/>
              </a:rPr>
              <a:t>Dilemas </a:t>
            </a:r>
            <a:r>
              <a:rPr lang="en-GB" sz="1800" b="1" i="1">
                <a:solidFill>
                  <a:schemeClr val="dk1"/>
                </a:solidFill>
                <a:latin typeface="Gill Sans"/>
                <a:ea typeface="Gill Sans"/>
                <a:cs typeface="Gill Sans"/>
                <a:sym typeface="Gill Sans"/>
              </a:rPr>
              <a:t>Personales</a:t>
            </a:r>
            <a:endParaRPr/>
          </a:p>
        </p:txBody>
      </p:sp>
      <p:sp>
        <p:nvSpPr>
          <p:cNvPr id="256" name="Google Shape;256;p10"/>
          <p:cNvSpPr/>
          <p:nvPr/>
        </p:nvSpPr>
        <p:spPr>
          <a:xfrm>
            <a:off x="4034785" y="4381199"/>
            <a:ext cx="340502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i="1">
                <a:solidFill>
                  <a:schemeClr val="dk1"/>
                </a:solidFill>
                <a:latin typeface="Gill Sans"/>
                <a:ea typeface="Gill Sans"/>
                <a:cs typeface="Gill Sans"/>
                <a:sym typeface="Gill Sans"/>
              </a:rPr>
              <a:t>la acción que lastima a otra persona </a:t>
            </a:r>
            <a:endParaRPr sz="1200"/>
          </a:p>
          <a:p>
            <a:pPr marL="0" marR="0" lvl="0" indent="0" algn="ctr" rtl="0">
              <a:spcBef>
                <a:spcPts val="0"/>
              </a:spcBef>
              <a:spcAft>
                <a:spcPts val="0"/>
              </a:spcAft>
              <a:buNone/>
            </a:pPr>
            <a:r>
              <a:rPr lang="en-GB" sz="1600" i="1">
                <a:solidFill>
                  <a:schemeClr val="dk1"/>
                </a:solidFill>
                <a:latin typeface="Gill Sans"/>
                <a:ea typeface="Gill Sans"/>
                <a:cs typeface="Gill Sans"/>
                <a:sym typeface="Gill Sans"/>
              </a:rPr>
              <a:t>la ejecuta una/o misma/o</a:t>
            </a:r>
            <a:endParaRPr sz="1200"/>
          </a:p>
        </p:txBody>
      </p:sp>
      <p:sp>
        <p:nvSpPr>
          <p:cNvPr id="257" name="Google Shape;257;p10"/>
          <p:cNvSpPr/>
          <p:nvPr/>
        </p:nvSpPr>
        <p:spPr>
          <a:xfrm>
            <a:off x="7667131" y="4081315"/>
            <a:ext cx="4286744" cy="21210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Ante dilemas </a:t>
            </a:r>
            <a:r>
              <a:rPr lang="en-GB" sz="1800" b="1" i="1">
                <a:solidFill>
                  <a:schemeClr val="dk1"/>
                </a:solidFill>
                <a:latin typeface="Gill Sans"/>
                <a:ea typeface="Gill Sans"/>
                <a:cs typeface="Gill Sans"/>
                <a:sym typeface="Gill Sans"/>
              </a:rPr>
              <a:t>impersonales</a:t>
            </a:r>
            <a:r>
              <a:rPr lang="en-GB" sz="1800" b="1">
                <a:solidFill>
                  <a:schemeClr val="dk1"/>
                </a:solidFill>
                <a:latin typeface="Gill Sans"/>
                <a:ea typeface="Gill Sans"/>
                <a:cs typeface="Gill Sans"/>
                <a:sym typeface="Gill Sans"/>
              </a:rPr>
              <a:t> la gente suele tomar decisiones </a:t>
            </a:r>
            <a:r>
              <a:rPr lang="en-GB" sz="1800" b="1">
                <a:solidFill>
                  <a:srgbClr val="FF0000"/>
                </a:solidFill>
                <a:latin typeface="Gill Sans"/>
                <a:ea typeface="Gill Sans"/>
                <a:cs typeface="Gill Sans"/>
                <a:sym typeface="Gill Sans"/>
              </a:rPr>
              <a:t>utilitarias</a:t>
            </a:r>
            <a:r>
              <a:rPr lang="en-GB" sz="1800" b="1">
                <a:solidFill>
                  <a:schemeClr val="dk1"/>
                </a:solidFill>
                <a:latin typeface="Gill Sans"/>
                <a:ea typeface="Gill Sans"/>
                <a:cs typeface="Gill Sans"/>
                <a:sym typeface="Gill Sans"/>
              </a:rPr>
              <a:t>.</a:t>
            </a:r>
            <a:endParaRPr/>
          </a:p>
          <a:p>
            <a:pPr marL="0" marR="0" lvl="0" indent="0" algn="l" rtl="0">
              <a:lnSpc>
                <a:spcPct val="150000"/>
              </a:lnSpc>
              <a:spcBef>
                <a:spcPts val="0"/>
              </a:spcBef>
              <a:spcAft>
                <a:spcPts val="0"/>
              </a:spcAft>
              <a:buNone/>
            </a:pPr>
            <a:endParaRPr sz="1800" b="1">
              <a:solidFill>
                <a:schemeClr val="dk1"/>
              </a:solidFill>
              <a:latin typeface="Gill Sans"/>
              <a:ea typeface="Gill Sans"/>
              <a:cs typeface="Gill Sans"/>
              <a:sym typeface="Gill Sans"/>
            </a:endParaRPr>
          </a:p>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Ante dilemas </a:t>
            </a:r>
            <a:r>
              <a:rPr lang="en-GB" sz="1800" b="1" i="1">
                <a:solidFill>
                  <a:schemeClr val="dk1"/>
                </a:solidFill>
                <a:latin typeface="Gill Sans"/>
                <a:ea typeface="Gill Sans"/>
                <a:cs typeface="Gill Sans"/>
                <a:sym typeface="Gill Sans"/>
              </a:rPr>
              <a:t>personales</a:t>
            </a:r>
            <a:r>
              <a:rPr lang="en-GB" sz="1800" b="1">
                <a:solidFill>
                  <a:schemeClr val="dk1"/>
                </a:solidFill>
                <a:latin typeface="Gill Sans"/>
                <a:ea typeface="Gill Sans"/>
                <a:cs typeface="Gill Sans"/>
                <a:sym typeface="Gill Sans"/>
              </a:rPr>
              <a:t> la gente  suele tomar decisiones </a:t>
            </a:r>
            <a:r>
              <a:rPr lang="en-GB" sz="1800" b="1">
                <a:solidFill>
                  <a:srgbClr val="FF0000"/>
                </a:solidFill>
                <a:latin typeface="Gill Sans"/>
                <a:ea typeface="Gill Sans"/>
                <a:cs typeface="Gill Sans"/>
                <a:sym typeface="Gill Sans"/>
              </a:rPr>
              <a:t>deontológicas</a:t>
            </a:r>
            <a:r>
              <a:rPr lang="en-GB" sz="1800" b="1">
                <a:solidFill>
                  <a:schemeClr val="dk1"/>
                </a:solidFill>
                <a:latin typeface="Gill Sans"/>
                <a:ea typeface="Gill Sans"/>
                <a:cs typeface="Gill Sans"/>
                <a:sym typeface="Gill Sans"/>
              </a:rPr>
              <a:t>.</a:t>
            </a:r>
            <a:endParaRPr sz="1800">
              <a:solidFill>
                <a:schemeClr val="dk1"/>
              </a:solidFill>
              <a:latin typeface="Gill Sans"/>
              <a:ea typeface="Gill Sans"/>
              <a:cs typeface="Gill Sans"/>
              <a:sym typeface="Gill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1"/>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263" name="Google Shape;263;p11"/>
          <p:cNvSpPr txBox="1"/>
          <p:nvPr/>
        </p:nvSpPr>
        <p:spPr>
          <a:xfrm>
            <a:off x="-601001"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Greene et al., Science, 2001</a:t>
            </a:r>
            <a:endParaRPr/>
          </a:p>
        </p:txBody>
      </p:sp>
      <p:pic>
        <p:nvPicPr>
          <p:cNvPr id="264" name="Google Shape;264;p11"/>
          <p:cNvPicPr preferRelativeResize="0"/>
          <p:nvPr/>
        </p:nvPicPr>
        <p:blipFill rotWithShape="1">
          <a:blip r:embed="rId3">
            <a:alphaModFix/>
          </a:blip>
          <a:srcRect/>
          <a:stretch/>
        </p:blipFill>
        <p:spPr>
          <a:xfrm>
            <a:off x="7233921" y="3284500"/>
            <a:ext cx="4736698" cy="3364110"/>
          </a:xfrm>
          <a:prstGeom prst="rect">
            <a:avLst/>
          </a:prstGeom>
          <a:noFill/>
          <a:ln>
            <a:noFill/>
          </a:ln>
        </p:spPr>
      </p:pic>
      <p:pic>
        <p:nvPicPr>
          <p:cNvPr id="265" name="Google Shape;265;p11"/>
          <p:cNvPicPr preferRelativeResize="0"/>
          <p:nvPr/>
        </p:nvPicPr>
        <p:blipFill rotWithShape="1">
          <a:blip r:embed="rId4">
            <a:alphaModFix/>
          </a:blip>
          <a:srcRect/>
          <a:stretch/>
        </p:blipFill>
        <p:spPr>
          <a:xfrm>
            <a:off x="8230829" y="2055884"/>
            <a:ext cx="2742882" cy="1110605"/>
          </a:xfrm>
          <a:prstGeom prst="rect">
            <a:avLst/>
          </a:prstGeom>
          <a:noFill/>
          <a:ln>
            <a:noFill/>
          </a:ln>
        </p:spPr>
      </p:pic>
      <p:sp>
        <p:nvSpPr>
          <p:cNvPr id="266" name="Google Shape;266;p11"/>
          <p:cNvSpPr/>
          <p:nvPr/>
        </p:nvSpPr>
        <p:spPr>
          <a:xfrm>
            <a:off x="817451" y="1990382"/>
            <a:ext cx="5533499" cy="142308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000" b="1">
                <a:solidFill>
                  <a:schemeClr val="dk1"/>
                </a:solidFill>
                <a:latin typeface="Gill Sans"/>
                <a:ea typeface="Gill Sans"/>
                <a:cs typeface="Gill Sans"/>
                <a:sym typeface="Gill Sans"/>
              </a:rPr>
              <a:t>Greene et al. (2001) estudió qué ocurre en el cerebro de las personas cuando evaluamos dilemas personales vs. impersonales</a:t>
            </a:r>
            <a:endParaRPr sz="2000" b="1">
              <a:solidFill>
                <a:schemeClr val="dk1"/>
              </a:solidFill>
              <a:latin typeface="Gill Sans"/>
              <a:ea typeface="Gill Sans"/>
              <a:cs typeface="Gill Sans"/>
              <a:sym typeface="Gill Sans"/>
            </a:endParaRPr>
          </a:p>
        </p:txBody>
      </p:sp>
      <p:grpSp>
        <p:nvGrpSpPr>
          <p:cNvPr id="267" name="Google Shape;267;p11"/>
          <p:cNvGrpSpPr/>
          <p:nvPr/>
        </p:nvGrpSpPr>
        <p:grpSpPr>
          <a:xfrm>
            <a:off x="1071848" y="3949757"/>
            <a:ext cx="5082454" cy="1822512"/>
            <a:chOff x="93817" y="3278978"/>
            <a:chExt cx="6759686" cy="2423948"/>
          </a:xfrm>
        </p:grpSpPr>
        <p:pic>
          <p:nvPicPr>
            <p:cNvPr id="268" name="Google Shape;268;p11"/>
            <p:cNvPicPr preferRelativeResize="0"/>
            <p:nvPr/>
          </p:nvPicPr>
          <p:blipFill rotWithShape="1">
            <a:blip r:embed="rId5">
              <a:alphaModFix/>
            </a:blip>
            <a:srcRect/>
            <a:stretch/>
          </p:blipFill>
          <p:spPr>
            <a:xfrm>
              <a:off x="201328" y="3648310"/>
              <a:ext cx="3095100" cy="1633186"/>
            </a:xfrm>
            <a:prstGeom prst="rect">
              <a:avLst/>
            </a:prstGeom>
            <a:noFill/>
            <a:ln>
              <a:noFill/>
            </a:ln>
          </p:spPr>
        </p:pic>
        <p:sp>
          <p:nvSpPr>
            <p:cNvPr id="269" name="Google Shape;269;p11"/>
            <p:cNvSpPr txBox="1"/>
            <p:nvPr/>
          </p:nvSpPr>
          <p:spPr>
            <a:xfrm>
              <a:off x="308285" y="3278978"/>
              <a:ext cx="2590800" cy="3700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1">
                  <a:solidFill>
                    <a:schemeClr val="dk1"/>
                  </a:solidFill>
                  <a:latin typeface="Gill Sans"/>
                  <a:ea typeface="Gill Sans"/>
                  <a:cs typeface="Gill Sans"/>
                  <a:sym typeface="Gill Sans"/>
                </a:rPr>
                <a:t>Dilemas </a:t>
              </a:r>
              <a:r>
                <a:rPr lang="en-GB" sz="1400" b="1" i="1">
                  <a:solidFill>
                    <a:schemeClr val="dk1"/>
                  </a:solidFill>
                  <a:latin typeface="Gill Sans"/>
                  <a:ea typeface="Gill Sans"/>
                  <a:cs typeface="Gill Sans"/>
                  <a:sym typeface="Gill Sans"/>
                </a:rPr>
                <a:t>Impersonales </a:t>
              </a:r>
              <a:endParaRPr/>
            </a:p>
          </p:txBody>
        </p:sp>
        <p:pic>
          <p:nvPicPr>
            <p:cNvPr id="270" name="Google Shape;270;p11" descr="https://advocatusatheist.files.wordpress.com/2011/10/trolley22.jpg"/>
            <p:cNvPicPr preferRelativeResize="0"/>
            <p:nvPr/>
          </p:nvPicPr>
          <p:blipFill rotWithShape="1">
            <a:blip r:embed="rId6">
              <a:alphaModFix/>
            </a:blip>
            <a:srcRect/>
            <a:stretch/>
          </p:blipFill>
          <p:spPr>
            <a:xfrm>
              <a:off x="3625319" y="3648310"/>
              <a:ext cx="3228184" cy="1716170"/>
            </a:xfrm>
            <a:prstGeom prst="rect">
              <a:avLst/>
            </a:prstGeom>
            <a:noFill/>
            <a:ln>
              <a:noFill/>
            </a:ln>
          </p:spPr>
        </p:pic>
        <p:sp>
          <p:nvSpPr>
            <p:cNvPr id="271" name="Google Shape;271;p11"/>
            <p:cNvSpPr txBox="1"/>
            <p:nvPr/>
          </p:nvSpPr>
          <p:spPr>
            <a:xfrm>
              <a:off x="3890532" y="3278978"/>
              <a:ext cx="2590800" cy="3700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1">
                  <a:solidFill>
                    <a:schemeClr val="dk1"/>
                  </a:solidFill>
                  <a:latin typeface="Gill Sans"/>
                  <a:ea typeface="Gill Sans"/>
                  <a:cs typeface="Gill Sans"/>
                  <a:sym typeface="Gill Sans"/>
                </a:rPr>
                <a:t>Dilemas </a:t>
              </a:r>
              <a:r>
                <a:rPr lang="en-GB" sz="1400" b="1" i="1">
                  <a:solidFill>
                    <a:schemeClr val="dk1"/>
                  </a:solidFill>
                  <a:latin typeface="Gill Sans"/>
                  <a:ea typeface="Gill Sans"/>
                  <a:cs typeface="Gill Sans"/>
                  <a:sym typeface="Gill Sans"/>
                </a:rPr>
                <a:t>Personales</a:t>
              </a:r>
              <a:endParaRPr/>
            </a:p>
          </p:txBody>
        </p:sp>
        <p:sp>
          <p:nvSpPr>
            <p:cNvPr id="272" name="Google Shape;272;p11"/>
            <p:cNvSpPr txBox="1"/>
            <p:nvPr/>
          </p:nvSpPr>
          <p:spPr>
            <a:xfrm>
              <a:off x="93817" y="5332831"/>
              <a:ext cx="3019735" cy="3700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chemeClr val="dk1"/>
                  </a:solidFill>
                  <a:latin typeface="Gill Sans"/>
                  <a:ea typeface="Gill Sans"/>
                  <a:cs typeface="Gill Sans"/>
                  <a:sym typeface="Gill Sans"/>
                </a:rPr>
                <a:t>(decisiones </a:t>
              </a:r>
              <a:r>
                <a:rPr lang="en-GB" sz="1400" b="1" i="1">
                  <a:solidFill>
                    <a:srgbClr val="FF0000"/>
                  </a:solidFill>
                  <a:latin typeface="Gill Sans"/>
                  <a:ea typeface="Gill Sans"/>
                  <a:cs typeface="Gill Sans"/>
                  <a:sym typeface="Gill Sans"/>
                </a:rPr>
                <a:t>utilitarias</a:t>
              </a:r>
              <a:r>
                <a:rPr lang="en-GB" sz="1400">
                  <a:solidFill>
                    <a:schemeClr val="dk1"/>
                  </a:solidFill>
                  <a:latin typeface="Gill Sans"/>
                  <a:ea typeface="Gill Sans"/>
                  <a:cs typeface="Gill Sans"/>
                  <a:sym typeface="Gill Sans"/>
                </a:rPr>
                <a:t>)</a:t>
              </a:r>
              <a:endParaRPr/>
            </a:p>
          </p:txBody>
        </p:sp>
        <p:sp>
          <p:nvSpPr>
            <p:cNvPr id="273" name="Google Shape;273;p11"/>
            <p:cNvSpPr txBox="1"/>
            <p:nvPr/>
          </p:nvSpPr>
          <p:spPr>
            <a:xfrm>
              <a:off x="3676064" y="5332831"/>
              <a:ext cx="3019735" cy="3700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chemeClr val="dk1"/>
                  </a:solidFill>
                  <a:latin typeface="Gill Sans"/>
                  <a:ea typeface="Gill Sans"/>
                  <a:cs typeface="Gill Sans"/>
                  <a:sym typeface="Gill Sans"/>
                </a:rPr>
                <a:t>(decisiones </a:t>
              </a:r>
              <a:r>
                <a:rPr lang="en-GB" sz="1400" b="1" i="1">
                  <a:solidFill>
                    <a:srgbClr val="FF0000"/>
                  </a:solidFill>
                  <a:latin typeface="Gill Sans"/>
                  <a:ea typeface="Gill Sans"/>
                  <a:cs typeface="Gill Sans"/>
                  <a:sym typeface="Gill Sans"/>
                </a:rPr>
                <a:t>deontológicas</a:t>
              </a:r>
              <a:r>
                <a:rPr lang="en-GB" sz="1400">
                  <a:solidFill>
                    <a:schemeClr val="dk1"/>
                  </a:solidFill>
                  <a:latin typeface="Gill Sans"/>
                  <a:ea typeface="Gill Sans"/>
                  <a:cs typeface="Gill Sans"/>
                  <a:sym typeface="Gill Sans"/>
                </a:rPr>
                <a:t>)</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279" name="Google Shape;279;p12"/>
          <p:cNvSpPr txBox="1"/>
          <p:nvPr/>
        </p:nvSpPr>
        <p:spPr>
          <a:xfrm>
            <a:off x="-601001"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Greene et al., Science, 2001</a:t>
            </a:r>
            <a:endParaRPr/>
          </a:p>
        </p:txBody>
      </p:sp>
      <p:pic>
        <p:nvPicPr>
          <p:cNvPr id="280" name="Google Shape;280;p12"/>
          <p:cNvPicPr preferRelativeResize="0"/>
          <p:nvPr/>
        </p:nvPicPr>
        <p:blipFill rotWithShape="1">
          <a:blip r:embed="rId3">
            <a:alphaModFix/>
          </a:blip>
          <a:srcRect/>
          <a:stretch/>
        </p:blipFill>
        <p:spPr>
          <a:xfrm>
            <a:off x="7233921" y="3284500"/>
            <a:ext cx="4736698" cy="3364110"/>
          </a:xfrm>
          <a:prstGeom prst="rect">
            <a:avLst/>
          </a:prstGeom>
          <a:noFill/>
          <a:ln>
            <a:noFill/>
          </a:ln>
        </p:spPr>
      </p:pic>
      <p:pic>
        <p:nvPicPr>
          <p:cNvPr id="281" name="Google Shape;281;p12"/>
          <p:cNvPicPr preferRelativeResize="0"/>
          <p:nvPr/>
        </p:nvPicPr>
        <p:blipFill rotWithShape="1">
          <a:blip r:embed="rId4">
            <a:alphaModFix/>
          </a:blip>
          <a:srcRect/>
          <a:stretch/>
        </p:blipFill>
        <p:spPr>
          <a:xfrm>
            <a:off x="8230829" y="2055884"/>
            <a:ext cx="2742882" cy="1110605"/>
          </a:xfrm>
          <a:prstGeom prst="rect">
            <a:avLst/>
          </a:prstGeom>
          <a:noFill/>
          <a:ln>
            <a:noFill/>
          </a:ln>
        </p:spPr>
      </p:pic>
      <p:sp>
        <p:nvSpPr>
          <p:cNvPr id="282" name="Google Shape;282;p12"/>
          <p:cNvSpPr/>
          <p:nvPr/>
        </p:nvSpPr>
        <p:spPr>
          <a:xfrm>
            <a:off x="817451" y="1990382"/>
            <a:ext cx="5533499" cy="142308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000" b="1">
                <a:solidFill>
                  <a:schemeClr val="dk1"/>
                </a:solidFill>
                <a:latin typeface="Gill Sans"/>
                <a:ea typeface="Gill Sans"/>
                <a:cs typeface="Gill Sans"/>
                <a:sym typeface="Gill Sans"/>
              </a:rPr>
              <a:t>Greene et al. (2001) estudió qué ocurre en el cerebro de las personas cuando evaluamos dilemas personales vs. impersonales</a:t>
            </a:r>
            <a:endParaRPr sz="2000" b="1">
              <a:solidFill>
                <a:schemeClr val="dk1"/>
              </a:solidFill>
              <a:latin typeface="Gill Sans"/>
              <a:ea typeface="Gill Sans"/>
              <a:cs typeface="Gill Sans"/>
              <a:sym typeface="Gill Sans"/>
            </a:endParaRPr>
          </a:p>
        </p:txBody>
      </p:sp>
      <p:sp>
        <p:nvSpPr>
          <p:cNvPr id="283" name="Google Shape;283;p12"/>
          <p:cNvSpPr/>
          <p:nvPr/>
        </p:nvSpPr>
        <p:spPr>
          <a:xfrm>
            <a:off x="658194" y="3903520"/>
            <a:ext cx="5533499" cy="188474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000" b="1">
                <a:solidFill>
                  <a:schemeClr val="dk1"/>
                </a:solidFill>
                <a:latin typeface="Gill Sans"/>
                <a:ea typeface="Gill Sans"/>
                <a:cs typeface="Gill Sans"/>
                <a:sym typeface="Gill Sans"/>
              </a:rPr>
              <a:t>Encontraron que los dilemas </a:t>
            </a:r>
            <a:r>
              <a:rPr lang="en-GB" sz="2000" b="1" i="1">
                <a:solidFill>
                  <a:schemeClr val="dk1"/>
                </a:solidFill>
                <a:latin typeface="Gill Sans"/>
                <a:ea typeface="Gill Sans"/>
                <a:cs typeface="Gill Sans"/>
                <a:sym typeface="Gill Sans"/>
              </a:rPr>
              <a:t>personales</a:t>
            </a:r>
            <a:r>
              <a:rPr lang="en-GB" sz="2000" b="1">
                <a:solidFill>
                  <a:schemeClr val="dk1"/>
                </a:solidFill>
                <a:latin typeface="Gill Sans"/>
                <a:ea typeface="Gill Sans"/>
                <a:cs typeface="Gill Sans"/>
                <a:sym typeface="Gill Sans"/>
              </a:rPr>
              <a:t>   (que dan lugar a decisiones </a:t>
            </a:r>
            <a:r>
              <a:rPr lang="en-GB" sz="2000" b="1">
                <a:solidFill>
                  <a:srgbClr val="FF0000"/>
                </a:solidFill>
                <a:latin typeface="Gill Sans"/>
                <a:ea typeface="Gill Sans"/>
                <a:cs typeface="Gill Sans"/>
                <a:sym typeface="Gill Sans"/>
              </a:rPr>
              <a:t>deontológicas</a:t>
            </a:r>
            <a:r>
              <a:rPr lang="en-GB" sz="2000" b="1">
                <a:solidFill>
                  <a:schemeClr val="dk1"/>
                </a:solidFill>
                <a:latin typeface="Gill Sans"/>
                <a:ea typeface="Gill Sans"/>
                <a:cs typeface="Gill Sans"/>
                <a:sym typeface="Gill Sans"/>
              </a:rPr>
              <a:t>) producen mayor activación en áreas asociadas con el </a:t>
            </a:r>
            <a:r>
              <a:rPr lang="en-GB" sz="2000" b="1">
                <a:solidFill>
                  <a:srgbClr val="FF0000"/>
                </a:solidFill>
                <a:latin typeface="Gill Sans"/>
                <a:ea typeface="Gill Sans"/>
                <a:cs typeface="Gill Sans"/>
                <a:sym typeface="Gill Sans"/>
              </a:rPr>
              <a:t>SISTEMA 1</a:t>
            </a:r>
            <a:r>
              <a:rPr lang="en-GB" sz="2000" b="1">
                <a:solidFill>
                  <a:schemeClr val="dk1"/>
                </a:solidFill>
                <a:latin typeface="Gill Sans"/>
                <a:ea typeface="Gill Sans"/>
                <a:cs typeface="Gill Sans"/>
                <a:sym typeface="Gill Sans"/>
              </a:rPr>
              <a:t> (profundas)</a:t>
            </a:r>
            <a:endParaRPr sz="2000" b="1">
              <a:solidFill>
                <a:schemeClr val="dk1"/>
              </a:solidFill>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3"/>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289" name="Google Shape;289;p13"/>
          <p:cNvSpPr txBox="1"/>
          <p:nvPr/>
        </p:nvSpPr>
        <p:spPr>
          <a:xfrm>
            <a:off x="-601001"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Greene et al., Science, 2001</a:t>
            </a:r>
            <a:endParaRPr/>
          </a:p>
        </p:txBody>
      </p:sp>
      <p:pic>
        <p:nvPicPr>
          <p:cNvPr id="290" name="Google Shape;290;p13"/>
          <p:cNvPicPr preferRelativeResize="0"/>
          <p:nvPr/>
        </p:nvPicPr>
        <p:blipFill rotWithShape="1">
          <a:blip r:embed="rId3">
            <a:alphaModFix/>
          </a:blip>
          <a:srcRect/>
          <a:stretch/>
        </p:blipFill>
        <p:spPr>
          <a:xfrm>
            <a:off x="7233921" y="3284500"/>
            <a:ext cx="4736698" cy="3364110"/>
          </a:xfrm>
          <a:prstGeom prst="rect">
            <a:avLst/>
          </a:prstGeom>
          <a:noFill/>
          <a:ln>
            <a:noFill/>
          </a:ln>
        </p:spPr>
      </p:pic>
      <p:pic>
        <p:nvPicPr>
          <p:cNvPr id="291" name="Google Shape;291;p13"/>
          <p:cNvPicPr preferRelativeResize="0"/>
          <p:nvPr/>
        </p:nvPicPr>
        <p:blipFill rotWithShape="1">
          <a:blip r:embed="rId4">
            <a:alphaModFix/>
          </a:blip>
          <a:srcRect/>
          <a:stretch/>
        </p:blipFill>
        <p:spPr>
          <a:xfrm>
            <a:off x="8230829" y="2055884"/>
            <a:ext cx="2742882" cy="1110605"/>
          </a:xfrm>
          <a:prstGeom prst="rect">
            <a:avLst/>
          </a:prstGeom>
          <a:noFill/>
          <a:ln>
            <a:noFill/>
          </a:ln>
        </p:spPr>
      </p:pic>
      <p:sp>
        <p:nvSpPr>
          <p:cNvPr id="292" name="Google Shape;292;p13"/>
          <p:cNvSpPr/>
          <p:nvPr/>
        </p:nvSpPr>
        <p:spPr>
          <a:xfrm>
            <a:off x="817451" y="1990382"/>
            <a:ext cx="5533499" cy="142308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000" b="1">
                <a:solidFill>
                  <a:schemeClr val="dk1"/>
                </a:solidFill>
                <a:latin typeface="Gill Sans"/>
                <a:ea typeface="Gill Sans"/>
                <a:cs typeface="Gill Sans"/>
                <a:sym typeface="Gill Sans"/>
              </a:rPr>
              <a:t>Greene et al. (2001) estudió qué ocurre en el cerebro de las personas cuando evaluamos dilemas personales vs. impersonales</a:t>
            </a:r>
            <a:endParaRPr sz="2000" b="1">
              <a:solidFill>
                <a:schemeClr val="dk1"/>
              </a:solidFill>
              <a:latin typeface="Gill Sans"/>
              <a:ea typeface="Gill Sans"/>
              <a:cs typeface="Gill Sans"/>
              <a:sym typeface="Gill Sans"/>
            </a:endParaRPr>
          </a:p>
        </p:txBody>
      </p:sp>
      <p:sp>
        <p:nvSpPr>
          <p:cNvPr id="293" name="Google Shape;293;p13"/>
          <p:cNvSpPr/>
          <p:nvPr/>
        </p:nvSpPr>
        <p:spPr>
          <a:xfrm>
            <a:off x="658194" y="3903520"/>
            <a:ext cx="5533499" cy="188474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000" b="1">
                <a:solidFill>
                  <a:schemeClr val="dk1"/>
                </a:solidFill>
                <a:latin typeface="Gill Sans"/>
                <a:ea typeface="Gill Sans"/>
                <a:cs typeface="Gill Sans"/>
                <a:sym typeface="Gill Sans"/>
              </a:rPr>
              <a:t>Encontraron que los dilemas </a:t>
            </a:r>
            <a:r>
              <a:rPr lang="en-GB" sz="2000" b="1" i="1">
                <a:solidFill>
                  <a:schemeClr val="dk1"/>
                </a:solidFill>
                <a:latin typeface="Gill Sans"/>
                <a:ea typeface="Gill Sans"/>
                <a:cs typeface="Gill Sans"/>
                <a:sym typeface="Gill Sans"/>
              </a:rPr>
              <a:t>impersonales</a:t>
            </a:r>
            <a:r>
              <a:rPr lang="en-GB" sz="2000" b="1">
                <a:solidFill>
                  <a:schemeClr val="dk1"/>
                </a:solidFill>
                <a:latin typeface="Gill Sans"/>
                <a:ea typeface="Gill Sans"/>
                <a:cs typeface="Gill Sans"/>
                <a:sym typeface="Gill Sans"/>
              </a:rPr>
              <a:t> (que dan lugar a decisiones </a:t>
            </a:r>
            <a:r>
              <a:rPr lang="en-GB" sz="2000" b="1">
                <a:solidFill>
                  <a:srgbClr val="FF0000"/>
                </a:solidFill>
                <a:latin typeface="Gill Sans"/>
                <a:ea typeface="Gill Sans"/>
                <a:cs typeface="Gill Sans"/>
                <a:sym typeface="Gill Sans"/>
              </a:rPr>
              <a:t>utilitarias</a:t>
            </a:r>
            <a:r>
              <a:rPr lang="en-GB" sz="2000" b="1">
                <a:solidFill>
                  <a:schemeClr val="dk1"/>
                </a:solidFill>
                <a:latin typeface="Gill Sans"/>
                <a:ea typeface="Gill Sans"/>
                <a:cs typeface="Gill Sans"/>
                <a:sym typeface="Gill Sans"/>
              </a:rPr>
              <a:t>) producen mayor activación en áreas asociadas con el </a:t>
            </a:r>
            <a:r>
              <a:rPr lang="en-GB" sz="2000" b="1">
                <a:solidFill>
                  <a:srgbClr val="FF0000"/>
                </a:solidFill>
                <a:latin typeface="Gill Sans"/>
                <a:ea typeface="Gill Sans"/>
                <a:cs typeface="Gill Sans"/>
                <a:sym typeface="Gill Sans"/>
              </a:rPr>
              <a:t>SISTEMA 2</a:t>
            </a:r>
            <a:r>
              <a:rPr lang="en-GB" sz="2000" b="1">
                <a:solidFill>
                  <a:schemeClr val="dk1"/>
                </a:solidFill>
                <a:latin typeface="Gill Sans"/>
                <a:ea typeface="Gill Sans"/>
                <a:cs typeface="Gill Sans"/>
                <a:sym typeface="Gill Sans"/>
              </a:rPr>
              <a:t> (frontales)</a:t>
            </a:r>
            <a:endParaRPr sz="2000" b="1">
              <a:solidFill>
                <a:schemeClr val="dk1"/>
              </a:solidFill>
              <a:latin typeface="Gill Sans"/>
              <a:ea typeface="Gill Sans"/>
              <a:cs typeface="Gill Sans"/>
              <a:sym typeface="Gil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4"/>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299" name="Google Shape;299;p14"/>
          <p:cNvSpPr txBox="1"/>
          <p:nvPr/>
        </p:nvSpPr>
        <p:spPr>
          <a:xfrm>
            <a:off x="-601001"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Greene et al., Neuron, 2004</a:t>
            </a:r>
            <a:endParaRPr/>
          </a:p>
        </p:txBody>
      </p:sp>
      <p:sp>
        <p:nvSpPr>
          <p:cNvPr id="300" name="Google Shape;300;p14"/>
          <p:cNvSpPr/>
          <p:nvPr/>
        </p:nvSpPr>
        <p:spPr>
          <a:xfrm>
            <a:off x="817451" y="1990382"/>
            <a:ext cx="5533499" cy="142308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000" b="1">
                <a:solidFill>
                  <a:schemeClr val="dk1"/>
                </a:solidFill>
                <a:latin typeface="Gill Sans"/>
                <a:ea typeface="Gill Sans"/>
                <a:cs typeface="Gill Sans"/>
                <a:sym typeface="Gill Sans"/>
              </a:rPr>
              <a:t>Una posible crítica a ese estudio es que    está comparando dilemas distintos </a:t>
            </a:r>
            <a:endParaRPr/>
          </a:p>
          <a:p>
            <a:pPr marL="0" marR="0" lvl="0" indent="0" algn="ctr" rtl="0">
              <a:lnSpc>
                <a:spcPct val="150000"/>
              </a:lnSpc>
              <a:spcBef>
                <a:spcPts val="0"/>
              </a:spcBef>
              <a:spcAft>
                <a:spcPts val="0"/>
              </a:spcAft>
              <a:buNone/>
            </a:pPr>
            <a:r>
              <a:rPr lang="en-GB" sz="2000" b="1">
                <a:solidFill>
                  <a:schemeClr val="dk1"/>
                </a:solidFill>
                <a:latin typeface="Gill Sans"/>
                <a:ea typeface="Gill Sans"/>
                <a:cs typeface="Gill Sans"/>
                <a:sym typeface="Gill Sans"/>
              </a:rPr>
              <a:t>(personales vs. impersonales)</a:t>
            </a:r>
            <a:endParaRPr sz="2000" b="1">
              <a:solidFill>
                <a:schemeClr val="dk1"/>
              </a:solidFill>
              <a:latin typeface="Gill Sans"/>
              <a:ea typeface="Gill Sans"/>
              <a:cs typeface="Gill Sans"/>
              <a:sym typeface="Gill Sans"/>
            </a:endParaRPr>
          </a:p>
        </p:txBody>
      </p:sp>
      <p:sp>
        <p:nvSpPr>
          <p:cNvPr id="301" name="Google Shape;301;p14"/>
          <p:cNvSpPr/>
          <p:nvPr/>
        </p:nvSpPr>
        <p:spPr>
          <a:xfrm>
            <a:off x="648569" y="3809432"/>
            <a:ext cx="5533499" cy="216982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b="1">
                <a:solidFill>
                  <a:schemeClr val="dk1"/>
                </a:solidFill>
                <a:latin typeface="Gill Sans"/>
                <a:ea typeface="Gill Sans"/>
                <a:cs typeface="Gill Sans"/>
                <a:sym typeface="Gill Sans"/>
              </a:rPr>
              <a:t>Sin embargo, en otro estudio posterior, encontraron que dejando fijo el dilema (personal), si uno toma </a:t>
            </a:r>
            <a:r>
              <a:rPr lang="en-GB" sz="1800" b="1">
                <a:solidFill>
                  <a:srgbClr val="FF0000"/>
                </a:solidFill>
                <a:latin typeface="Gill Sans"/>
                <a:ea typeface="Gill Sans"/>
                <a:cs typeface="Gill Sans"/>
                <a:sym typeface="Gill Sans"/>
              </a:rPr>
              <a:t>decisiones utilitarias</a:t>
            </a:r>
            <a:r>
              <a:rPr lang="en-GB" sz="1800" b="1">
                <a:solidFill>
                  <a:schemeClr val="dk1"/>
                </a:solidFill>
                <a:latin typeface="Gill Sans"/>
                <a:ea typeface="Gill Sans"/>
                <a:cs typeface="Gill Sans"/>
                <a:sym typeface="Gill Sans"/>
              </a:rPr>
              <a:t>, se activa fuertemente la corteza prefrontal (</a:t>
            </a:r>
            <a:r>
              <a:rPr lang="en-GB" sz="1800" b="1">
                <a:solidFill>
                  <a:srgbClr val="FF0000"/>
                </a:solidFill>
                <a:latin typeface="Gill Sans"/>
                <a:ea typeface="Gill Sans"/>
                <a:cs typeface="Gill Sans"/>
                <a:sym typeface="Gill Sans"/>
              </a:rPr>
              <a:t>SISTEMA 2</a:t>
            </a:r>
            <a:r>
              <a:rPr lang="en-GB" sz="1800" b="1">
                <a:solidFill>
                  <a:schemeClr val="dk1"/>
                </a:solidFill>
                <a:latin typeface="Gill Sans"/>
                <a:ea typeface="Gill Sans"/>
                <a:cs typeface="Gill Sans"/>
                <a:sym typeface="Gill Sans"/>
              </a:rPr>
              <a:t>) mientras que con las decisiones deontológicas, no.</a:t>
            </a:r>
            <a:endParaRPr sz="1800" b="1">
              <a:solidFill>
                <a:schemeClr val="dk1"/>
              </a:solidFill>
              <a:latin typeface="Gill Sans"/>
              <a:ea typeface="Gill Sans"/>
              <a:cs typeface="Gill Sans"/>
              <a:sym typeface="Gill Sans"/>
            </a:endParaRPr>
          </a:p>
        </p:txBody>
      </p:sp>
      <p:pic>
        <p:nvPicPr>
          <p:cNvPr id="302" name="Google Shape;302;p14"/>
          <p:cNvPicPr preferRelativeResize="0"/>
          <p:nvPr/>
        </p:nvPicPr>
        <p:blipFill rotWithShape="1">
          <a:blip r:embed="rId3">
            <a:alphaModFix/>
          </a:blip>
          <a:srcRect/>
          <a:stretch/>
        </p:blipFill>
        <p:spPr>
          <a:xfrm>
            <a:off x="6824312" y="1788710"/>
            <a:ext cx="4137465" cy="482063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5"/>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308" name="Google Shape;308;p15"/>
          <p:cNvSpPr txBox="1"/>
          <p:nvPr/>
        </p:nvSpPr>
        <p:spPr>
          <a:xfrm>
            <a:off x="8579786"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Greene et al., Neuron, 2004</a:t>
            </a:r>
            <a:endParaRPr/>
          </a:p>
        </p:txBody>
      </p:sp>
      <p:sp>
        <p:nvSpPr>
          <p:cNvPr id="309" name="Google Shape;309;p15"/>
          <p:cNvSpPr/>
          <p:nvPr/>
        </p:nvSpPr>
        <p:spPr>
          <a:xfrm>
            <a:off x="1227257" y="1836376"/>
            <a:ext cx="9664461" cy="133074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b="1">
                <a:solidFill>
                  <a:schemeClr val="dk1"/>
                </a:solidFill>
                <a:latin typeface="Gill Sans"/>
                <a:ea typeface="Gill Sans"/>
                <a:cs typeface="Gill Sans"/>
                <a:sym typeface="Gill Sans"/>
              </a:rPr>
              <a:t>Esta disociación entre decisiones utilitarias (involucrando áreas “racionales”) y decisiones deontológicas (involucrando áreas “emocionales”) dio lugar a la </a:t>
            </a:r>
            <a:endParaRPr/>
          </a:p>
          <a:p>
            <a:pPr marL="0" marR="0" lvl="0" indent="0" algn="ctr" rtl="0">
              <a:lnSpc>
                <a:spcPct val="150000"/>
              </a:lnSpc>
              <a:spcBef>
                <a:spcPts val="0"/>
              </a:spcBef>
              <a:spcAft>
                <a:spcPts val="0"/>
              </a:spcAft>
              <a:buNone/>
            </a:pPr>
            <a:r>
              <a:rPr lang="en-GB" sz="2000" b="1">
                <a:solidFill>
                  <a:srgbClr val="FF0000"/>
                </a:solidFill>
                <a:latin typeface="Gill Sans"/>
                <a:ea typeface="Gill Sans"/>
                <a:cs typeface="Gill Sans"/>
                <a:sym typeface="Gill Sans"/>
              </a:rPr>
              <a:t>Teoría de Procesamiento Dual de la Moral</a:t>
            </a:r>
            <a:endParaRPr sz="2000" b="1">
              <a:solidFill>
                <a:srgbClr val="FF0000"/>
              </a:solidFill>
              <a:latin typeface="Gill Sans"/>
              <a:ea typeface="Gill Sans"/>
              <a:cs typeface="Gill Sans"/>
              <a:sym typeface="Gill Sans"/>
            </a:endParaRPr>
          </a:p>
        </p:txBody>
      </p:sp>
      <p:pic>
        <p:nvPicPr>
          <p:cNvPr id="310" name="Google Shape;310;p15"/>
          <p:cNvPicPr preferRelativeResize="0"/>
          <p:nvPr/>
        </p:nvPicPr>
        <p:blipFill rotWithShape="1">
          <a:blip r:embed="rId3">
            <a:alphaModFix/>
          </a:blip>
          <a:srcRect/>
          <a:stretch/>
        </p:blipFill>
        <p:spPr>
          <a:xfrm>
            <a:off x="3121234" y="3259458"/>
            <a:ext cx="6280766" cy="3313105"/>
          </a:xfrm>
          <a:prstGeom prst="rect">
            <a:avLst/>
          </a:prstGeom>
          <a:noFill/>
          <a:ln>
            <a:noFill/>
          </a:ln>
        </p:spPr>
      </p:pic>
      <p:sp>
        <p:nvSpPr>
          <p:cNvPr id="311" name="Google Shape;311;p15"/>
          <p:cNvSpPr txBox="1"/>
          <p:nvPr/>
        </p:nvSpPr>
        <p:spPr>
          <a:xfrm>
            <a:off x="842036" y="3831062"/>
            <a:ext cx="194796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Gill Sans"/>
                <a:ea typeface="Gill Sans"/>
                <a:cs typeface="Gill Sans"/>
                <a:sym typeface="Gill Sans"/>
              </a:rPr>
              <a:t>Dilemas </a:t>
            </a:r>
            <a:r>
              <a:rPr lang="en-GB" sz="1800" b="1" i="1">
                <a:solidFill>
                  <a:schemeClr val="dk1"/>
                </a:solidFill>
                <a:latin typeface="Gill Sans"/>
                <a:ea typeface="Gill Sans"/>
                <a:cs typeface="Gill Sans"/>
                <a:sym typeface="Gill Sans"/>
              </a:rPr>
              <a:t>Impersonales </a:t>
            </a:r>
            <a:endParaRPr/>
          </a:p>
        </p:txBody>
      </p:sp>
      <p:sp>
        <p:nvSpPr>
          <p:cNvPr id="312" name="Google Shape;312;p15"/>
          <p:cNvSpPr txBox="1"/>
          <p:nvPr/>
        </p:nvSpPr>
        <p:spPr>
          <a:xfrm>
            <a:off x="840867" y="5509513"/>
            <a:ext cx="194796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Gill Sans"/>
                <a:ea typeface="Gill Sans"/>
                <a:cs typeface="Gill Sans"/>
                <a:sym typeface="Gill Sans"/>
              </a:rPr>
              <a:t>Dilemas </a:t>
            </a:r>
            <a:r>
              <a:rPr lang="en-GB" sz="1800" b="1" i="1">
                <a:solidFill>
                  <a:schemeClr val="dk1"/>
                </a:solidFill>
                <a:latin typeface="Gill Sans"/>
                <a:ea typeface="Gill Sans"/>
                <a:cs typeface="Gill Sans"/>
                <a:sym typeface="Gill Sans"/>
              </a:rPr>
              <a:t>Personales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6"/>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318" name="Google Shape;318;p16"/>
          <p:cNvSpPr txBox="1"/>
          <p:nvPr/>
        </p:nvSpPr>
        <p:spPr>
          <a:xfrm>
            <a:off x="8579786"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Greene et al., Neuron, 2004</a:t>
            </a:r>
            <a:endParaRPr/>
          </a:p>
        </p:txBody>
      </p:sp>
      <p:sp>
        <p:nvSpPr>
          <p:cNvPr id="319" name="Google Shape;319;p16"/>
          <p:cNvSpPr/>
          <p:nvPr/>
        </p:nvSpPr>
        <p:spPr>
          <a:xfrm>
            <a:off x="1227257" y="1836376"/>
            <a:ext cx="9664461" cy="133074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b="1">
                <a:solidFill>
                  <a:schemeClr val="dk1"/>
                </a:solidFill>
                <a:latin typeface="Gill Sans"/>
                <a:ea typeface="Gill Sans"/>
                <a:cs typeface="Gill Sans"/>
                <a:sym typeface="Gill Sans"/>
              </a:rPr>
              <a:t>Esta disociación entre decisiones utilitarias (involucrando áreas “racionales”) y decisiones deontológicas (involucrando áreas “emocionales”) dio lugar a la </a:t>
            </a:r>
            <a:endParaRPr/>
          </a:p>
          <a:p>
            <a:pPr marL="0" marR="0" lvl="0" indent="0" algn="ctr" rtl="0">
              <a:lnSpc>
                <a:spcPct val="150000"/>
              </a:lnSpc>
              <a:spcBef>
                <a:spcPts val="0"/>
              </a:spcBef>
              <a:spcAft>
                <a:spcPts val="0"/>
              </a:spcAft>
              <a:buNone/>
            </a:pPr>
            <a:r>
              <a:rPr lang="en-GB" sz="2000" b="1">
                <a:solidFill>
                  <a:srgbClr val="FF0000"/>
                </a:solidFill>
                <a:latin typeface="Gill Sans"/>
                <a:ea typeface="Gill Sans"/>
                <a:cs typeface="Gill Sans"/>
                <a:sym typeface="Gill Sans"/>
              </a:rPr>
              <a:t>Teoría de Procesamiento Dual de la Moral</a:t>
            </a:r>
            <a:endParaRPr sz="2000" b="1">
              <a:solidFill>
                <a:srgbClr val="FF0000"/>
              </a:solidFill>
              <a:latin typeface="Gill Sans"/>
              <a:ea typeface="Gill Sans"/>
              <a:cs typeface="Gill Sans"/>
              <a:sym typeface="Gill Sans"/>
            </a:endParaRPr>
          </a:p>
        </p:txBody>
      </p:sp>
      <p:pic>
        <p:nvPicPr>
          <p:cNvPr id="320" name="Google Shape;320;p16"/>
          <p:cNvPicPr preferRelativeResize="0"/>
          <p:nvPr/>
        </p:nvPicPr>
        <p:blipFill rotWithShape="1">
          <a:blip r:embed="rId3">
            <a:alphaModFix/>
          </a:blip>
          <a:srcRect b="50796"/>
          <a:stretch/>
        </p:blipFill>
        <p:spPr>
          <a:xfrm>
            <a:off x="3121234" y="3259459"/>
            <a:ext cx="6280766" cy="1630176"/>
          </a:xfrm>
          <a:prstGeom prst="rect">
            <a:avLst/>
          </a:prstGeom>
          <a:noFill/>
          <a:ln>
            <a:noFill/>
          </a:ln>
        </p:spPr>
      </p:pic>
      <p:sp>
        <p:nvSpPr>
          <p:cNvPr id="321" name="Google Shape;321;p16"/>
          <p:cNvSpPr txBox="1"/>
          <p:nvPr/>
        </p:nvSpPr>
        <p:spPr>
          <a:xfrm>
            <a:off x="842036" y="3831062"/>
            <a:ext cx="194796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Gill Sans"/>
                <a:ea typeface="Gill Sans"/>
                <a:cs typeface="Gill Sans"/>
                <a:sym typeface="Gill Sans"/>
              </a:rPr>
              <a:t>Dilemas </a:t>
            </a:r>
            <a:r>
              <a:rPr lang="en-GB" sz="1800" b="1" i="1">
                <a:solidFill>
                  <a:schemeClr val="dk1"/>
                </a:solidFill>
                <a:latin typeface="Gill Sans"/>
                <a:ea typeface="Gill Sans"/>
                <a:cs typeface="Gill Sans"/>
                <a:sym typeface="Gill Sans"/>
              </a:rPr>
              <a:t>Impersonales </a:t>
            </a:r>
            <a:endParaRPr/>
          </a:p>
        </p:txBody>
      </p:sp>
      <p:sp>
        <p:nvSpPr>
          <p:cNvPr id="322" name="Google Shape;322;p16"/>
          <p:cNvSpPr/>
          <p:nvPr/>
        </p:nvSpPr>
        <p:spPr>
          <a:xfrm>
            <a:off x="1816018" y="5227582"/>
            <a:ext cx="9110486"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En dilemas impersonales no existe conflicto porque uno (en general) no se identifica como el agente que está produciendo daño dado que el mismo es producido de manera indirecta</a:t>
            </a:r>
            <a:endParaRPr sz="2000">
              <a:solidFill>
                <a:srgbClr val="FF0000"/>
              </a:solidFill>
              <a:latin typeface="Gill Sans"/>
              <a:ea typeface="Gill Sans"/>
              <a:cs typeface="Gill Sans"/>
              <a:sym typeface="Gill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7"/>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328" name="Google Shape;328;p17"/>
          <p:cNvSpPr txBox="1"/>
          <p:nvPr/>
        </p:nvSpPr>
        <p:spPr>
          <a:xfrm>
            <a:off x="8579786"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Greene et al., Neuron, 2004</a:t>
            </a:r>
            <a:endParaRPr/>
          </a:p>
        </p:txBody>
      </p:sp>
      <p:sp>
        <p:nvSpPr>
          <p:cNvPr id="329" name="Google Shape;329;p17"/>
          <p:cNvSpPr/>
          <p:nvPr/>
        </p:nvSpPr>
        <p:spPr>
          <a:xfrm>
            <a:off x="1227257" y="1836376"/>
            <a:ext cx="9664461" cy="133074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b="1">
                <a:solidFill>
                  <a:schemeClr val="dk1"/>
                </a:solidFill>
                <a:latin typeface="Gill Sans"/>
                <a:ea typeface="Gill Sans"/>
                <a:cs typeface="Gill Sans"/>
                <a:sym typeface="Gill Sans"/>
              </a:rPr>
              <a:t>Esta disociación entre decisiones utilitarias (involucrando áreas “racionales”) y decisiones deontológicas (involucrando áreas “emocionales”) dio lugar a la </a:t>
            </a:r>
            <a:endParaRPr/>
          </a:p>
          <a:p>
            <a:pPr marL="0" marR="0" lvl="0" indent="0" algn="ctr" rtl="0">
              <a:lnSpc>
                <a:spcPct val="150000"/>
              </a:lnSpc>
              <a:spcBef>
                <a:spcPts val="0"/>
              </a:spcBef>
              <a:spcAft>
                <a:spcPts val="0"/>
              </a:spcAft>
              <a:buNone/>
            </a:pPr>
            <a:r>
              <a:rPr lang="en-GB" sz="2000" b="1">
                <a:solidFill>
                  <a:srgbClr val="FF0000"/>
                </a:solidFill>
                <a:latin typeface="Gill Sans"/>
                <a:ea typeface="Gill Sans"/>
                <a:cs typeface="Gill Sans"/>
                <a:sym typeface="Gill Sans"/>
              </a:rPr>
              <a:t>Teoría de Procesamiento Dual de la Moral</a:t>
            </a:r>
            <a:endParaRPr sz="2000" b="1">
              <a:solidFill>
                <a:srgbClr val="FF0000"/>
              </a:solidFill>
              <a:latin typeface="Gill Sans"/>
              <a:ea typeface="Gill Sans"/>
              <a:cs typeface="Gill Sans"/>
              <a:sym typeface="Gill Sans"/>
            </a:endParaRPr>
          </a:p>
        </p:txBody>
      </p:sp>
      <p:pic>
        <p:nvPicPr>
          <p:cNvPr id="330" name="Google Shape;330;p17"/>
          <p:cNvPicPr preferRelativeResize="0"/>
          <p:nvPr/>
        </p:nvPicPr>
        <p:blipFill rotWithShape="1">
          <a:blip r:embed="rId3">
            <a:alphaModFix/>
          </a:blip>
          <a:srcRect t="52399"/>
          <a:stretch/>
        </p:blipFill>
        <p:spPr>
          <a:xfrm>
            <a:off x="3121234" y="4995512"/>
            <a:ext cx="6280766" cy="1577051"/>
          </a:xfrm>
          <a:prstGeom prst="rect">
            <a:avLst/>
          </a:prstGeom>
          <a:noFill/>
          <a:ln>
            <a:noFill/>
          </a:ln>
        </p:spPr>
      </p:pic>
      <p:sp>
        <p:nvSpPr>
          <p:cNvPr id="331" name="Google Shape;331;p17"/>
          <p:cNvSpPr txBox="1"/>
          <p:nvPr/>
        </p:nvSpPr>
        <p:spPr>
          <a:xfrm>
            <a:off x="840867" y="5509513"/>
            <a:ext cx="194796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Gill Sans"/>
                <a:ea typeface="Gill Sans"/>
                <a:cs typeface="Gill Sans"/>
                <a:sym typeface="Gill Sans"/>
              </a:rPr>
              <a:t>Dilemas </a:t>
            </a:r>
            <a:r>
              <a:rPr lang="en-GB" sz="1800" b="1" i="1">
                <a:solidFill>
                  <a:schemeClr val="dk1"/>
                </a:solidFill>
                <a:latin typeface="Gill Sans"/>
                <a:ea typeface="Gill Sans"/>
                <a:cs typeface="Gill Sans"/>
                <a:sym typeface="Gill Sans"/>
              </a:rPr>
              <a:t>Personales </a:t>
            </a:r>
            <a:endParaRPr/>
          </a:p>
        </p:txBody>
      </p:sp>
      <p:sp>
        <p:nvSpPr>
          <p:cNvPr id="332" name="Google Shape;332;p17"/>
          <p:cNvSpPr/>
          <p:nvPr/>
        </p:nvSpPr>
        <p:spPr>
          <a:xfrm>
            <a:off x="1540757" y="3429000"/>
            <a:ext cx="9110486" cy="129003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En cambio, en dilemas personales existe una intuición moral (emocional): hacer daño de manera directa es malo y eso inhibe la realización de juicios utilitarios (racionales)…</a:t>
            </a:r>
            <a:endParaRPr/>
          </a:p>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…salvo que se logre involucrar al Sistema 2 (frontal)</a:t>
            </a:r>
            <a:endParaRPr sz="2000">
              <a:solidFill>
                <a:srgbClr val="FF0000"/>
              </a:solidFill>
              <a:latin typeface="Gill Sans"/>
              <a:ea typeface="Gill Sans"/>
              <a:cs typeface="Gill Sans"/>
              <a:sym typeface="Gill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8"/>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338" name="Google Shape;338;p18"/>
          <p:cNvSpPr/>
          <p:nvPr/>
        </p:nvSpPr>
        <p:spPr>
          <a:xfrm>
            <a:off x="1227257" y="1836376"/>
            <a:ext cx="9664461" cy="133074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b="1">
                <a:solidFill>
                  <a:schemeClr val="dk1"/>
                </a:solidFill>
                <a:latin typeface="Gill Sans"/>
                <a:ea typeface="Gill Sans"/>
                <a:cs typeface="Gill Sans"/>
                <a:sym typeface="Gill Sans"/>
              </a:rPr>
              <a:t>Esta disociación entre decisiones utilitarias (involucrando áreas “racionales”) y decisiones deontológicas (involucrando áreas “emocionales”) dio lugar a la </a:t>
            </a:r>
            <a:endParaRPr/>
          </a:p>
          <a:p>
            <a:pPr marL="0" marR="0" lvl="0" indent="0" algn="ctr" rtl="0">
              <a:lnSpc>
                <a:spcPct val="150000"/>
              </a:lnSpc>
              <a:spcBef>
                <a:spcPts val="0"/>
              </a:spcBef>
              <a:spcAft>
                <a:spcPts val="0"/>
              </a:spcAft>
              <a:buNone/>
            </a:pPr>
            <a:r>
              <a:rPr lang="en-GB" sz="2000" b="1">
                <a:solidFill>
                  <a:srgbClr val="FF0000"/>
                </a:solidFill>
                <a:latin typeface="Gill Sans"/>
                <a:ea typeface="Gill Sans"/>
                <a:cs typeface="Gill Sans"/>
                <a:sym typeface="Gill Sans"/>
              </a:rPr>
              <a:t>Teoría de Procesamiento Dual de la Moral</a:t>
            </a:r>
            <a:endParaRPr sz="2000" b="1">
              <a:solidFill>
                <a:srgbClr val="FF0000"/>
              </a:solidFill>
              <a:latin typeface="Gill Sans"/>
              <a:ea typeface="Gill Sans"/>
              <a:cs typeface="Gill Sans"/>
              <a:sym typeface="Gill Sans"/>
            </a:endParaRPr>
          </a:p>
        </p:txBody>
      </p:sp>
      <p:sp>
        <p:nvSpPr>
          <p:cNvPr id="339" name="Google Shape;339;p18"/>
          <p:cNvSpPr/>
          <p:nvPr/>
        </p:nvSpPr>
        <p:spPr>
          <a:xfrm>
            <a:off x="1665885" y="3429000"/>
            <a:ext cx="9110486" cy="295202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Greene es un defensor de la moral utilitaria y en sus trabajos hay una búsqueda de justificar, desde la neurociencia, la toma de decisiones morales basada en las consecuencias de las acciones (apretar la palanca, empujar a la persona, desconectar al paciente). </a:t>
            </a:r>
            <a:endParaRPr/>
          </a:p>
          <a:p>
            <a:pPr marL="0" marR="0" lvl="0" indent="0" algn="ctr" rtl="0">
              <a:lnSpc>
                <a:spcPct val="150000"/>
              </a:lnSpc>
              <a:spcBef>
                <a:spcPts val="0"/>
              </a:spcBef>
              <a:spcAft>
                <a:spcPts val="0"/>
              </a:spcAft>
              <a:buNone/>
            </a:pPr>
            <a:endParaRPr sz="1800">
              <a:solidFill>
                <a:srgbClr val="FF0000"/>
              </a:solidFill>
              <a:latin typeface="Gill Sans"/>
              <a:ea typeface="Gill Sans"/>
              <a:cs typeface="Gill Sans"/>
              <a:sym typeface="Gill Sans"/>
            </a:endParaRPr>
          </a:p>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Para justificarlo, apela al modelo de </a:t>
            </a:r>
            <a:r>
              <a:rPr lang="en-GB" sz="1800">
                <a:solidFill>
                  <a:srgbClr val="FF0000"/>
                </a:solidFill>
                <a:latin typeface="Gill Sans"/>
                <a:ea typeface="Gill Sans"/>
                <a:cs typeface="Gill Sans"/>
                <a:sym typeface="Gill Sans"/>
              </a:rPr>
              <a:t>Kahneman &amp; Tversky (Sistema 1 vs. 2) </a:t>
            </a:r>
            <a:r>
              <a:rPr lang="en-GB" sz="1800">
                <a:solidFill>
                  <a:schemeClr val="dk1"/>
                </a:solidFill>
                <a:latin typeface="Gill Sans"/>
                <a:ea typeface="Gill Sans"/>
                <a:cs typeface="Gill Sans"/>
                <a:sym typeface="Gill Sans"/>
              </a:rPr>
              <a:t>y sostiene que, como las decisiones utilitarias involucran al Sistema 2, entonces son decisiones morales “más correctas” que las deontológicas basadas en el Sistema 1 (intuitivo)</a:t>
            </a:r>
            <a:endParaRPr sz="1800">
              <a:solidFill>
                <a:schemeClr val="dk1"/>
              </a:solidFill>
              <a:latin typeface="Gill Sans"/>
              <a:ea typeface="Gill Sans"/>
              <a:cs typeface="Gill Sans"/>
              <a:sym typeface="Gill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0"/>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MANIPULANDO LA MORAL</a:t>
            </a:r>
            <a:endParaRPr/>
          </a:p>
        </p:txBody>
      </p:sp>
      <p:sp>
        <p:nvSpPr>
          <p:cNvPr id="352" name="Google Shape;352;p20"/>
          <p:cNvSpPr txBox="1"/>
          <p:nvPr/>
        </p:nvSpPr>
        <p:spPr>
          <a:xfrm>
            <a:off x="8628957" y="6318221"/>
            <a:ext cx="3221123"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dk1"/>
                </a:solidFill>
                <a:latin typeface="Gill Sans"/>
                <a:ea typeface="Gill Sans"/>
                <a:cs typeface="Gill Sans"/>
                <a:sym typeface="Gill Sans"/>
              </a:rPr>
              <a:t>Costa et al, PLOS ONE, 2014</a:t>
            </a:r>
            <a:endParaRPr/>
          </a:p>
        </p:txBody>
      </p:sp>
      <p:pic>
        <p:nvPicPr>
          <p:cNvPr id="353" name="Google Shape;353;p20"/>
          <p:cNvPicPr preferRelativeResize="0"/>
          <p:nvPr/>
        </p:nvPicPr>
        <p:blipFill rotWithShape="1">
          <a:blip r:embed="rId3">
            <a:alphaModFix/>
          </a:blip>
          <a:srcRect/>
          <a:stretch/>
        </p:blipFill>
        <p:spPr>
          <a:xfrm>
            <a:off x="5960397" y="2355177"/>
            <a:ext cx="4912226" cy="3108192"/>
          </a:xfrm>
          <a:prstGeom prst="rect">
            <a:avLst/>
          </a:prstGeom>
          <a:noFill/>
          <a:ln>
            <a:noFill/>
          </a:ln>
        </p:spPr>
      </p:pic>
      <p:pic>
        <p:nvPicPr>
          <p:cNvPr id="354" name="Google Shape;354;p20"/>
          <p:cNvPicPr preferRelativeResize="0"/>
          <p:nvPr/>
        </p:nvPicPr>
        <p:blipFill rotWithShape="1">
          <a:blip r:embed="rId4">
            <a:alphaModFix/>
          </a:blip>
          <a:srcRect/>
          <a:stretch/>
        </p:blipFill>
        <p:spPr>
          <a:xfrm>
            <a:off x="695738" y="2311557"/>
            <a:ext cx="4553907" cy="1845577"/>
          </a:xfrm>
          <a:prstGeom prst="rect">
            <a:avLst/>
          </a:prstGeom>
          <a:noFill/>
          <a:ln>
            <a:noFill/>
          </a:ln>
        </p:spPr>
      </p:pic>
      <p:sp>
        <p:nvSpPr>
          <p:cNvPr id="355" name="Google Shape;355;p20"/>
          <p:cNvSpPr/>
          <p:nvPr/>
        </p:nvSpPr>
        <p:spPr>
          <a:xfrm>
            <a:off x="8628957" y="3796748"/>
            <a:ext cx="1747495" cy="2007704"/>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1"/>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MANIPULANDO LA MORAL</a:t>
            </a:r>
            <a:endParaRPr/>
          </a:p>
        </p:txBody>
      </p:sp>
      <p:sp>
        <p:nvSpPr>
          <p:cNvPr id="361" name="Google Shape;361;p21"/>
          <p:cNvSpPr txBox="1"/>
          <p:nvPr/>
        </p:nvSpPr>
        <p:spPr>
          <a:xfrm>
            <a:off x="8628957" y="6318221"/>
            <a:ext cx="3221123"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dk1"/>
                </a:solidFill>
                <a:latin typeface="Gill Sans"/>
                <a:ea typeface="Gill Sans"/>
                <a:cs typeface="Gill Sans"/>
                <a:sym typeface="Gill Sans"/>
              </a:rPr>
              <a:t>Costa et al, PLOS ONE, 2014</a:t>
            </a:r>
            <a:endParaRPr/>
          </a:p>
        </p:txBody>
      </p:sp>
      <p:pic>
        <p:nvPicPr>
          <p:cNvPr id="362" name="Google Shape;362;p21"/>
          <p:cNvPicPr preferRelativeResize="0"/>
          <p:nvPr/>
        </p:nvPicPr>
        <p:blipFill rotWithShape="1">
          <a:blip r:embed="rId3">
            <a:alphaModFix/>
          </a:blip>
          <a:srcRect/>
          <a:stretch/>
        </p:blipFill>
        <p:spPr>
          <a:xfrm>
            <a:off x="5960397" y="2355177"/>
            <a:ext cx="4912226" cy="3108192"/>
          </a:xfrm>
          <a:prstGeom prst="rect">
            <a:avLst/>
          </a:prstGeom>
          <a:noFill/>
          <a:ln>
            <a:noFill/>
          </a:ln>
        </p:spPr>
      </p:pic>
      <p:pic>
        <p:nvPicPr>
          <p:cNvPr id="363" name="Google Shape;363;p21"/>
          <p:cNvPicPr preferRelativeResize="0"/>
          <p:nvPr/>
        </p:nvPicPr>
        <p:blipFill rotWithShape="1">
          <a:blip r:embed="rId4">
            <a:alphaModFix/>
          </a:blip>
          <a:srcRect/>
          <a:stretch/>
        </p:blipFill>
        <p:spPr>
          <a:xfrm>
            <a:off x="695738" y="2311557"/>
            <a:ext cx="4553907" cy="1845577"/>
          </a:xfrm>
          <a:prstGeom prst="rect">
            <a:avLst/>
          </a:prstGeom>
          <a:noFill/>
          <a:ln>
            <a:noFill/>
          </a:ln>
        </p:spPr>
      </p:pic>
      <p:sp>
        <p:nvSpPr>
          <p:cNvPr id="364" name="Google Shape;364;p21"/>
          <p:cNvSpPr txBox="1"/>
          <p:nvPr/>
        </p:nvSpPr>
        <p:spPr>
          <a:xfrm>
            <a:off x="695738" y="4451531"/>
            <a:ext cx="4424516"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r>
              <a:rPr lang="en-GB" sz="2000">
                <a:solidFill>
                  <a:schemeClr val="dk1"/>
                </a:solidFill>
                <a:latin typeface="Helvetica Neue"/>
                <a:ea typeface="Helvetica Neue"/>
                <a:cs typeface="Helvetica Neue"/>
                <a:sym typeface="Helvetica Neue"/>
              </a:rPr>
              <a:t>Pensar nuestras acciones morales en un segundo idioma nos hace más “racionales” (utilitarios) y menos “emocionales” (deontológicos)</a:t>
            </a:r>
            <a:endParaRPr/>
          </a:p>
          <a:p>
            <a:pPr marL="0" marR="0" lvl="0" indent="0" algn="l" rtl="0">
              <a:spcBef>
                <a:spcPts val="0"/>
              </a:spcBef>
              <a:spcAft>
                <a:spcPts val="0"/>
              </a:spcAft>
              <a:buNone/>
            </a:pPr>
            <a:endParaRPr sz="200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endParaRPr sz="200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183" name="Google Shape;183;p2"/>
          <p:cNvSpPr txBox="1"/>
          <p:nvPr/>
        </p:nvSpPr>
        <p:spPr>
          <a:xfrm>
            <a:off x="796872" y="2238375"/>
            <a:ext cx="9418320" cy="6863377"/>
          </a:xfrm>
          <a:prstGeom prst="rect">
            <a:avLst/>
          </a:prstGeom>
          <a:noFill/>
          <a:ln>
            <a:noFill/>
          </a:ln>
        </p:spPr>
        <p:txBody>
          <a:bodyPr spcFirstLastPara="1" wrap="square" lIns="91425" tIns="45700" rIns="91425" bIns="45700" anchor="t" anchorCtr="0">
            <a:spAutoFit/>
          </a:bodyPr>
          <a:lstStyle/>
          <a:p>
            <a:pPr marL="457200" marR="0" lvl="0" indent="-457200" algn="l" rtl="0">
              <a:lnSpc>
                <a:spcPct val="200000"/>
              </a:lnSpc>
              <a:spcBef>
                <a:spcPts val="0"/>
              </a:spcBef>
              <a:spcAft>
                <a:spcPts val="0"/>
              </a:spcAft>
              <a:buClr>
                <a:schemeClr val="dk1"/>
              </a:buClr>
              <a:buSzPts val="2200"/>
              <a:buFont typeface="Gill Sans"/>
              <a:buAutoNum type="arabicParenR"/>
            </a:pPr>
            <a:r>
              <a:rPr lang="en-GB" sz="2200" i="0" u="none" strike="noStrike" cap="none" dirty="0" err="1">
                <a:solidFill>
                  <a:schemeClr val="dk1"/>
                </a:solidFill>
                <a:latin typeface="Gill Sans"/>
                <a:ea typeface="Gill Sans"/>
                <a:cs typeface="Gill Sans"/>
                <a:sym typeface="Gill Sans"/>
              </a:rPr>
              <a:t>Neurociencia</a:t>
            </a:r>
            <a:r>
              <a:rPr lang="en-GB" sz="2200" i="0" u="none" strike="noStrike" cap="none" dirty="0">
                <a:solidFill>
                  <a:schemeClr val="dk1"/>
                </a:solidFill>
                <a:latin typeface="Gill Sans"/>
                <a:ea typeface="Gill Sans"/>
                <a:cs typeface="Gill Sans"/>
                <a:sym typeface="Gill Sans"/>
              </a:rPr>
              <a:t> y </a:t>
            </a:r>
            <a:r>
              <a:rPr lang="en-GB" sz="2200" i="0" u="none" strike="noStrike" cap="none" dirty="0" err="1">
                <a:solidFill>
                  <a:schemeClr val="dk1"/>
                </a:solidFill>
                <a:latin typeface="Gill Sans"/>
                <a:ea typeface="Gill Sans"/>
                <a:cs typeface="Gill Sans"/>
                <a:sym typeface="Gill Sans"/>
              </a:rPr>
              <a:t>decisiones</a:t>
            </a:r>
            <a:r>
              <a:rPr lang="en-GB" sz="2200" i="0" u="none" strike="noStrike" cap="none" dirty="0">
                <a:solidFill>
                  <a:schemeClr val="dk1"/>
                </a:solidFill>
                <a:latin typeface="Gill Sans"/>
                <a:ea typeface="Gill Sans"/>
                <a:cs typeface="Gill Sans"/>
                <a:sym typeface="Gill Sans"/>
              </a:rPr>
              <a:t> </a:t>
            </a:r>
            <a:r>
              <a:rPr lang="en-GB" sz="2200" i="0" u="none" strike="noStrike" cap="none" dirty="0" err="1">
                <a:solidFill>
                  <a:schemeClr val="dk1"/>
                </a:solidFill>
                <a:latin typeface="Gill Sans"/>
                <a:ea typeface="Gill Sans"/>
                <a:cs typeface="Gill Sans"/>
                <a:sym typeface="Gill Sans"/>
              </a:rPr>
              <a:t>morales</a:t>
            </a:r>
            <a:endParaRPr sz="2200" i="0" u="none" strike="noStrike" cap="none" dirty="0">
              <a:solidFill>
                <a:schemeClr val="dk1"/>
              </a:solidFill>
              <a:latin typeface="Gill Sans"/>
              <a:ea typeface="Gill Sans"/>
              <a:cs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b="1" i="0" u="none" strike="noStrike" cap="none" dirty="0" err="1">
                <a:solidFill>
                  <a:schemeClr val="dk1"/>
                </a:solidFill>
                <a:latin typeface="Gill Sans"/>
                <a:ea typeface="Gill Sans"/>
                <a:cs typeface="Gill Sans"/>
                <a:sym typeface="Gill Sans"/>
              </a:rPr>
              <a:t>Modelo</a:t>
            </a:r>
            <a:r>
              <a:rPr lang="en-GB" sz="2200" b="1" i="0" u="none" strike="noStrike" cap="none" dirty="0">
                <a:solidFill>
                  <a:schemeClr val="dk1"/>
                </a:solidFill>
                <a:latin typeface="Gill Sans"/>
                <a:ea typeface="Gill Sans"/>
                <a:cs typeface="Gill Sans"/>
                <a:sym typeface="Gill Sans"/>
              </a:rPr>
              <a:t> bidimensional de la moral</a:t>
            </a: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a:solidFill>
                  <a:schemeClr val="dk1"/>
                </a:solidFill>
                <a:latin typeface="Gill Sans"/>
                <a:sym typeface="Gill Sans"/>
              </a:rPr>
              <a:t>Moral </a:t>
            </a:r>
            <a:r>
              <a:rPr lang="en-GB" sz="2200" dirty="0" err="1">
                <a:solidFill>
                  <a:schemeClr val="dk1"/>
                </a:solidFill>
                <a:latin typeface="Gill Sans"/>
                <a:sym typeface="Gill Sans"/>
              </a:rPr>
              <a:t>pandémica</a:t>
            </a:r>
            <a:endParaRPr lang="en-GB" sz="2200"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err="1">
                <a:solidFill>
                  <a:schemeClr val="dk1"/>
                </a:solidFill>
                <a:latin typeface="Gill Sans"/>
                <a:sym typeface="Gill Sans"/>
              </a:rPr>
              <a:t>Conversaciones</a:t>
            </a:r>
            <a:r>
              <a:rPr lang="en-GB" sz="2200" dirty="0">
                <a:solidFill>
                  <a:schemeClr val="dk1"/>
                </a:solidFill>
                <a:latin typeface="Gill Sans"/>
                <a:sym typeface="Gill Sans"/>
              </a:rPr>
              <a:t> </a:t>
            </a:r>
            <a:r>
              <a:rPr lang="en-GB" sz="2200" dirty="0" err="1">
                <a:solidFill>
                  <a:schemeClr val="dk1"/>
                </a:solidFill>
                <a:latin typeface="Gill Sans"/>
                <a:sym typeface="Gill Sans"/>
              </a:rPr>
              <a:t>morales</a:t>
            </a:r>
            <a:endParaRPr lang="en-GB" sz="2200"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err="1">
                <a:solidFill>
                  <a:schemeClr val="dk1"/>
                </a:solidFill>
                <a:latin typeface="Gill Sans"/>
                <a:sym typeface="Gill Sans"/>
              </a:rPr>
              <a:t>Polarización</a:t>
            </a:r>
            <a:r>
              <a:rPr lang="en-GB" sz="2200" dirty="0">
                <a:solidFill>
                  <a:schemeClr val="dk1"/>
                </a:solidFill>
                <a:latin typeface="Gill Sans"/>
                <a:sym typeface="Gill Sans"/>
              </a:rPr>
              <a:t> </a:t>
            </a:r>
            <a:r>
              <a:rPr lang="en-GB" sz="2200" dirty="0" err="1">
                <a:solidFill>
                  <a:schemeClr val="dk1"/>
                </a:solidFill>
                <a:latin typeface="Gill Sans"/>
                <a:sym typeface="Gill Sans"/>
              </a:rPr>
              <a:t>política</a:t>
            </a:r>
            <a:endParaRPr dirty="0"/>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457200" marR="0" lvl="0" indent="-31750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285750" marR="0" lvl="0" indent="-14605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p:txBody>
      </p:sp>
      <p:pic>
        <p:nvPicPr>
          <p:cNvPr id="3" name="Picture 2">
            <a:extLst>
              <a:ext uri="{FF2B5EF4-FFF2-40B4-BE49-F238E27FC236}">
                <a16:creationId xmlns:a16="http://schemas.microsoft.com/office/drawing/2014/main" id="{48B8983D-A4B9-4C9A-A480-CD73284789FD}"/>
              </a:ext>
            </a:extLst>
          </p:cNvPr>
          <p:cNvPicPr>
            <a:picLocks noChangeAspect="1"/>
          </p:cNvPicPr>
          <p:nvPr/>
        </p:nvPicPr>
        <p:blipFill rotWithShape="1">
          <a:blip r:embed="rId3"/>
          <a:srcRect b="52104"/>
          <a:stretch/>
        </p:blipFill>
        <p:spPr>
          <a:xfrm>
            <a:off x="5731412" y="4150311"/>
            <a:ext cx="5878224" cy="2122023"/>
          </a:xfrm>
          <a:prstGeom prst="rect">
            <a:avLst/>
          </a:prstGeom>
        </p:spPr>
      </p:pic>
      <p:pic>
        <p:nvPicPr>
          <p:cNvPr id="1026" name="Picture 2" descr="How Identity, Not Issues, Explains the Partisan Divide | Scientific American">
            <a:extLst>
              <a:ext uri="{FF2B5EF4-FFF2-40B4-BE49-F238E27FC236}">
                <a16:creationId xmlns:a16="http://schemas.microsoft.com/office/drawing/2014/main" id="{A9348D58-B275-4A6D-8141-4CBC5BBDC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0836" y="2043497"/>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262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27"/>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21" name="Google Shape;421;p27"/>
          <p:cNvSpPr/>
          <p:nvPr/>
        </p:nvSpPr>
        <p:spPr>
          <a:xfrm>
            <a:off x="651198" y="2732099"/>
            <a:ext cx="11142489" cy="378302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Greene plantea una dicotomía entre </a:t>
            </a:r>
            <a:r>
              <a:rPr lang="en-GB" sz="1800" b="1">
                <a:solidFill>
                  <a:schemeClr val="dk1"/>
                </a:solidFill>
                <a:latin typeface="Gill Sans"/>
                <a:ea typeface="Gill Sans"/>
                <a:cs typeface="Gill Sans"/>
                <a:sym typeface="Gill Sans"/>
              </a:rPr>
              <a:t>razón y emoción</a:t>
            </a:r>
            <a:r>
              <a:rPr lang="en-GB" sz="1800">
                <a:solidFill>
                  <a:schemeClr val="dk1"/>
                </a:solidFill>
                <a:latin typeface="Gill Sans"/>
                <a:ea typeface="Gill Sans"/>
                <a:cs typeface="Gill Sans"/>
                <a:sym typeface="Gill Sans"/>
              </a:rPr>
              <a:t> (proyectándolo sobre un eje “</a:t>
            </a:r>
            <a:r>
              <a:rPr lang="en-GB" sz="1800">
                <a:solidFill>
                  <a:schemeClr val="accent6"/>
                </a:solidFill>
                <a:latin typeface="Gill Sans"/>
                <a:ea typeface="Gill Sans"/>
                <a:cs typeface="Gill Sans"/>
                <a:sym typeface="Gill Sans"/>
              </a:rPr>
              <a:t>bueno</a:t>
            </a:r>
            <a:r>
              <a:rPr lang="en-GB" sz="1800">
                <a:solidFill>
                  <a:schemeClr val="dk1"/>
                </a:solidFill>
                <a:latin typeface="Gill Sans"/>
                <a:ea typeface="Gill Sans"/>
                <a:cs typeface="Gill Sans"/>
                <a:sym typeface="Gill Sans"/>
              </a:rPr>
              <a:t>”-“</a:t>
            </a:r>
            <a:r>
              <a:rPr lang="en-GB" sz="1800">
                <a:solidFill>
                  <a:srgbClr val="FF0000"/>
                </a:solidFill>
                <a:latin typeface="Gill Sans"/>
                <a:ea typeface="Gill Sans"/>
                <a:cs typeface="Gill Sans"/>
                <a:sym typeface="Gill Sans"/>
              </a:rPr>
              <a:t>malo</a:t>
            </a:r>
            <a:r>
              <a:rPr lang="en-GB" sz="1800">
                <a:solidFill>
                  <a:schemeClr val="dk1"/>
                </a:solidFill>
                <a:latin typeface="Gill Sans"/>
                <a:ea typeface="Gill Sans"/>
                <a:cs typeface="Gill Sans"/>
                <a:sym typeface="Gill Sans"/>
              </a:rPr>
              <a:t>”)</a:t>
            </a:r>
            <a:endParaRPr/>
          </a:p>
          <a:p>
            <a:pPr marL="0" marR="0" lvl="0" indent="0" algn="l" rtl="0">
              <a:lnSpc>
                <a:spcPct val="150000"/>
              </a:lnSpc>
              <a:spcBef>
                <a:spcPts val="0"/>
              </a:spcBef>
              <a:spcAft>
                <a:spcPts val="0"/>
              </a:spcAft>
              <a:buNone/>
            </a:pPr>
            <a:endParaRPr sz="1800">
              <a:solidFill>
                <a:schemeClr val="dk1"/>
              </a:solidFill>
              <a:latin typeface="Gill Sans"/>
              <a:ea typeface="Gill Sans"/>
              <a:cs typeface="Gill Sans"/>
              <a:sym typeface="Gill Sans"/>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Sostiene que la moral utilitaria es “</a:t>
            </a:r>
            <a:r>
              <a:rPr lang="en-GB" sz="1800">
                <a:solidFill>
                  <a:schemeClr val="accent6"/>
                </a:solidFill>
                <a:latin typeface="Gill Sans"/>
                <a:ea typeface="Gill Sans"/>
                <a:cs typeface="Gill Sans"/>
                <a:sym typeface="Gill Sans"/>
              </a:rPr>
              <a:t>buena</a:t>
            </a:r>
            <a:r>
              <a:rPr lang="en-GB" sz="1800">
                <a:solidFill>
                  <a:schemeClr val="dk1"/>
                </a:solidFill>
                <a:latin typeface="Gill Sans"/>
                <a:ea typeface="Gill Sans"/>
                <a:cs typeface="Gill Sans"/>
                <a:sym typeface="Gill Sans"/>
              </a:rPr>
              <a:t>” porque brega por el bienestar general de las personas y lo justifica mostrando que ese tipo de decisiones involucra áreas cerebrales “racionales”</a:t>
            </a:r>
            <a:endParaRPr/>
          </a:p>
          <a:p>
            <a:pPr marL="0" marR="0" lvl="0" indent="0" algn="l" rtl="0">
              <a:lnSpc>
                <a:spcPct val="150000"/>
              </a:lnSpc>
              <a:spcBef>
                <a:spcPts val="0"/>
              </a:spcBef>
              <a:spcAft>
                <a:spcPts val="0"/>
              </a:spcAft>
              <a:buNone/>
            </a:pPr>
            <a:endParaRPr sz="1800">
              <a:solidFill>
                <a:schemeClr val="dk1"/>
              </a:solidFill>
              <a:latin typeface="Gill Sans"/>
              <a:ea typeface="Gill Sans"/>
              <a:cs typeface="Gill Sans"/>
              <a:sym typeface="Gill Sans"/>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También sugiere que el deontologismo es “</a:t>
            </a:r>
            <a:r>
              <a:rPr lang="en-GB" sz="1800">
                <a:solidFill>
                  <a:srgbClr val="FF0000"/>
                </a:solidFill>
                <a:latin typeface="Gill Sans"/>
                <a:ea typeface="Gill Sans"/>
                <a:cs typeface="Gill Sans"/>
                <a:sym typeface="Gill Sans"/>
              </a:rPr>
              <a:t>malo</a:t>
            </a:r>
            <a:r>
              <a:rPr lang="en-GB" sz="1800">
                <a:solidFill>
                  <a:schemeClr val="dk1"/>
                </a:solidFill>
                <a:latin typeface="Gill Sans"/>
                <a:ea typeface="Gill Sans"/>
                <a:cs typeface="Gill Sans"/>
                <a:sym typeface="Gill Sans"/>
              </a:rPr>
              <a:t>” dado que proviene de un procesamiento emocional que nos impide llevar adelante un procesamiento abstracto que maximice el bienestar general</a:t>
            </a:r>
            <a:endParaRPr/>
          </a:p>
          <a:p>
            <a:pPr marL="0" marR="0" lvl="0" indent="0" algn="l" rtl="0">
              <a:lnSpc>
                <a:spcPct val="150000"/>
              </a:lnSpc>
              <a:spcBef>
                <a:spcPts val="0"/>
              </a:spcBef>
              <a:spcAft>
                <a:spcPts val="0"/>
              </a:spcAft>
              <a:buNone/>
            </a:pPr>
            <a:endParaRPr sz="1800">
              <a:solidFill>
                <a:schemeClr val="dk1"/>
              </a:solidFill>
              <a:latin typeface="Gill Sans"/>
              <a:ea typeface="Gill Sans"/>
              <a:cs typeface="Gill Sans"/>
              <a:sym typeface="Gill Sans"/>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Sin embargo, ahora vamos a ver que esta proyección sobre </a:t>
            </a:r>
            <a:r>
              <a:rPr lang="en-GB" sz="1800" u="sng">
                <a:solidFill>
                  <a:schemeClr val="dk1"/>
                </a:solidFill>
                <a:latin typeface="Gill Sans"/>
                <a:ea typeface="Gill Sans"/>
                <a:cs typeface="Gill Sans"/>
                <a:sym typeface="Gill Sans"/>
              </a:rPr>
              <a:t>una dimensión</a:t>
            </a:r>
            <a:r>
              <a:rPr lang="en-GB" sz="1800">
                <a:solidFill>
                  <a:schemeClr val="dk1"/>
                </a:solidFill>
                <a:latin typeface="Gill Sans"/>
                <a:ea typeface="Gill Sans"/>
                <a:cs typeface="Gill Sans"/>
                <a:sym typeface="Gill Sans"/>
              </a:rPr>
              <a:t> NO es adecuada</a:t>
            </a:r>
            <a:endParaRPr/>
          </a:p>
        </p:txBody>
      </p:sp>
      <p:sp>
        <p:nvSpPr>
          <p:cNvPr id="422" name="Google Shape;422;p27"/>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Crítica a la Teoría de Procesamiento Dual de la Moral</a:t>
            </a:r>
            <a:endParaRPr sz="2200" b="1">
              <a:solidFill>
                <a:schemeClr val="dk1"/>
              </a:solidFill>
              <a:latin typeface="Gill Sans"/>
              <a:ea typeface="Gill Sans"/>
              <a:cs typeface="Gill Sans"/>
              <a:sym typeface="Gill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28"/>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28" name="Google Shape;428;p28"/>
          <p:cNvSpPr/>
          <p:nvPr/>
        </p:nvSpPr>
        <p:spPr>
          <a:xfrm>
            <a:off x="651198" y="2732099"/>
            <a:ext cx="10388979" cy="129003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El utilitarismo es la teoría que se supuestamente intenta bregar por el bienestar general de las personas.  </a:t>
            </a:r>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Sin embargo, estudios más recientes que los de Greene mostraron que las personas menos empáticas que existen (es decir, las menos interesadas por el bienestar de los demás) suelen tomar decisiones utilitarias.</a:t>
            </a:r>
            <a:endParaRPr/>
          </a:p>
        </p:txBody>
      </p:sp>
      <p:sp>
        <p:nvSpPr>
          <p:cNvPr id="429" name="Google Shape;429;p28"/>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Crítica a la Teoría de Procesamiento Dual de la Moral</a:t>
            </a:r>
            <a:endParaRPr sz="2200" b="1">
              <a:solidFill>
                <a:schemeClr val="dk1"/>
              </a:solidFill>
              <a:latin typeface="Gill Sans"/>
              <a:ea typeface="Gill Sans"/>
              <a:cs typeface="Gill Sans"/>
              <a:sym typeface="Gill Sans"/>
            </a:endParaRPr>
          </a:p>
        </p:txBody>
      </p:sp>
      <p:grpSp>
        <p:nvGrpSpPr>
          <p:cNvPr id="430" name="Google Shape;430;p28"/>
          <p:cNvGrpSpPr/>
          <p:nvPr/>
        </p:nvGrpSpPr>
        <p:grpSpPr>
          <a:xfrm>
            <a:off x="2177414" y="4173199"/>
            <a:ext cx="3368492" cy="2605419"/>
            <a:chOff x="2177414" y="4173199"/>
            <a:chExt cx="3368492" cy="2605419"/>
          </a:xfrm>
        </p:grpSpPr>
        <p:pic>
          <p:nvPicPr>
            <p:cNvPr id="431" name="Google Shape;431;p28"/>
            <p:cNvPicPr preferRelativeResize="0"/>
            <p:nvPr/>
          </p:nvPicPr>
          <p:blipFill rotWithShape="1">
            <a:blip r:embed="rId3">
              <a:alphaModFix/>
            </a:blip>
            <a:srcRect/>
            <a:stretch/>
          </p:blipFill>
          <p:spPr>
            <a:xfrm>
              <a:off x="2485191" y="4301364"/>
              <a:ext cx="3060715" cy="2243914"/>
            </a:xfrm>
            <a:prstGeom prst="rect">
              <a:avLst/>
            </a:prstGeom>
            <a:noFill/>
            <a:ln>
              <a:noFill/>
            </a:ln>
          </p:spPr>
        </p:pic>
        <p:sp>
          <p:nvSpPr>
            <p:cNvPr id="432" name="Google Shape;432;p28"/>
            <p:cNvSpPr txBox="1"/>
            <p:nvPr/>
          </p:nvSpPr>
          <p:spPr>
            <a:xfrm rot="-5400000">
              <a:off x="1028593" y="5322020"/>
              <a:ext cx="260541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1" i="1">
                  <a:solidFill>
                    <a:schemeClr val="dk1"/>
                  </a:solidFill>
                  <a:latin typeface="Gill Sans"/>
                  <a:ea typeface="Gill Sans"/>
                  <a:cs typeface="Gill Sans"/>
                  <a:sym typeface="Gill Sans"/>
                </a:rPr>
                <a:t>% de decisiones utilitarias</a:t>
              </a:r>
              <a:endParaRPr/>
            </a:p>
          </p:txBody>
        </p:sp>
      </p:grpSp>
      <p:sp>
        <p:nvSpPr>
          <p:cNvPr id="433" name="Google Shape;433;p28"/>
          <p:cNvSpPr txBox="1"/>
          <p:nvPr/>
        </p:nvSpPr>
        <p:spPr>
          <a:xfrm>
            <a:off x="5461353" y="4832681"/>
            <a:ext cx="568996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A mayor nivel de psicopatía,</a:t>
            </a:r>
            <a:endParaRPr/>
          </a:p>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mayor probabilidad de tomar </a:t>
            </a:r>
            <a:endParaRPr/>
          </a:p>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decisiones utilitarias</a:t>
            </a:r>
            <a:endParaRPr/>
          </a:p>
        </p:txBody>
      </p:sp>
      <p:sp>
        <p:nvSpPr>
          <p:cNvPr id="434" name="Google Shape;434;p28"/>
          <p:cNvSpPr txBox="1"/>
          <p:nvPr/>
        </p:nvSpPr>
        <p:spPr>
          <a:xfrm>
            <a:off x="8579786"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Wiech et al., Cognition, 2013</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29"/>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40" name="Google Shape;440;p29"/>
          <p:cNvSpPr/>
          <p:nvPr/>
        </p:nvSpPr>
        <p:spPr>
          <a:xfrm>
            <a:off x="651198" y="2732099"/>
            <a:ext cx="10388979" cy="129003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El utilitarismo es la teoría que se supuestamente intenta bregar por el bienestar general de las personas.  </a:t>
            </a:r>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Sin embargo, estudios más recientes que los de Greene mostraron que las personas menos empáticas que existen (es decir, las menos interesadas por el bienestar de los demás) suelen tomar decisiones utilitarias.</a:t>
            </a:r>
            <a:endParaRPr/>
          </a:p>
        </p:txBody>
      </p:sp>
      <p:sp>
        <p:nvSpPr>
          <p:cNvPr id="441" name="Google Shape;441;p29"/>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Crítica a la Teoría de Procesamiento Dual de la Moral</a:t>
            </a:r>
            <a:endParaRPr sz="2200" b="1">
              <a:solidFill>
                <a:schemeClr val="dk1"/>
              </a:solidFill>
              <a:latin typeface="Gill Sans"/>
              <a:ea typeface="Gill Sans"/>
              <a:cs typeface="Gill Sans"/>
              <a:sym typeface="Gill Sans"/>
            </a:endParaRPr>
          </a:p>
        </p:txBody>
      </p:sp>
      <p:pic>
        <p:nvPicPr>
          <p:cNvPr id="442" name="Google Shape;442;p29"/>
          <p:cNvPicPr preferRelativeResize="0"/>
          <p:nvPr/>
        </p:nvPicPr>
        <p:blipFill rotWithShape="1">
          <a:blip r:embed="rId3">
            <a:alphaModFix/>
          </a:blip>
          <a:srcRect/>
          <a:stretch/>
        </p:blipFill>
        <p:spPr>
          <a:xfrm>
            <a:off x="470923" y="4354201"/>
            <a:ext cx="2614534" cy="2157287"/>
          </a:xfrm>
          <a:prstGeom prst="rect">
            <a:avLst/>
          </a:prstGeom>
          <a:noFill/>
          <a:ln>
            <a:noFill/>
          </a:ln>
        </p:spPr>
      </p:pic>
      <p:sp>
        <p:nvSpPr>
          <p:cNvPr id="443" name="Google Shape;443;p29"/>
          <p:cNvSpPr txBox="1"/>
          <p:nvPr/>
        </p:nvSpPr>
        <p:spPr>
          <a:xfrm>
            <a:off x="6096000" y="4586184"/>
            <a:ext cx="5689964"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Y a mayor nivel de psicopatía, menor activación en áreas profundas (“emocionales”) a la hora de tomar decisiones morales</a:t>
            </a:r>
            <a:endParaRPr/>
          </a:p>
        </p:txBody>
      </p:sp>
      <p:sp>
        <p:nvSpPr>
          <p:cNvPr id="444" name="Google Shape;444;p29"/>
          <p:cNvSpPr txBox="1"/>
          <p:nvPr/>
        </p:nvSpPr>
        <p:spPr>
          <a:xfrm>
            <a:off x="8579786"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Wiech et al., Cognition, 2013</a:t>
            </a:r>
            <a:endParaRPr/>
          </a:p>
        </p:txBody>
      </p:sp>
      <p:pic>
        <p:nvPicPr>
          <p:cNvPr id="445" name="Google Shape;445;p29"/>
          <p:cNvPicPr preferRelativeResize="0"/>
          <p:nvPr/>
        </p:nvPicPr>
        <p:blipFill rotWithShape="1">
          <a:blip r:embed="rId4">
            <a:alphaModFix/>
          </a:blip>
          <a:srcRect/>
          <a:stretch/>
        </p:blipFill>
        <p:spPr>
          <a:xfrm>
            <a:off x="3347825" y="4444954"/>
            <a:ext cx="3032550" cy="2112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30"/>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51" name="Google Shape;451;p30"/>
          <p:cNvSpPr/>
          <p:nvPr/>
        </p:nvSpPr>
        <p:spPr>
          <a:xfrm>
            <a:off x="651198" y="2732099"/>
            <a:ext cx="10388979" cy="129003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El utilitarismo es la teoría que se supuestamente intenta bregar por el bienestar general de las personas.  </a:t>
            </a:r>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Sin embargo, estudios más recientes que los de Greene mostraron que las personas menos empáticas que existen (es decir, las menos interesadas por el bienestar de los demás) suelen tomar decisiones utilitarias.</a:t>
            </a:r>
            <a:endParaRPr/>
          </a:p>
        </p:txBody>
      </p:sp>
      <p:sp>
        <p:nvSpPr>
          <p:cNvPr id="452" name="Google Shape;452;p30"/>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Crítica a la Teoría de Procesamiento Dual de la Moral</a:t>
            </a:r>
            <a:endParaRPr sz="2200" b="1">
              <a:solidFill>
                <a:schemeClr val="dk1"/>
              </a:solidFill>
              <a:latin typeface="Gill Sans"/>
              <a:ea typeface="Gill Sans"/>
              <a:cs typeface="Gill Sans"/>
              <a:sym typeface="Gill Sans"/>
            </a:endParaRPr>
          </a:p>
        </p:txBody>
      </p:sp>
      <p:sp>
        <p:nvSpPr>
          <p:cNvPr id="453" name="Google Shape;453;p30"/>
          <p:cNvSpPr txBox="1"/>
          <p:nvPr/>
        </p:nvSpPr>
        <p:spPr>
          <a:xfrm>
            <a:off x="8579786" y="6440064"/>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Wiech et al., Cognition, 2013</a:t>
            </a:r>
            <a:endParaRPr/>
          </a:p>
        </p:txBody>
      </p:sp>
      <p:sp>
        <p:nvSpPr>
          <p:cNvPr id="454" name="Google Shape;454;p30"/>
          <p:cNvSpPr txBox="1"/>
          <p:nvPr/>
        </p:nvSpPr>
        <p:spPr>
          <a:xfrm>
            <a:off x="6502036" y="4446268"/>
            <a:ext cx="5689964"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Esto sugiere que quizás el modelo de Greene sea más sencillo: las personas utilitarias en realidad no son “racionales” sino que tienen menos empatía</a:t>
            </a:r>
            <a:endParaRPr/>
          </a:p>
        </p:txBody>
      </p:sp>
      <p:pic>
        <p:nvPicPr>
          <p:cNvPr id="455" name="Google Shape;455;p30"/>
          <p:cNvPicPr preferRelativeResize="0"/>
          <p:nvPr/>
        </p:nvPicPr>
        <p:blipFill rotWithShape="1">
          <a:blip r:embed="rId3">
            <a:alphaModFix/>
          </a:blip>
          <a:srcRect/>
          <a:stretch/>
        </p:blipFill>
        <p:spPr>
          <a:xfrm>
            <a:off x="149392" y="4207026"/>
            <a:ext cx="3825708" cy="2234202"/>
          </a:xfrm>
          <a:prstGeom prst="rect">
            <a:avLst/>
          </a:prstGeom>
          <a:noFill/>
          <a:ln>
            <a:noFill/>
          </a:ln>
        </p:spPr>
      </p:pic>
      <p:sp>
        <p:nvSpPr>
          <p:cNvPr id="456" name="Google Shape;456;p30"/>
          <p:cNvSpPr txBox="1"/>
          <p:nvPr/>
        </p:nvSpPr>
        <p:spPr>
          <a:xfrm>
            <a:off x="4032395" y="4653599"/>
            <a:ext cx="1767252"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b="1">
                <a:solidFill>
                  <a:schemeClr val="dk1"/>
                </a:solidFill>
                <a:latin typeface="Gill Sans"/>
                <a:ea typeface="Gill Sans"/>
                <a:cs typeface="Gill Sans"/>
                <a:sym typeface="Gill Sans"/>
              </a:rPr>
              <a:t>Procesamiento</a:t>
            </a:r>
            <a:endParaRPr/>
          </a:p>
          <a:p>
            <a:pPr marL="0" marR="0" lvl="0" indent="0" algn="ctr" rtl="0">
              <a:spcBef>
                <a:spcPts val="0"/>
              </a:spcBef>
              <a:spcAft>
                <a:spcPts val="0"/>
              </a:spcAft>
              <a:buNone/>
            </a:pPr>
            <a:r>
              <a:rPr lang="en-GB" sz="1600" b="1">
                <a:solidFill>
                  <a:schemeClr val="dk1"/>
                </a:solidFill>
                <a:latin typeface="Gill Sans"/>
                <a:ea typeface="Gill Sans"/>
                <a:cs typeface="Gill Sans"/>
                <a:sym typeface="Gill Sans"/>
              </a:rPr>
              <a:t> Dual</a:t>
            </a:r>
            <a:endParaRPr/>
          </a:p>
        </p:txBody>
      </p:sp>
      <p:sp>
        <p:nvSpPr>
          <p:cNvPr id="457" name="Google Shape;457;p30"/>
          <p:cNvSpPr txBox="1"/>
          <p:nvPr/>
        </p:nvSpPr>
        <p:spPr>
          <a:xfrm>
            <a:off x="3804528" y="5670395"/>
            <a:ext cx="2110581"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b="1">
                <a:solidFill>
                  <a:schemeClr val="dk1"/>
                </a:solidFill>
                <a:latin typeface="Gill Sans"/>
                <a:ea typeface="Gill Sans"/>
                <a:cs typeface="Gill Sans"/>
                <a:sym typeface="Gill Sans"/>
              </a:rPr>
              <a:t>Utilitarismo como falta de empatía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31"/>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63" name="Google Shape;463;p31"/>
          <p:cNvSpPr/>
          <p:nvPr/>
        </p:nvSpPr>
        <p:spPr>
          <a:xfrm>
            <a:off x="2123104" y="2847783"/>
            <a:ext cx="9487704" cy="374230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1600"/>
              <a:buFont typeface="Arial"/>
              <a:buChar char="•"/>
            </a:pPr>
            <a:r>
              <a:rPr lang="en-GB" sz="1600">
                <a:solidFill>
                  <a:schemeClr val="dk1"/>
                </a:solidFill>
                <a:latin typeface="Gill Sans"/>
                <a:ea typeface="Gill Sans"/>
                <a:cs typeface="Gill Sans"/>
                <a:sym typeface="Gill Sans"/>
              </a:rPr>
              <a:t>Pero entonces, ¿es al revés de lo que plantea Greene? ¿El utilitarismo es solamente una forma de justificar acciones que reflejan tendencias psicópatas? </a:t>
            </a:r>
            <a:r>
              <a:rPr lang="en-GB" sz="1600" b="1">
                <a:solidFill>
                  <a:schemeClr val="dk1"/>
                </a:solidFill>
                <a:latin typeface="Gill Sans"/>
                <a:ea typeface="Gill Sans"/>
                <a:cs typeface="Gill Sans"/>
                <a:sym typeface="Gill Sans"/>
              </a:rPr>
              <a:t>No.</a:t>
            </a:r>
            <a:r>
              <a:rPr lang="en-GB" sz="1600">
                <a:solidFill>
                  <a:schemeClr val="dk1"/>
                </a:solidFill>
                <a:latin typeface="Gill Sans"/>
                <a:ea typeface="Gill Sans"/>
                <a:cs typeface="Gill Sans"/>
                <a:sym typeface="Gill Sans"/>
              </a:rPr>
              <a:t> De hecho, la idea de utilitarismo como falta de empatía es tan incompleta como la del utilitarismo racional “bueno” de Greene.</a:t>
            </a:r>
            <a:endParaRPr/>
          </a:p>
          <a:p>
            <a:pPr marL="0" marR="0" lvl="0" indent="0" algn="l" rtl="0">
              <a:lnSpc>
                <a:spcPct val="150000"/>
              </a:lnSpc>
              <a:spcBef>
                <a:spcPts val="0"/>
              </a:spcBef>
              <a:spcAft>
                <a:spcPts val="0"/>
              </a:spcAft>
              <a:buNone/>
            </a:pPr>
            <a:endParaRPr sz="1600">
              <a:solidFill>
                <a:schemeClr val="dk1"/>
              </a:solidFill>
              <a:latin typeface="Gill Sans"/>
              <a:ea typeface="Gill Sans"/>
              <a:cs typeface="Gill Sans"/>
              <a:sym typeface="Gill Sans"/>
            </a:endParaRPr>
          </a:p>
          <a:p>
            <a:pPr marL="285750" marR="0" lvl="0" indent="-285750" algn="l" rtl="0">
              <a:lnSpc>
                <a:spcPct val="150000"/>
              </a:lnSpc>
              <a:spcBef>
                <a:spcPts val="0"/>
              </a:spcBef>
              <a:spcAft>
                <a:spcPts val="0"/>
              </a:spcAft>
              <a:buClr>
                <a:schemeClr val="dk1"/>
              </a:buClr>
              <a:buSzPts val="1600"/>
              <a:buFont typeface="Arial"/>
              <a:buChar char="•"/>
            </a:pPr>
            <a:r>
              <a:rPr lang="en-GB" sz="1600">
                <a:solidFill>
                  <a:schemeClr val="dk1"/>
                </a:solidFill>
                <a:latin typeface="Gill Sans"/>
                <a:ea typeface="Gill Sans"/>
                <a:cs typeface="Gill Sans"/>
                <a:sym typeface="Gill Sans"/>
              </a:rPr>
              <a:t>De hecho, existe una corriente moral utilitaria moderna llamada “</a:t>
            </a:r>
            <a:r>
              <a:rPr lang="en-GB" sz="1600" b="1">
                <a:solidFill>
                  <a:srgbClr val="316F47"/>
                </a:solidFill>
                <a:latin typeface="Gill Sans"/>
                <a:ea typeface="Gill Sans"/>
                <a:cs typeface="Gill Sans"/>
                <a:sym typeface="Gill Sans"/>
              </a:rPr>
              <a:t>Altruismo Efectivo</a:t>
            </a:r>
            <a:r>
              <a:rPr lang="en-GB" sz="1600">
                <a:solidFill>
                  <a:schemeClr val="dk1"/>
                </a:solidFill>
                <a:latin typeface="Gill Sans"/>
                <a:ea typeface="Gill Sans"/>
                <a:cs typeface="Gill Sans"/>
                <a:sym typeface="Gill Sans"/>
              </a:rPr>
              <a:t>” que busca maximizar el bienestar de todos los seres vivientes, de manera imparcial (Singer, 2015; MacAskill, 2017).  Esta corriente utilitaria es </a:t>
            </a:r>
            <a:r>
              <a:rPr lang="en-GB" sz="1600" u="sng">
                <a:solidFill>
                  <a:schemeClr val="dk1"/>
                </a:solidFill>
                <a:latin typeface="Gill Sans"/>
                <a:ea typeface="Gill Sans"/>
                <a:cs typeface="Gill Sans"/>
                <a:sym typeface="Gill Sans"/>
              </a:rPr>
              <a:t>lo opuesto a la falta de empatía</a:t>
            </a:r>
            <a:r>
              <a:rPr lang="en-GB" sz="1600">
                <a:solidFill>
                  <a:schemeClr val="dk1"/>
                </a:solidFill>
                <a:latin typeface="Gill Sans"/>
                <a:ea typeface="Gill Sans"/>
                <a:cs typeface="Gill Sans"/>
                <a:sym typeface="Gill Sans"/>
              </a:rPr>
              <a:t>: busca entre otras cosas estimular las donaciones a caridad para combatir la pobreza extrema, mejorar el bienestar de los animales y evitar la extinción humana. </a:t>
            </a:r>
            <a:r>
              <a:rPr lang="en-GB" sz="1600" b="1">
                <a:solidFill>
                  <a:schemeClr val="dk1"/>
                </a:solidFill>
                <a:latin typeface="Gill Sans"/>
                <a:ea typeface="Gill Sans"/>
                <a:cs typeface="Gill Sans"/>
                <a:sym typeface="Gill Sans"/>
              </a:rPr>
              <a:t>Y entonces ¿en qué quedamos?</a:t>
            </a:r>
            <a:endParaRPr/>
          </a:p>
          <a:p>
            <a:pPr marL="285750" marR="0" lvl="0" indent="-184150" algn="l" rtl="0">
              <a:lnSpc>
                <a:spcPct val="150000"/>
              </a:lnSpc>
              <a:spcBef>
                <a:spcPts val="0"/>
              </a:spcBef>
              <a:spcAft>
                <a:spcPts val="0"/>
              </a:spcAft>
              <a:buClr>
                <a:schemeClr val="dk1"/>
              </a:buClr>
              <a:buSzPts val="1600"/>
              <a:buFont typeface="Arial"/>
              <a:buNone/>
            </a:pPr>
            <a:endParaRPr sz="1600">
              <a:solidFill>
                <a:schemeClr val="dk1"/>
              </a:solidFill>
              <a:latin typeface="Gill Sans"/>
              <a:ea typeface="Gill Sans"/>
              <a:cs typeface="Gill Sans"/>
              <a:sym typeface="Gill Sans"/>
            </a:endParaRPr>
          </a:p>
        </p:txBody>
      </p:sp>
      <p:sp>
        <p:nvSpPr>
          <p:cNvPr id="464" name="Google Shape;464;p31"/>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Crítica al Utilitarismo como falta de empatía</a:t>
            </a:r>
            <a:endParaRPr sz="2200" b="1">
              <a:solidFill>
                <a:schemeClr val="dk1"/>
              </a:solidFill>
              <a:latin typeface="Gill Sans"/>
              <a:ea typeface="Gill Sans"/>
              <a:cs typeface="Gill Sans"/>
              <a:sym typeface="Gill Sans"/>
            </a:endParaRPr>
          </a:p>
        </p:txBody>
      </p:sp>
      <p:sp>
        <p:nvSpPr>
          <p:cNvPr id="465" name="Google Shape;465;p31"/>
          <p:cNvSpPr txBox="1"/>
          <p:nvPr/>
        </p:nvSpPr>
        <p:spPr>
          <a:xfrm>
            <a:off x="8493159" y="642081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MacAskill, Essays in Philosophy, 2017</a:t>
            </a:r>
            <a:endParaRPr/>
          </a:p>
        </p:txBody>
      </p:sp>
      <p:pic>
        <p:nvPicPr>
          <p:cNvPr id="466" name="Google Shape;466;p31" descr="Silhouette Of A Man Thinking - Man Thinking Clipart, HD Png ..."/>
          <p:cNvPicPr preferRelativeResize="0"/>
          <p:nvPr/>
        </p:nvPicPr>
        <p:blipFill rotWithShape="1">
          <a:blip r:embed="rId3">
            <a:alphaModFix/>
          </a:blip>
          <a:srcRect/>
          <a:stretch/>
        </p:blipFill>
        <p:spPr>
          <a:xfrm>
            <a:off x="310560" y="3053615"/>
            <a:ext cx="1544638" cy="252663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3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72" name="Google Shape;472;p32"/>
          <p:cNvSpPr/>
          <p:nvPr/>
        </p:nvSpPr>
        <p:spPr>
          <a:xfrm>
            <a:off x="413886" y="2663176"/>
            <a:ext cx="11196922" cy="378302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Pareciera ser que los utilitarios son racionales, calculadores y psicópatas pero también pueden ser altruistas, empáticos e interesados por el bienestar general de todos los seres vivos. Para explicar esta incoherencia, Kahane et al. (2017) propuso que en realidad existen dos dimensiones del utilitarismo: una negativa y otra positiva.</a:t>
            </a:r>
            <a:endParaRPr/>
          </a:p>
          <a:p>
            <a:pPr marL="285750" marR="0" lvl="0" indent="-171450" algn="l" rtl="0">
              <a:lnSpc>
                <a:spcPct val="150000"/>
              </a:lnSpc>
              <a:spcBef>
                <a:spcPts val="0"/>
              </a:spcBef>
              <a:spcAft>
                <a:spcPts val="0"/>
              </a:spcAft>
              <a:buClr>
                <a:schemeClr val="dk1"/>
              </a:buClr>
              <a:buSzPts val="1800"/>
              <a:buFont typeface="Arial"/>
              <a:buNone/>
            </a:pPr>
            <a:endParaRPr sz="1800">
              <a:solidFill>
                <a:schemeClr val="dk1"/>
              </a:solidFill>
              <a:latin typeface="Gill Sans"/>
              <a:ea typeface="Gill Sans"/>
              <a:cs typeface="Gill Sans"/>
              <a:sym typeface="Gill Sans"/>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La dimensión “</a:t>
            </a:r>
            <a:r>
              <a:rPr lang="en-GB" sz="1800">
                <a:solidFill>
                  <a:srgbClr val="FF0000"/>
                </a:solidFill>
                <a:latin typeface="Gill Sans"/>
                <a:ea typeface="Gill Sans"/>
                <a:cs typeface="Gill Sans"/>
                <a:sym typeface="Gill Sans"/>
              </a:rPr>
              <a:t>mala</a:t>
            </a:r>
            <a:r>
              <a:rPr lang="en-GB" sz="1800">
                <a:solidFill>
                  <a:schemeClr val="dk1"/>
                </a:solidFill>
                <a:latin typeface="Gill Sans"/>
                <a:ea typeface="Gill Sans"/>
                <a:cs typeface="Gill Sans"/>
                <a:sym typeface="Gill Sans"/>
              </a:rPr>
              <a:t>” (negativa, psicópata) se llama “</a:t>
            </a:r>
            <a:r>
              <a:rPr lang="en-GB" sz="1800" b="1">
                <a:solidFill>
                  <a:srgbClr val="FF0000"/>
                </a:solidFill>
                <a:latin typeface="Gill Sans"/>
                <a:ea typeface="Gill Sans"/>
                <a:cs typeface="Gill Sans"/>
                <a:sym typeface="Gill Sans"/>
              </a:rPr>
              <a:t>Daño instrumental</a:t>
            </a:r>
            <a:r>
              <a:rPr lang="en-GB" sz="1800">
                <a:solidFill>
                  <a:schemeClr val="dk1"/>
                </a:solidFill>
                <a:latin typeface="Gill Sans"/>
                <a:ea typeface="Gill Sans"/>
                <a:cs typeface="Gill Sans"/>
                <a:sym typeface="Gill Sans"/>
              </a:rPr>
              <a:t>” (</a:t>
            </a:r>
            <a:r>
              <a:rPr lang="en-GB" sz="1800" i="1">
                <a:solidFill>
                  <a:schemeClr val="dk1"/>
                </a:solidFill>
                <a:latin typeface="Gill Sans"/>
                <a:ea typeface="Gill Sans"/>
                <a:cs typeface="Gill Sans"/>
                <a:sym typeface="Gill Sans"/>
              </a:rPr>
              <a:t>Instrumental Harm</a:t>
            </a:r>
            <a:r>
              <a:rPr lang="en-GB" sz="1800">
                <a:solidFill>
                  <a:schemeClr val="dk1"/>
                </a:solidFill>
                <a:latin typeface="Gill Sans"/>
                <a:ea typeface="Gill Sans"/>
                <a:cs typeface="Gill Sans"/>
                <a:sym typeface="Gill Sans"/>
              </a:rPr>
              <a:t>) y se refiere al hecho que algunas personas son utilitarias porque no les importa sacrificar la vida de otras personas</a:t>
            </a:r>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La dimensión “</a:t>
            </a:r>
            <a:r>
              <a:rPr lang="en-GB" sz="1800">
                <a:solidFill>
                  <a:srgbClr val="316F47"/>
                </a:solidFill>
                <a:latin typeface="Gill Sans"/>
                <a:ea typeface="Gill Sans"/>
                <a:cs typeface="Gill Sans"/>
                <a:sym typeface="Gill Sans"/>
              </a:rPr>
              <a:t>buena</a:t>
            </a:r>
            <a:r>
              <a:rPr lang="en-GB" sz="1800">
                <a:solidFill>
                  <a:schemeClr val="dk1"/>
                </a:solidFill>
                <a:latin typeface="Gill Sans"/>
                <a:ea typeface="Gill Sans"/>
                <a:cs typeface="Gill Sans"/>
                <a:sym typeface="Gill Sans"/>
              </a:rPr>
              <a:t>” (positiva, altruista) se llama “</a:t>
            </a:r>
            <a:r>
              <a:rPr lang="en-GB" sz="1800" b="1">
                <a:solidFill>
                  <a:srgbClr val="316F47"/>
                </a:solidFill>
                <a:latin typeface="Gill Sans"/>
                <a:ea typeface="Gill Sans"/>
                <a:cs typeface="Gill Sans"/>
                <a:sym typeface="Gill Sans"/>
              </a:rPr>
              <a:t>Beneficio imparcial</a:t>
            </a:r>
            <a:r>
              <a:rPr lang="en-GB" sz="1800">
                <a:solidFill>
                  <a:schemeClr val="dk1"/>
                </a:solidFill>
                <a:latin typeface="Gill Sans"/>
                <a:ea typeface="Gill Sans"/>
                <a:cs typeface="Gill Sans"/>
                <a:sym typeface="Gill Sans"/>
              </a:rPr>
              <a:t>” (</a:t>
            </a:r>
            <a:r>
              <a:rPr lang="en-GB" sz="1800" i="1">
                <a:solidFill>
                  <a:schemeClr val="dk1"/>
                </a:solidFill>
                <a:latin typeface="Gill Sans"/>
                <a:ea typeface="Gill Sans"/>
                <a:cs typeface="Gill Sans"/>
                <a:sym typeface="Gill Sans"/>
              </a:rPr>
              <a:t>Impartial Beneficence</a:t>
            </a:r>
            <a:r>
              <a:rPr lang="en-GB" sz="1800">
                <a:solidFill>
                  <a:schemeClr val="dk1"/>
                </a:solidFill>
                <a:latin typeface="Gill Sans"/>
                <a:ea typeface="Gill Sans"/>
                <a:cs typeface="Gill Sans"/>
                <a:sym typeface="Gill Sans"/>
              </a:rPr>
              <a:t>) y se refiere al hecho que algunas personas son utilitarias porque se preocupan por salvar la mayor cantidad de vidas posibles</a:t>
            </a:r>
            <a:endParaRPr/>
          </a:p>
          <a:p>
            <a:pPr marL="285750" marR="0" lvl="0" indent="-171450" algn="l" rtl="0">
              <a:lnSpc>
                <a:spcPct val="150000"/>
              </a:lnSpc>
              <a:spcBef>
                <a:spcPts val="0"/>
              </a:spcBef>
              <a:spcAft>
                <a:spcPts val="0"/>
              </a:spcAft>
              <a:buClr>
                <a:schemeClr val="dk1"/>
              </a:buClr>
              <a:buSzPts val="1800"/>
              <a:buFont typeface="Arial"/>
              <a:buNone/>
            </a:pPr>
            <a:endParaRPr sz="1800">
              <a:solidFill>
                <a:schemeClr val="dk1"/>
              </a:solidFill>
              <a:latin typeface="Gill Sans"/>
              <a:ea typeface="Gill Sans"/>
              <a:cs typeface="Gill Sans"/>
              <a:sym typeface="Gill Sans"/>
            </a:endParaRPr>
          </a:p>
        </p:txBody>
      </p:sp>
      <p:sp>
        <p:nvSpPr>
          <p:cNvPr id="473" name="Google Shape;473;p32"/>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Modelo bidimensional del utilitarismo</a:t>
            </a:r>
            <a:endParaRPr sz="2200" b="1">
              <a:solidFill>
                <a:schemeClr val="dk1"/>
              </a:solidFill>
              <a:latin typeface="Gill Sans"/>
              <a:ea typeface="Gill Sans"/>
              <a:cs typeface="Gill Sans"/>
              <a:sym typeface="Gill Sans"/>
            </a:endParaRPr>
          </a:p>
        </p:txBody>
      </p:sp>
      <p:sp>
        <p:nvSpPr>
          <p:cNvPr id="474" name="Google Shape;474;p32"/>
          <p:cNvSpPr txBox="1"/>
          <p:nvPr/>
        </p:nvSpPr>
        <p:spPr>
          <a:xfrm>
            <a:off x="8493159" y="642081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Kahane et al., Psychological Review, 2017</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33"/>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80" name="Google Shape;480;p33"/>
          <p:cNvSpPr/>
          <p:nvPr/>
        </p:nvSpPr>
        <p:spPr>
          <a:xfrm>
            <a:off x="413886" y="2663176"/>
            <a:ext cx="11196922" cy="419852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En el mismo trabajo, propusieron medir estas dos dimensiones con un cuestionario corto llamado “</a:t>
            </a:r>
            <a:r>
              <a:rPr lang="en-GB" sz="1800" b="1">
                <a:solidFill>
                  <a:srgbClr val="4573CE"/>
                </a:solidFill>
                <a:latin typeface="Gill Sans"/>
                <a:ea typeface="Gill Sans"/>
                <a:cs typeface="Gill Sans"/>
                <a:sym typeface="Gill Sans"/>
              </a:rPr>
              <a:t>Oxford Utilitarianism Scale</a:t>
            </a:r>
            <a:r>
              <a:rPr lang="en-GB" sz="1800">
                <a:solidFill>
                  <a:schemeClr val="dk1"/>
                </a:solidFill>
                <a:latin typeface="Gill Sans"/>
                <a:ea typeface="Gill Sans"/>
                <a:cs typeface="Gill Sans"/>
                <a:sym typeface="Gill Sans"/>
              </a:rPr>
              <a:t>” (OUS) que consta de 9 frases</a:t>
            </a:r>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Las personas que completan esas frases deben indicar su grado de acuerdo con ellas con un rating que va entre el  1 (totalmente en desacuerdo) y el 7 (totalmente de acuerdo)</a:t>
            </a:r>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La suma de esos valores da un rating que va entre el 9 (valor mínimo) y el 63 (valor máximo). Obtener 9 quiere decir que uno es completamente deontológico y obtener 63 quiere decir que uno es totalmente utilitario.</a:t>
            </a:r>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Pero también mide 2 sub-cuestionarios: las preguntas del 1 al 5 miden </a:t>
            </a:r>
            <a:r>
              <a:rPr lang="en-GB" sz="1800" b="1" i="1">
                <a:solidFill>
                  <a:srgbClr val="316F47"/>
                </a:solidFill>
                <a:latin typeface="Gill Sans"/>
                <a:ea typeface="Gill Sans"/>
                <a:cs typeface="Gill Sans"/>
                <a:sym typeface="Gill Sans"/>
              </a:rPr>
              <a:t>Impartial Beneficence</a:t>
            </a:r>
            <a:r>
              <a:rPr lang="en-GB" sz="1800" b="1">
                <a:solidFill>
                  <a:srgbClr val="316F47"/>
                </a:solidFill>
                <a:latin typeface="Gill Sans"/>
                <a:ea typeface="Gill Sans"/>
                <a:cs typeface="Gill Sans"/>
                <a:sym typeface="Gill Sans"/>
              </a:rPr>
              <a:t> </a:t>
            </a:r>
            <a:r>
              <a:rPr lang="en-GB" sz="1800">
                <a:solidFill>
                  <a:schemeClr val="dk1"/>
                </a:solidFill>
                <a:latin typeface="Gill Sans"/>
                <a:ea typeface="Gill Sans"/>
                <a:cs typeface="Gill Sans"/>
                <a:sym typeface="Gill Sans"/>
              </a:rPr>
              <a:t>y las preguntas 6 a 9 miden </a:t>
            </a:r>
            <a:r>
              <a:rPr lang="en-GB" sz="1800" b="1" i="1">
                <a:solidFill>
                  <a:srgbClr val="C00000"/>
                </a:solidFill>
                <a:latin typeface="Gill Sans"/>
                <a:ea typeface="Gill Sans"/>
                <a:cs typeface="Gill Sans"/>
                <a:sym typeface="Gill Sans"/>
              </a:rPr>
              <a:t>Instrumental Harm</a:t>
            </a:r>
            <a:r>
              <a:rPr lang="en-GB" sz="1800" b="1">
                <a:solidFill>
                  <a:srgbClr val="C00000"/>
                </a:solidFill>
                <a:latin typeface="Gill Sans"/>
                <a:ea typeface="Gill Sans"/>
                <a:cs typeface="Gill Sans"/>
                <a:sym typeface="Gill Sans"/>
              </a:rPr>
              <a:t> </a:t>
            </a:r>
            <a:r>
              <a:rPr lang="en-GB" sz="1800">
                <a:solidFill>
                  <a:schemeClr val="dk1"/>
                </a:solidFill>
                <a:latin typeface="Gill Sans"/>
                <a:ea typeface="Gill Sans"/>
                <a:cs typeface="Gill Sans"/>
                <a:sym typeface="Gill Sans"/>
              </a:rPr>
              <a:t>(las 9 preguntas se presentan en orden aleatorio).</a:t>
            </a:r>
            <a:endParaRPr/>
          </a:p>
          <a:p>
            <a:pPr marL="285750" marR="0" lvl="0" indent="-285750" algn="l" rtl="0">
              <a:lnSpc>
                <a:spcPct val="150000"/>
              </a:lnSpc>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Veamos cómo son esas frases…</a:t>
            </a:r>
            <a:endParaRPr/>
          </a:p>
          <a:p>
            <a:pPr marL="285750" marR="0" lvl="0" indent="-171450" algn="l" rtl="0">
              <a:lnSpc>
                <a:spcPct val="150000"/>
              </a:lnSpc>
              <a:spcBef>
                <a:spcPts val="0"/>
              </a:spcBef>
              <a:spcAft>
                <a:spcPts val="0"/>
              </a:spcAft>
              <a:buClr>
                <a:schemeClr val="dk1"/>
              </a:buClr>
              <a:buSzPts val="1800"/>
              <a:buFont typeface="Arial"/>
              <a:buNone/>
            </a:pPr>
            <a:endParaRPr sz="1800">
              <a:solidFill>
                <a:schemeClr val="dk1"/>
              </a:solidFill>
              <a:latin typeface="Gill Sans"/>
              <a:ea typeface="Gill Sans"/>
              <a:cs typeface="Gill Sans"/>
              <a:sym typeface="Gill Sans"/>
            </a:endParaRPr>
          </a:p>
        </p:txBody>
      </p:sp>
      <p:sp>
        <p:nvSpPr>
          <p:cNvPr id="481" name="Google Shape;481;p33"/>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Modelo bidimensional del utilitarismo</a:t>
            </a:r>
            <a:endParaRPr sz="2200" b="1">
              <a:solidFill>
                <a:schemeClr val="dk1"/>
              </a:solidFill>
              <a:latin typeface="Gill Sans"/>
              <a:ea typeface="Gill Sans"/>
              <a:cs typeface="Gill Sans"/>
              <a:sym typeface="Gill Sans"/>
            </a:endParaRPr>
          </a:p>
        </p:txBody>
      </p:sp>
      <p:sp>
        <p:nvSpPr>
          <p:cNvPr id="482" name="Google Shape;482;p33"/>
          <p:cNvSpPr txBox="1"/>
          <p:nvPr/>
        </p:nvSpPr>
        <p:spPr>
          <a:xfrm>
            <a:off x="8493159" y="642081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Kahane et al., Psychological Review, 2017</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34"/>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88" name="Google Shape;488;p34"/>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Escala de Utilitarismo de Oxford (</a:t>
            </a:r>
            <a:r>
              <a:rPr lang="en-GB" sz="2200" b="1" i="1">
                <a:solidFill>
                  <a:schemeClr val="dk1"/>
                </a:solidFill>
                <a:latin typeface="Gill Sans"/>
                <a:ea typeface="Gill Sans"/>
                <a:cs typeface="Gill Sans"/>
                <a:sym typeface="Gill Sans"/>
              </a:rPr>
              <a:t>Oxford Utilitarianism Scale</a:t>
            </a:r>
            <a:r>
              <a:rPr lang="en-GB" sz="2200" b="1">
                <a:solidFill>
                  <a:schemeClr val="dk1"/>
                </a:solidFill>
                <a:latin typeface="Gill Sans"/>
                <a:ea typeface="Gill Sans"/>
                <a:cs typeface="Gill Sans"/>
                <a:sym typeface="Gill Sans"/>
              </a:rPr>
              <a:t>)</a:t>
            </a:r>
            <a:endParaRPr sz="2200" b="1">
              <a:solidFill>
                <a:schemeClr val="dk1"/>
              </a:solidFill>
              <a:latin typeface="Gill Sans"/>
              <a:ea typeface="Gill Sans"/>
              <a:cs typeface="Gill Sans"/>
              <a:sym typeface="Gill Sans"/>
            </a:endParaRPr>
          </a:p>
        </p:txBody>
      </p:sp>
      <p:sp>
        <p:nvSpPr>
          <p:cNvPr id="489" name="Google Shape;489;p34"/>
          <p:cNvSpPr txBox="1"/>
          <p:nvPr/>
        </p:nvSpPr>
        <p:spPr>
          <a:xfrm>
            <a:off x="8493159" y="642081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Kahane et al., Psychological Review, 2017</a:t>
            </a:r>
            <a:endParaRPr/>
          </a:p>
        </p:txBody>
      </p:sp>
      <p:sp>
        <p:nvSpPr>
          <p:cNvPr id="490" name="Google Shape;490;p34"/>
          <p:cNvSpPr/>
          <p:nvPr/>
        </p:nvSpPr>
        <p:spPr>
          <a:xfrm>
            <a:off x="224121" y="2673257"/>
            <a:ext cx="11386687" cy="3621504"/>
          </a:xfrm>
          <a:prstGeom prst="rect">
            <a:avLst/>
          </a:prstGeom>
          <a:noFill/>
          <a:ln>
            <a:noFill/>
          </a:ln>
        </p:spPr>
        <p:txBody>
          <a:bodyPr spcFirstLastPara="1" wrap="square" lIns="91425" tIns="45700" rIns="91425" bIns="45700" anchor="t" anchorCtr="0">
            <a:spAutoFit/>
          </a:bodyPr>
          <a:lstStyle/>
          <a:p>
            <a:pPr marL="800100" marR="0" lvl="0" indent="-342900" algn="l" rtl="0">
              <a:spcBef>
                <a:spcPts val="0"/>
              </a:spcBef>
              <a:spcAft>
                <a:spcPts val="0"/>
              </a:spcAft>
              <a:buClr>
                <a:srgbClr val="316F47"/>
              </a:buClr>
              <a:buSzPts val="1600"/>
              <a:buFont typeface="Arial"/>
              <a:buAutoNum type="arabicParenR"/>
            </a:pPr>
            <a:r>
              <a:rPr lang="en-GB" sz="1600" b="1" i="1">
                <a:solidFill>
                  <a:srgbClr val="316F47"/>
                </a:solidFill>
                <a:latin typeface="Arial"/>
                <a:ea typeface="Arial"/>
                <a:cs typeface="Arial"/>
                <a:sym typeface="Arial"/>
              </a:rPr>
              <a:t>Si, durante una emergencia, la única manera de salvar la vida de otra persona es cortándose una pierna, entonces uno está moralmente obligado a hacer eso.</a:t>
            </a:r>
            <a:endParaRPr/>
          </a:p>
          <a:p>
            <a:pPr marL="800100" marR="0" lvl="0" indent="-342900" algn="l" rtl="0">
              <a:spcBef>
                <a:spcPts val="1600"/>
              </a:spcBef>
              <a:spcAft>
                <a:spcPts val="0"/>
              </a:spcAft>
              <a:buClr>
                <a:srgbClr val="316F47"/>
              </a:buClr>
              <a:buSzPts val="1600"/>
              <a:buFont typeface="Arial"/>
              <a:buAutoNum type="arabicParenR"/>
            </a:pPr>
            <a:r>
              <a:rPr lang="en-GB" sz="1600" b="1" i="1">
                <a:solidFill>
                  <a:srgbClr val="316F47"/>
                </a:solidFill>
                <a:latin typeface="Arial"/>
                <a:ea typeface="Arial"/>
                <a:cs typeface="Arial"/>
                <a:sym typeface="Arial"/>
              </a:rPr>
              <a:t>Desde el punto de vista moral, deberíamos sentirnos obligados a donar uno de nuestro riñones a una persona con insuficiencia renal dado que no necesitamos dos riñones para vivir y podemos ser saludables con uno solo.  </a:t>
            </a:r>
            <a:endParaRPr sz="1600" b="1" i="1">
              <a:solidFill>
                <a:srgbClr val="316F47"/>
              </a:solidFill>
              <a:latin typeface="Arial"/>
              <a:ea typeface="Arial"/>
              <a:cs typeface="Arial"/>
              <a:sym typeface="Arial"/>
            </a:endParaRPr>
          </a:p>
          <a:p>
            <a:pPr marL="800100" marR="0" lvl="0" indent="-342900" algn="l" rtl="0">
              <a:spcBef>
                <a:spcPts val="1600"/>
              </a:spcBef>
              <a:spcAft>
                <a:spcPts val="0"/>
              </a:spcAft>
              <a:buClr>
                <a:srgbClr val="316F47"/>
              </a:buClr>
              <a:buSzPts val="1600"/>
              <a:buFont typeface="Arial"/>
              <a:buAutoNum type="arabicParenR"/>
            </a:pPr>
            <a:r>
              <a:rPr lang="en-GB" sz="1600" b="1" i="1">
                <a:solidFill>
                  <a:srgbClr val="316F47"/>
                </a:solidFill>
                <a:latin typeface="Arial"/>
                <a:ea typeface="Arial"/>
                <a:cs typeface="Arial"/>
                <a:sym typeface="Arial"/>
              </a:rPr>
              <a:t>Desde una perspectiva moral, las personas deberían preocuparse igualmente por el bienestar de todos los seres humanos del planeta; no deberían favorecer el bienestar de las personas que son más cercanas, ya sea física o emocionalmente</a:t>
            </a:r>
            <a:endParaRPr sz="1600" b="1" i="1">
              <a:solidFill>
                <a:srgbClr val="316F47"/>
              </a:solidFill>
              <a:latin typeface="Arial"/>
              <a:ea typeface="Arial"/>
              <a:cs typeface="Arial"/>
              <a:sym typeface="Arial"/>
            </a:endParaRPr>
          </a:p>
          <a:p>
            <a:pPr marL="800100" marR="0" lvl="0" indent="-342900" algn="l" rtl="0">
              <a:spcBef>
                <a:spcPts val="1600"/>
              </a:spcBef>
              <a:spcAft>
                <a:spcPts val="0"/>
              </a:spcAft>
              <a:buClr>
                <a:srgbClr val="316F47"/>
              </a:buClr>
              <a:buSzPts val="1600"/>
              <a:buFont typeface="Arial"/>
              <a:buAutoNum type="arabicParenR"/>
            </a:pPr>
            <a:r>
              <a:rPr lang="en-GB" sz="1600" b="1" i="1">
                <a:solidFill>
                  <a:srgbClr val="316F47"/>
                </a:solidFill>
                <a:latin typeface="Arial"/>
                <a:ea typeface="Arial"/>
                <a:cs typeface="Arial"/>
                <a:sym typeface="Arial"/>
              </a:rPr>
              <a:t>No ayudar a una persona está igual de mal que lastimarla activamente uno mismo. </a:t>
            </a:r>
            <a:endParaRPr sz="1600" b="1" i="1">
              <a:solidFill>
                <a:srgbClr val="316F47"/>
              </a:solidFill>
              <a:latin typeface="Arial"/>
              <a:ea typeface="Arial"/>
              <a:cs typeface="Arial"/>
              <a:sym typeface="Arial"/>
            </a:endParaRPr>
          </a:p>
          <a:p>
            <a:pPr marL="800100" marR="0" lvl="0" indent="-342900" algn="l" rtl="0">
              <a:spcBef>
                <a:spcPts val="1600"/>
              </a:spcBef>
              <a:spcAft>
                <a:spcPts val="0"/>
              </a:spcAft>
              <a:buClr>
                <a:srgbClr val="316F47"/>
              </a:buClr>
              <a:buSzPts val="1600"/>
              <a:buFont typeface="Arial"/>
              <a:buAutoNum type="arabicParenR"/>
            </a:pPr>
            <a:r>
              <a:rPr lang="en-GB" sz="1600" b="1" i="1">
                <a:solidFill>
                  <a:srgbClr val="316F47"/>
                </a:solidFill>
                <a:latin typeface="Arial"/>
                <a:ea typeface="Arial"/>
                <a:cs typeface="Arial"/>
                <a:sym typeface="Arial"/>
              </a:rPr>
              <a:t>Es moralmente incorrecto quedarse con plata que uno no necesita si uno la puede donar a causas que provean ayuda efectiva para personas que se beneficiarían mucho.</a:t>
            </a:r>
            <a:endParaRPr sz="1600" b="1">
              <a:solidFill>
                <a:srgbClr val="316F47"/>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35"/>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496" name="Google Shape;496;p35"/>
          <p:cNvSpPr/>
          <p:nvPr/>
        </p:nvSpPr>
        <p:spPr>
          <a:xfrm>
            <a:off x="1082879" y="2006736"/>
            <a:ext cx="9664461" cy="54046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200" b="1">
                <a:solidFill>
                  <a:schemeClr val="dk1"/>
                </a:solidFill>
                <a:latin typeface="Gill Sans"/>
                <a:ea typeface="Gill Sans"/>
                <a:cs typeface="Gill Sans"/>
                <a:sym typeface="Gill Sans"/>
              </a:rPr>
              <a:t>Escala de Utilitarismo de Oxford (</a:t>
            </a:r>
            <a:r>
              <a:rPr lang="en-GB" sz="2200" b="1" i="1">
                <a:solidFill>
                  <a:schemeClr val="dk1"/>
                </a:solidFill>
                <a:latin typeface="Gill Sans"/>
                <a:ea typeface="Gill Sans"/>
                <a:cs typeface="Gill Sans"/>
                <a:sym typeface="Gill Sans"/>
              </a:rPr>
              <a:t>Oxford Utilitarianism Scale</a:t>
            </a:r>
            <a:r>
              <a:rPr lang="en-GB" sz="2200" b="1">
                <a:solidFill>
                  <a:schemeClr val="dk1"/>
                </a:solidFill>
                <a:latin typeface="Gill Sans"/>
                <a:ea typeface="Gill Sans"/>
                <a:cs typeface="Gill Sans"/>
                <a:sym typeface="Gill Sans"/>
              </a:rPr>
              <a:t>)</a:t>
            </a:r>
            <a:endParaRPr sz="2200" b="1">
              <a:solidFill>
                <a:schemeClr val="dk1"/>
              </a:solidFill>
              <a:latin typeface="Gill Sans"/>
              <a:ea typeface="Gill Sans"/>
              <a:cs typeface="Gill Sans"/>
              <a:sym typeface="Gill Sans"/>
            </a:endParaRPr>
          </a:p>
        </p:txBody>
      </p:sp>
      <p:sp>
        <p:nvSpPr>
          <p:cNvPr id="497" name="Google Shape;497;p35"/>
          <p:cNvSpPr txBox="1"/>
          <p:nvPr/>
        </p:nvSpPr>
        <p:spPr>
          <a:xfrm>
            <a:off x="8493159" y="642081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Kahane et al., Psychological Review, 2017</a:t>
            </a:r>
            <a:endParaRPr/>
          </a:p>
        </p:txBody>
      </p:sp>
      <p:sp>
        <p:nvSpPr>
          <p:cNvPr id="498" name="Google Shape;498;p35"/>
          <p:cNvSpPr/>
          <p:nvPr/>
        </p:nvSpPr>
        <p:spPr>
          <a:xfrm>
            <a:off x="626027" y="2834047"/>
            <a:ext cx="10578164" cy="2677656"/>
          </a:xfrm>
          <a:prstGeom prst="rect">
            <a:avLst/>
          </a:prstGeom>
          <a:noFill/>
          <a:ln>
            <a:noFill/>
          </a:ln>
        </p:spPr>
        <p:txBody>
          <a:bodyPr spcFirstLastPara="1" wrap="square" lIns="91425" tIns="45700" rIns="91425" bIns="45700" anchor="t" anchorCtr="0">
            <a:spAutoFit/>
          </a:bodyPr>
          <a:lstStyle/>
          <a:p>
            <a:pPr marL="457200" marR="0" lvl="0" indent="0" algn="l" rtl="0">
              <a:spcBef>
                <a:spcPts val="0"/>
              </a:spcBef>
              <a:spcAft>
                <a:spcPts val="0"/>
              </a:spcAft>
              <a:buNone/>
            </a:pPr>
            <a:r>
              <a:rPr lang="en-GB" sz="1600" b="1" i="1">
                <a:solidFill>
                  <a:srgbClr val="C00000"/>
                </a:solidFill>
                <a:latin typeface="Arial"/>
                <a:ea typeface="Arial"/>
                <a:cs typeface="Arial"/>
                <a:sym typeface="Arial"/>
              </a:rPr>
              <a:t>6) Es moralmente aceptable lastimar a una persona inocente si lastimarla es un medio necesario para ayudar a varias otras personas inocentes. </a:t>
            </a:r>
            <a:endParaRPr sz="1600" b="1">
              <a:solidFill>
                <a:srgbClr val="C00000"/>
              </a:solidFill>
              <a:latin typeface="Arial"/>
              <a:ea typeface="Arial"/>
              <a:cs typeface="Arial"/>
              <a:sym typeface="Arial"/>
            </a:endParaRPr>
          </a:p>
          <a:p>
            <a:pPr marL="457200" marR="0" lvl="0" indent="0" algn="l" rtl="0">
              <a:spcBef>
                <a:spcPts val="1600"/>
              </a:spcBef>
              <a:spcAft>
                <a:spcPts val="0"/>
              </a:spcAft>
              <a:buNone/>
            </a:pPr>
            <a:r>
              <a:rPr lang="en-GB" sz="1600" b="1" i="1">
                <a:solidFill>
                  <a:srgbClr val="C00000"/>
                </a:solidFill>
                <a:latin typeface="Arial"/>
                <a:ea typeface="Arial"/>
                <a:cs typeface="Arial"/>
                <a:sym typeface="Arial"/>
              </a:rPr>
              <a:t>7) Si la única manera de asegurar el bienestar y la felicidad general de las personas es mediante la opresión política, limitada a un período corto en el tiempo, entonces se debe usar la opresión política. </a:t>
            </a:r>
            <a:endParaRPr sz="1600" b="1">
              <a:solidFill>
                <a:srgbClr val="C00000"/>
              </a:solidFill>
              <a:latin typeface="Arial"/>
              <a:ea typeface="Arial"/>
              <a:cs typeface="Arial"/>
              <a:sym typeface="Arial"/>
            </a:endParaRPr>
          </a:p>
          <a:p>
            <a:pPr marL="457200" marR="0" lvl="0" indent="0" algn="l" rtl="0">
              <a:spcBef>
                <a:spcPts val="1600"/>
              </a:spcBef>
              <a:spcAft>
                <a:spcPts val="0"/>
              </a:spcAft>
              <a:buNone/>
            </a:pPr>
            <a:r>
              <a:rPr lang="en-GB" sz="1600" b="1" i="1">
                <a:solidFill>
                  <a:srgbClr val="C00000"/>
                </a:solidFill>
                <a:latin typeface="Arial"/>
                <a:ea typeface="Arial"/>
                <a:cs typeface="Arial"/>
                <a:sym typeface="Arial"/>
              </a:rPr>
              <a:t>8) Es permisible torturar a una persona inocente si esto fuese necesario para obtener información que evite la explosión de una bomba que mataría a cientos de personas.</a:t>
            </a:r>
            <a:endParaRPr/>
          </a:p>
          <a:p>
            <a:pPr marL="457200" marR="0" lvl="0" indent="0" algn="l" rtl="0">
              <a:spcBef>
                <a:spcPts val="1600"/>
              </a:spcBef>
              <a:spcAft>
                <a:spcPts val="0"/>
              </a:spcAft>
              <a:buNone/>
            </a:pPr>
            <a:r>
              <a:rPr lang="en-GB" sz="1600" b="1" i="1">
                <a:solidFill>
                  <a:srgbClr val="C00000"/>
                </a:solidFill>
                <a:latin typeface="Arial"/>
                <a:ea typeface="Arial"/>
                <a:cs typeface="Arial"/>
                <a:sym typeface="Arial"/>
              </a:rPr>
              <a:t>9) A veces es moralmente necesario que las personas inocentes mueran como daño colateral, si al final se logra salvar la vida de más personas.</a:t>
            </a:r>
            <a:endParaRPr sz="1600" b="1">
              <a:solidFill>
                <a:srgbClr val="C00000"/>
              </a:solidFill>
              <a:latin typeface="Arial"/>
              <a:ea typeface="Arial"/>
              <a:cs typeface="Arial"/>
              <a:sym typeface="Arial"/>
            </a:endParaRPr>
          </a:p>
        </p:txBody>
      </p:sp>
      <p:sp>
        <p:nvSpPr>
          <p:cNvPr id="499" name="Google Shape;499;p35"/>
          <p:cNvSpPr/>
          <p:nvPr/>
        </p:nvSpPr>
        <p:spPr>
          <a:xfrm>
            <a:off x="737153" y="6097647"/>
            <a:ext cx="585243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u="sng">
              <a:solidFill>
                <a:srgbClr val="4573CE"/>
              </a:solidFill>
              <a:latin typeface="Gill Sans"/>
              <a:ea typeface="Gill Sans"/>
              <a:cs typeface="Gill Sans"/>
              <a:sym typeface="Gill Sans"/>
              <a:hlinkClick r:id="rId3">
                <a:extLst>
                  <a:ext uri="{A12FA001-AC4F-418D-AE19-62706E023703}">
                    <ahyp:hlinkClr xmlns:ahyp="http://schemas.microsoft.com/office/drawing/2018/hyperlinkcolor" val="tx"/>
                  </a:ext>
                </a:extLst>
              </a:hlinkClick>
            </a:endParaRPr>
          </a:p>
          <a:p>
            <a:pPr marL="0" marR="0" lvl="0" indent="0" algn="l" rtl="0">
              <a:spcBef>
                <a:spcPts val="0"/>
              </a:spcBef>
              <a:spcAft>
                <a:spcPts val="0"/>
              </a:spcAft>
              <a:buNone/>
            </a:pPr>
            <a:r>
              <a:rPr lang="en-GB" sz="1800" u="sng">
                <a:solidFill>
                  <a:srgbClr val="4573CE"/>
                </a:solidFill>
                <a:latin typeface="Gill Sans"/>
                <a:ea typeface="Gill Sans"/>
                <a:cs typeface="Gill Sans"/>
                <a:sym typeface="Gill Sans"/>
                <a:hlinkClick r:id="rId3">
                  <a:extLst>
                    <a:ext uri="{A12FA001-AC4F-418D-AE19-62706E023703}">
                      <ahyp:hlinkClr xmlns:ahyp="http://schemas.microsoft.com/office/drawing/2018/hyperlinkcolor" val="tx"/>
                    </a:ext>
                  </a:extLst>
                </a:hlinkClick>
              </a:rPr>
              <a:t>http://www.jimaceverett.com/test/oxford-utilitarianism-scale/</a:t>
            </a:r>
            <a:endParaRPr sz="1800">
              <a:solidFill>
                <a:srgbClr val="4573CE"/>
              </a:solidFill>
              <a:latin typeface="Gill Sans"/>
              <a:ea typeface="Gill Sans"/>
              <a:cs typeface="Gill Sans"/>
              <a:sym typeface="Gill Sans"/>
            </a:endParaRPr>
          </a:p>
        </p:txBody>
      </p:sp>
      <p:sp>
        <p:nvSpPr>
          <p:cNvPr id="500" name="Google Shape;500;p35"/>
          <p:cNvSpPr txBox="1"/>
          <p:nvPr/>
        </p:nvSpPr>
        <p:spPr>
          <a:xfrm>
            <a:off x="737153" y="5971178"/>
            <a:ext cx="577030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Pueden completar la escala en: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36"/>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506" name="Google Shape;506;p36"/>
          <p:cNvSpPr/>
          <p:nvPr/>
        </p:nvSpPr>
        <p:spPr>
          <a:xfrm>
            <a:off x="250725" y="1967864"/>
            <a:ext cx="11097460" cy="79297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En un experimento reciente vimos que la gente se ordena de la siguiente manera en dicha escala:</a:t>
            </a:r>
            <a:endParaRPr/>
          </a:p>
          <a:p>
            <a:pPr marL="342900" marR="0" lvl="0" indent="-254000" algn="l" rtl="0">
              <a:lnSpc>
                <a:spcPct val="150000"/>
              </a:lnSpc>
              <a:spcBef>
                <a:spcPts val="0"/>
              </a:spcBef>
              <a:spcAft>
                <a:spcPts val="0"/>
              </a:spcAft>
              <a:buClr>
                <a:schemeClr val="dk1"/>
              </a:buClr>
              <a:buSzPts val="1400"/>
              <a:buFont typeface="Gill Sans"/>
              <a:buNone/>
            </a:pPr>
            <a:endParaRPr sz="1400" i="1">
              <a:solidFill>
                <a:srgbClr val="316F47"/>
              </a:solidFill>
              <a:latin typeface="Gill Sans"/>
              <a:ea typeface="Gill Sans"/>
              <a:cs typeface="Gill Sans"/>
              <a:sym typeface="Gill Sans"/>
            </a:endParaRPr>
          </a:p>
        </p:txBody>
      </p:sp>
      <p:grpSp>
        <p:nvGrpSpPr>
          <p:cNvPr id="507" name="Google Shape;507;p36"/>
          <p:cNvGrpSpPr/>
          <p:nvPr/>
        </p:nvGrpSpPr>
        <p:grpSpPr>
          <a:xfrm>
            <a:off x="3248760" y="2572350"/>
            <a:ext cx="4480326" cy="4054644"/>
            <a:chOff x="5366318" y="2803356"/>
            <a:chExt cx="4480326" cy="4054644"/>
          </a:xfrm>
        </p:grpSpPr>
        <p:pic>
          <p:nvPicPr>
            <p:cNvPr id="508" name="Google Shape;508;p36"/>
            <p:cNvPicPr preferRelativeResize="0"/>
            <p:nvPr/>
          </p:nvPicPr>
          <p:blipFill rotWithShape="1">
            <a:blip r:embed="rId3">
              <a:alphaModFix/>
            </a:blip>
            <a:srcRect/>
            <a:stretch/>
          </p:blipFill>
          <p:spPr>
            <a:xfrm>
              <a:off x="5675208" y="2929092"/>
              <a:ext cx="4171436" cy="3928908"/>
            </a:xfrm>
            <a:prstGeom prst="rect">
              <a:avLst/>
            </a:prstGeom>
            <a:noFill/>
            <a:ln>
              <a:noFill/>
            </a:ln>
          </p:spPr>
        </p:pic>
        <p:sp>
          <p:nvSpPr>
            <p:cNvPr id="509" name="Google Shape;509;p36"/>
            <p:cNvSpPr/>
            <p:nvPr/>
          </p:nvSpPr>
          <p:spPr>
            <a:xfrm>
              <a:off x="5366318" y="2803356"/>
              <a:ext cx="1097280" cy="41388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grpSp>
      <p:sp>
        <p:nvSpPr>
          <p:cNvPr id="7" name="Google Shape;517;p37">
            <a:extLst>
              <a:ext uri="{FF2B5EF4-FFF2-40B4-BE49-F238E27FC236}">
                <a16:creationId xmlns:a16="http://schemas.microsoft.com/office/drawing/2014/main" id="{1815DFFA-B03A-4806-B8E2-DA9AAD0E8F2C}"/>
              </a:ext>
            </a:extLst>
          </p:cNvPr>
          <p:cNvSpPr txBox="1"/>
          <p:nvPr/>
        </p:nvSpPr>
        <p:spPr>
          <a:xfrm>
            <a:off x="8579786" y="6399611"/>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extLst>
      <p:ext uri="{BB962C8B-B14F-4D97-AF65-F5344CB8AC3E}">
        <p14:creationId xmlns:p14="http://schemas.microsoft.com/office/powerpoint/2010/main" val="139775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37"/>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515" name="Google Shape;515;p37"/>
          <p:cNvSpPr/>
          <p:nvPr/>
        </p:nvSpPr>
        <p:spPr>
          <a:xfrm>
            <a:off x="250725" y="1967864"/>
            <a:ext cx="10231187" cy="120847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Y en ese mismo trabajo (que les contaré a continuación) replicamos que ambas escalas predicen respuestas utilitarias a los dilemas del tranvía</a:t>
            </a:r>
            <a:endParaRPr/>
          </a:p>
          <a:p>
            <a:pPr marL="342900" marR="0" lvl="0" indent="-254000" algn="l" rtl="0">
              <a:lnSpc>
                <a:spcPct val="150000"/>
              </a:lnSpc>
              <a:spcBef>
                <a:spcPts val="0"/>
              </a:spcBef>
              <a:spcAft>
                <a:spcPts val="0"/>
              </a:spcAft>
              <a:buClr>
                <a:schemeClr val="dk1"/>
              </a:buClr>
              <a:buSzPts val="1400"/>
              <a:buFont typeface="Gill Sans"/>
              <a:buNone/>
            </a:pPr>
            <a:endParaRPr sz="1400" i="1">
              <a:solidFill>
                <a:srgbClr val="316F47"/>
              </a:solidFill>
              <a:latin typeface="Gill Sans"/>
              <a:ea typeface="Gill Sans"/>
              <a:cs typeface="Gill Sans"/>
              <a:sym typeface="Gill Sans"/>
            </a:endParaRPr>
          </a:p>
        </p:txBody>
      </p:sp>
      <p:grpSp>
        <p:nvGrpSpPr>
          <p:cNvPr id="516" name="Google Shape;516;p37"/>
          <p:cNvGrpSpPr/>
          <p:nvPr/>
        </p:nvGrpSpPr>
        <p:grpSpPr>
          <a:xfrm>
            <a:off x="163630" y="3164304"/>
            <a:ext cx="12028370" cy="3573861"/>
            <a:chOff x="1511166" y="3222056"/>
            <a:chExt cx="12028370" cy="3573861"/>
          </a:xfrm>
        </p:grpSpPr>
        <p:sp>
          <p:nvSpPr>
            <p:cNvPr id="517" name="Google Shape;517;p37"/>
            <p:cNvSpPr txBox="1"/>
            <p:nvPr/>
          </p:nvSpPr>
          <p:spPr>
            <a:xfrm>
              <a:off x="9927322"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pic>
          <p:nvPicPr>
            <p:cNvPr id="518" name="Google Shape;518;p37"/>
            <p:cNvPicPr preferRelativeResize="0"/>
            <p:nvPr/>
          </p:nvPicPr>
          <p:blipFill rotWithShape="1">
            <a:blip r:embed="rId3">
              <a:alphaModFix/>
            </a:blip>
            <a:srcRect/>
            <a:stretch/>
          </p:blipFill>
          <p:spPr>
            <a:xfrm>
              <a:off x="2088682" y="3374325"/>
              <a:ext cx="6532346" cy="3083038"/>
            </a:xfrm>
            <a:prstGeom prst="rect">
              <a:avLst/>
            </a:prstGeom>
            <a:noFill/>
            <a:ln>
              <a:noFill/>
            </a:ln>
          </p:spPr>
        </p:pic>
        <p:sp>
          <p:nvSpPr>
            <p:cNvPr id="519" name="Google Shape;519;p37"/>
            <p:cNvSpPr/>
            <p:nvPr/>
          </p:nvSpPr>
          <p:spPr>
            <a:xfrm>
              <a:off x="1511166" y="3234088"/>
              <a:ext cx="1097280" cy="41388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520" name="Google Shape;520;p37"/>
            <p:cNvSpPr/>
            <p:nvPr/>
          </p:nvSpPr>
          <p:spPr>
            <a:xfrm>
              <a:off x="5234539" y="3222056"/>
              <a:ext cx="1097280" cy="41388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grpSp>
      <p:sp>
        <p:nvSpPr>
          <p:cNvPr id="521" name="Google Shape;521;p37"/>
          <p:cNvSpPr/>
          <p:nvPr/>
        </p:nvSpPr>
        <p:spPr>
          <a:xfrm>
            <a:off x="8170200" y="3026145"/>
            <a:ext cx="3704212" cy="300364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600">
                <a:solidFill>
                  <a:schemeClr val="dk1"/>
                </a:solidFill>
                <a:latin typeface="Gill Sans"/>
                <a:ea typeface="Gill Sans"/>
                <a:cs typeface="Gill Sans"/>
                <a:sym typeface="Gill Sans"/>
              </a:rPr>
              <a:t>Más verde: más aceptable.</a:t>
            </a:r>
            <a:endParaRPr/>
          </a:p>
          <a:p>
            <a:pPr marL="0" marR="0" lvl="0" indent="0" algn="l" rtl="0">
              <a:lnSpc>
                <a:spcPct val="150000"/>
              </a:lnSpc>
              <a:spcBef>
                <a:spcPts val="0"/>
              </a:spcBef>
              <a:spcAft>
                <a:spcPts val="0"/>
              </a:spcAft>
              <a:buNone/>
            </a:pPr>
            <a:r>
              <a:rPr lang="en-GB" sz="1600">
                <a:solidFill>
                  <a:schemeClr val="dk1"/>
                </a:solidFill>
                <a:latin typeface="Gill Sans"/>
                <a:ea typeface="Gill Sans"/>
                <a:cs typeface="Gill Sans"/>
                <a:sym typeface="Gill Sans"/>
              </a:rPr>
              <a:t>Más rojo: más inaceptable</a:t>
            </a:r>
            <a:endParaRPr/>
          </a:p>
          <a:p>
            <a:pPr marL="0" marR="0" lvl="0" indent="0" algn="l" rtl="0">
              <a:lnSpc>
                <a:spcPct val="150000"/>
              </a:lnSpc>
              <a:spcBef>
                <a:spcPts val="0"/>
              </a:spcBef>
              <a:spcAft>
                <a:spcPts val="0"/>
              </a:spcAft>
              <a:buNone/>
            </a:pPr>
            <a:endParaRPr sz="1600">
              <a:solidFill>
                <a:schemeClr val="dk1"/>
              </a:solidFill>
              <a:latin typeface="Gill Sans"/>
              <a:ea typeface="Gill Sans"/>
              <a:cs typeface="Gill Sans"/>
              <a:sym typeface="Gill Sans"/>
            </a:endParaRPr>
          </a:p>
          <a:p>
            <a:pPr marL="0" marR="0" lvl="0" indent="0" algn="l" rtl="0">
              <a:lnSpc>
                <a:spcPct val="150000"/>
              </a:lnSpc>
              <a:spcBef>
                <a:spcPts val="0"/>
              </a:spcBef>
              <a:spcAft>
                <a:spcPts val="0"/>
              </a:spcAft>
              <a:buNone/>
            </a:pPr>
            <a:r>
              <a:rPr lang="en-GB" sz="1600">
                <a:solidFill>
                  <a:schemeClr val="dk1"/>
                </a:solidFill>
                <a:latin typeface="Gill Sans"/>
                <a:ea typeface="Gill Sans"/>
                <a:cs typeface="Gill Sans"/>
                <a:sym typeface="Gill Sans"/>
              </a:rPr>
              <a:t>Izquierda: versión impersonal (palanca)</a:t>
            </a:r>
            <a:endParaRPr/>
          </a:p>
          <a:p>
            <a:pPr marL="0" marR="0" lvl="0" indent="0" algn="l" rtl="0">
              <a:lnSpc>
                <a:spcPct val="150000"/>
              </a:lnSpc>
              <a:spcBef>
                <a:spcPts val="0"/>
              </a:spcBef>
              <a:spcAft>
                <a:spcPts val="0"/>
              </a:spcAft>
              <a:buNone/>
            </a:pPr>
            <a:r>
              <a:rPr lang="en-GB" sz="1600">
                <a:solidFill>
                  <a:schemeClr val="dk1"/>
                </a:solidFill>
                <a:latin typeface="Gill Sans"/>
                <a:ea typeface="Gill Sans"/>
                <a:cs typeface="Gill Sans"/>
                <a:sym typeface="Gill Sans"/>
              </a:rPr>
              <a:t>Derecha: versión personal (empujar)</a:t>
            </a:r>
            <a:endParaRPr/>
          </a:p>
          <a:p>
            <a:pPr marL="0" marR="0" lvl="0" indent="0" algn="l" rtl="0">
              <a:lnSpc>
                <a:spcPct val="150000"/>
              </a:lnSpc>
              <a:spcBef>
                <a:spcPts val="0"/>
              </a:spcBef>
              <a:spcAft>
                <a:spcPts val="0"/>
              </a:spcAft>
              <a:buNone/>
            </a:pPr>
            <a:endParaRPr sz="1600">
              <a:solidFill>
                <a:schemeClr val="dk1"/>
              </a:solidFill>
              <a:latin typeface="Gill Sans"/>
              <a:ea typeface="Gill Sans"/>
              <a:cs typeface="Gill Sans"/>
              <a:sym typeface="Gill Sans"/>
            </a:endParaRPr>
          </a:p>
          <a:p>
            <a:pPr marL="0" marR="0" lvl="0" indent="0" algn="l" rtl="0">
              <a:lnSpc>
                <a:spcPct val="150000"/>
              </a:lnSpc>
              <a:spcBef>
                <a:spcPts val="0"/>
              </a:spcBef>
              <a:spcAft>
                <a:spcPts val="0"/>
              </a:spcAft>
              <a:buNone/>
            </a:pPr>
            <a:r>
              <a:rPr lang="en-GB" sz="1600">
                <a:solidFill>
                  <a:schemeClr val="dk1"/>
                </a:solidFill>
                <a:latin typeface="Gill Sans"/>
                <a:ea typeface="Gill Sans"/>
                <a:cs typeface="Gill Sans"/>
                <a:sym typeface="Gill Sans"/>
              </a:rPr>
              <a:t>Eje x: Impartial Beneficence</a:t>
            </a:r>
            <a:endParaRPr sz="1600">
              <a:solidFill>
                <a:schemeClr val="dk1"/>
              </a:solidFill>
              <a:latin typeface="Gill Sans"/>
              <a:ea typeface="Gill Sans"/>
              <a:cs typeface="Gill Sans"/>
              <a:sym typeface="Gill Sans"/>
            </a:endParaRPr>
          </a:p>
          <a:p>
            <a:pPr marL="0" marR="0" lvl="0" indent="0" algn="l" rtl="0">
              <a:lnSpc>
                <a:spcPct val="150000"/>
              </a:lnSpc>
              <a:spcBef>
                <a:spcPts val="0"/>
              </a:spcBef>
              <a:spcAft>
                <a:spcPts val="0"/>
              </a:spcAft>
              <a:buNone/>
            </a:pPr>
            <a:r>
              <a:rPr lang="en-GB" sz="1600">
                <a:solidFill>
                  <a:schemeClr val="dk1"/>
                </a:solidFill>
                <a:latin typeface="Gill Sans"/>
                <a:ea typeface="Gill Sans"/>
                <a:cs typeface="Gill Sans"/>
                <a:sym typeface="Gill Sans"/>
              </a:rPr>
              <a:t>Eje y: Instrumental Harm</a:t>
            </a:r>
            <a:endParaRPr sz="1600">
              <a:solidFill>
                <a:schemeClr val="dk1"/>
              </a:solidFill>
              <a:latin typeface="Gill Sans"/>
              <a:ea typeface="Gill Sans"/>
              <a:cs typeface="Gill Sans"/>
              <a:sym typeface="Gill Sans"/>
            </a:endParaRPr>
          </a:p>
        </p:txBody>
      </p:sp>
    </p:spTree>
    <p:extLst>
      <p:ext uri="{BB962C8B-B14F-4D97-AF65-F5344CB8AC3E}">
        <p14:creationId xmlns:p14="http://schemas.microsoft.com/office/powerpoint/2010/main" val="1330858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183" name="Google Shape;183;p2"/>
          <p:cNvSpPr txBox="1"/>
          <p:nvPr/>
        </p:nvSpPr>
        <p:spPr>
          <a:xfrm>
            <a:off x="796872" y="2238375"/>
            <a:ext cx="9418320" cy="6863377"/>
          </a:xfrm>
          <a:prstGeom prst="rect">
            <a:avLst/>
          </a:prstGeom>
          <a:noFill/>
          <a:ln>
            <a:noFill/>
          </a:ln>
        </p:spPr>
        <p:txBody>
          <a:bodyPr spcFirstLastPara="1" wrap="square" lIns="91425" tIns="45700" rIns="91425" bIns="45700" anchor="t" anchorCtr="0">
            <a:spAutoFit/>
          </a:bodyPr>
          <a:lstStyle/>
          <a:p>
            <a:pPr marL="457200" marR="0" lvl="0" indent="-457200" algn="l" rtl="0">
              <a:lnSpc>
                <a:spcPct val="200000"/>
              </a:lnSpc>
              <a:spcBef>
                <a:spcPts val="0"/>
              </a:spcBef>
              <a:spcAft>
                <a:spcPts val="0"/>
              </a:spcAft>
              <a:buClr>
                <a:schemeClr val="dk1"/>
              </a:buClr>
              <a:buSzPts val="2200"/>
              <a:buFont typeface="Gill Sans"/>
              <a:buAutoNum type="arabicParenR"/>
            </a:pPr>
            <a:r>
              <a:rPr lang="en-GB" sz="2200" i="0" u="none" strike="noStrike" cap="none" dirty="0" err="1">
                <a:solidFill>
                  <a:schemeClr val="dk1"/>
                </a:solidFill>
                <a:latin typeface="Gill Sans"/>
                <a:ea typeface="Gill Sans"/>
                <a:cs typeface="Gill Sans"/>
                <a:sym typeface="Gill Sans"/>
              </a:rPr>
              <a:t>Neurociencia</a:t>
            </a:r>
            <a:r>
              <a:rPr lang="en-GB" sz="2200" i="0" u="none" strike="noStrike" cap="none" dirty="0">
                <a:solidFill>
                  <a:schemeClr val="dk1"/>
                </a:solidFill>
                <a:latin typeface="Gill Sans"/>
                <a:ea typeface="Gill Sans"/>
                <a:cs typeface="Gill Sans"/>
                <a:sym typeface="Gill Sans"/>
              </a:rPr>
              <a:t> y </a:t>
            </a:r>
            <a:r>
              <a:rPr lang="en-GB" sz="2200" i="0" u="none" strike="noStrike" cap="none" dirty="0" err="1">
                <a:solidFill>
                  <a:schemeClr val="dk1"/>
                </a:solidFill>
                <a:latin typeface="Gill Sans"/>
                <a:ea typeface="Gill Sans"/>
                <a:cs typeface="Gill Sans"/>
                <a:sym typeface="Gill Sans"/>
              </a:rPr>
              <a:t>decisiones</a:t>
            </a:r>
            <a:r>
              <a:rPr lang="en-GB" sz="2200" i="0" u="none" strike="noStrike" cap="none" dirty="0">
                <a:solidFill>
                  <a:schemeClr val="dk1"/>
                </a:solidFill>
                <a:latin typeface="Gill Sans"/>
                <a:ea typeface="Gill Sans"/>
                <a:cs typeface="Gill Sans"/>
                <a:sym typeface="Gill Sans"/>
              </a:rPr>
              <a:t> </a:t>
            </a:r>
            <a:r>
              <a:rPr lang="en-GB" sz="2200" i="0" u="none" strike="noStrike" cap="none" dirty="0" err="1">
                <a:solidFill>
                  <a:schemeClr val="dk1"/>
                </a:solidFill>
                <a:latin typeface="Gill Sans"/>
                <a:ea typeface="Gill Sans"/>
                <a:cs typeface="Gill Sans"/>
                <a:sym typeface="Gill Sans"/>
              </a:rPr>
              <a:t>morales</a:t>
            </a:r>
            <a:endParaRPr sz="2200" i="0" u="none" strike="noStrike" cap="none" dirty="0">
              <a:solidFill>
                <a:schemeClr val="dk1"/>
              </a:solidFill>
              <a:latin typeface="Gill Sans"/>
              <a:ea typeface="Gill Sans"/>
              <a:cs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i="0" u="none" strike="noStrike" cap="none" dirty="0" err="1">
                <a:solidFill>
                  <a:schemeClr val="dk1"/>
                </a:solidFill>
                <a:latin typeface="Gill Sans"/>
                <a:ea typeface="Gill Sans"/>
                <a:cs typeface="Gill Sans"/>
                <a:sym typeface="Gill Sans"/>
              </a:rPr>
              <a:t>Modelo</a:t>
            </a:r>
            <a:r>
              <a:rPr lang="en-GB" sz="2200" i="0" u="none" strike="noStrike" cap="none" dirty="0">
                <a:solidFill>
                  <a:schemeClr val="dk1"/>
                </a:solidFill>
                <a:latin typeface="Gill Sans"/>
                <a:ea typeface="Gill Sans"/>
                <a:cs typeface="Gill Sans"/>
                <a:sym typeface="Gill Sans"/>
              </a:rPr>
              <a:t> bidimensional de la moral</a:t>
            </a: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b="1" dirty="0">
                <a:solidFill>
                  <a:schemeClr val="dk1"/>
                </a:solidFill>
                <a:latin typeface="Gill Sans"/>
                <a:sym typeface="Gill Sans"/>
              </a:rPr>
              <a:t>Moral </a:t>
            </a:r>
            <a:r>
              <a:rPr lang="en-GB" sz="2200" b="1" dirty="0" err="1">
                <a:solidFill>
                  <a:schemeClr val="dk1"/>
                </a:solidFill>
                <a:latin typeface="Gill Sans"/>
                <a:sym typeface="Gill Sans"/>
              </a:rPr>
              <a:t>pandémica</a:t>
            </a:r>
            <a:endParaRPr lang="en-GB" sz="2200" b="1"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err="1">
                <a:solidFill>
                  <a:schemeClr val="dk1"/>
                </a:solidFill>
                <a:latin typeface="Gill Sans"/>
                <a:sym typeface="Gill Sans"/>
              </a:rPr>
              <a:t>Conversaciones</a:t>
            </a:r>
            <a:r>
              <a:rPr lang="en-GB" sz="2200" dirty="0">
                <a:solidFill>
                  <a:schemeClr val="dk1"/>
                </a:solidFill>
                <a:latin typeface="Gill Sans"/>
                <a:sym typeface="Gill Sans"/>
              </a:rPr>
              <a:t> </a:t>
            </a:r>
            <a:r>
              <a:rPr lang="en-GB" sz="2200" dirty="0" err="1">
                <a:solidFill>
                  <a:schemeClr val="dk1"/>
                </a:solidFill>
                <a:latin typeface="Gill Sans"/>
                <a:sym typeface="Gill Sans"/>
              </a:rPr>
              <a:t>morales</a:t>
            </a:r>
            <a:endParaRPr lang="en-GB" sz="2200"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err="1">
                <a:solidFill>
                  <a:schemeClr val="dk1"/>
                </a:solidFill>
                <a:latin typeface="Gill Sans"/>
                <a:sym typeface="Gill Sans"/>
              </a:rPr>
              <a:t>Polarización</a:t>
            </a:r>
            <a:r>
              <a:rPr lang="en-GB" sz="2200" dirty="0">
                <a:solidFill>
                  <a:schemeClr val="dk1"/>
                </a:solidFill>
                <a:latin typeface="Gill Sans"/>
                <a:sym typeface="Gill Sans"/>
              </a:rPr>
              <a:t> </a:t>
            </a:r>
            <a:r>
              <a:rPr lang="en-GB" sz="2200" dirty="0" err="1">
                <a:solidFill>
                  <a:schemeClr val="dk1"/>
                </a:solidFill>
                <a:latin typeface="Gill Sans"/>
                <a:sym typeface="Gill Sans"/>
              </a:rPr>
              <a:t>política</a:t>
            </a:r>
            <a:endParaRPr dirty="0"/>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457200" marR="0" lvl="0" indent="-31750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285750" marR="0" lvl="0" indent="-14605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p:txBody>
      </p:sp>
      <p:pic>
        <p:nvPicPr>
          <p:cNvPr id="3" name="Picture 2">
            <a:extLst>
              <a:ext uri="{FF2B5EF4-FFF2-40B4-BE49-F238E27FC236}">
                <a16:creationId xmlns:a16="http://schemas.microsoft.com/office/drawing/2014/main" id="{48B8983D-A4B9-4C9A-A480-CD73284789FD}"/>
              </a:ext>
            </a:extLst>
          </p:cNvPr>
          <p:cNvPicPr>
            <a:picLocks noChangeAspect="1"/>
          </p:cNvPicPr>
          <p:nvPr/>
        </p:nvPicPr>
        <p:blipFill rotWithShape="1">
          <a:blip r:embed="rId3"/>
          <a:srcRect b="52104"/>
          <a:stretch/>
        </p:blipFill>
        <p:spPr>
          <a:xfrm>
            <a:off x="5731412" y="4150311"/>
            <a:ext cx="5878224" cy="2122023"/>
          </a:xfrm>
          <a:prstGeom prst="rect">
            <a:avLst/>
          </a:prstGeom>
        </p:spPr>
      </p:pic>
      <p:pic>
        <p:nvPicPr>
          <p:cNvPr id="1026" name="Picture 2" descr="How Identity, Not Issues, Explains the Partisan Divide | Scientific American">
            <a:extLst>
              <a:ext uri="{FF2B5EF4-FFF2-40B4-BE49-F238E27FC236}">
                <a16:creationId xmlns:a16="http://schemas.microsoft.com/office/drawing/2014/main" id="{A9348D58-B275-4A6D-8141-4CBC5BBDC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0836" y="2043497"/>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63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39"/>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534" name="Google Shape;534;p39"/>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Roy Soc Op Sci, </a:t>
            </a:r>
            <a:r>
              <a:rPr lang="en-GB" sz="1600">
                <a:solidFill>
                  <a:schemeClr val="dk1"/>
                </a:solidFill>
                <a:latin typeface="Gill Sans"/>
                <a:ea typeface="Gill Sans"/>
                <a:cs typeface="Gill Sans"/>
                <a:sym typeface="Gill Sans"/>
              </a:rPr>
              <a:t>2021</a:t>
            </a:r>
            <a:endParaRPr/>
          </a:p>
        </p:txBody>
      </p:sp>
      <p:sp>
        <p:nvSpPr>
          <p:cNvPr id="535" name="Google Shape;535;p39"/>
          <p:cNvSpPr/>
          <p:nvPr/>
        </p:nvSpPr>
        <p:spPr>
          <a:xfrm>
            <a:off x="581192" y="1993063"/>
            <a:ext cx="8195520" cy="96141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2000" b="1">
                <a:solidFill>
                  <a:schemeClr val="dk1"/>
                </a:solidFill>
                <a:latin typeface="Gill Sans"/>
                <a:ea typeface="Gill Sans"/>
                <a:cs typeface="Gill Sans"/>
                <a:sym typeface="Gill Sans"/>
              </a:rPr>
              <a:t>La pandemia de COVID-19 trajo como consecuencia lamentable que muchos dilemas morales dejaron de ser hipotéticos</a:t>
            </a:r>
            <a:endParaRPr sz="2000" b="1">
              <a:solidFill>
                <a:schemeClr val="dk1"/>
              </a:solidFill>
              <a:latin typeface="Gill Sans"/>
              <a:ea typeface="Gill Sans"/>
              <a:cs typeface="Gill Sans"/>
              <a:sym typeface="Gill Sans"/>
            </a:endParaRPr>
          </a:p>
        </p:txBody>
      </p:sp>
      <p:sp>
        <p:nvSpPr>
          <p:cNvPr id="536" name="Google Shape;536;p39"/>
          <p:cNvSpPr/>
          <p:nvPr/>
        </p:nvSpPr>
        <p:spPr>
          <a:xfrm>
            <a:off x="509443" y="3330999"/>
            <a:ext cx="8195520" cy="129003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Esto representa una oportunidad única para entender cómo la gente razona sobre problemas morales reales, que les afectan personalmente y como parte de la sociedad y que guían la construcción de políticas públicas.</a:t>
            </a:r>
            <a:endParaRPr sz="1800">
              <a:solidFill>
                <a:schemeClr val="dk1"/>
              </a:solidFill>
              <a:latin typeface="Gill Sans"/>
              <a:ea typeface="Gill Sans"/>
              <a:cs typeface="Gill Sans"/>
              <a:sym typeface="Gill Sans"/>
            </a:endParaRPr>
          </a:p>
        </p:txBody>
      </p:sp>
      <p:pic>
        <p:nvPicPr>
          <p:cNvPr id="537" name="Google Shape;537;p39"/>
          <p:cNvPicPr preferRelativeResize="0"/>
          <p:nvPr/>
        </p:nvPicPr>
        <p:blipFill rotWithShape="1">
          <a:blip r:embed="rId3">
            <a:alphaModFix/>
          </a:blip>
          <a:srcRect t="8248"/>
          <a:stretch/>
        </p:blipFill>
        <p:spPr>
          <a:xfrm>
            <a:off x="9012971" y="2104658"/>
            <a:ext cx="2169558" cy="3976186"/>
          </a:xfrm>
          <a:prstGeom prst="rect">
            <a:avLst/>
          </a:prstGeom>
          <a:noFill/>
          <a:ln>
            <a:noFill/>
          </a:ln>
        </p:spPr>
      </p:pic>
      <p:sp>
        <p:nvSpPr>
          <p:cNvPr id="538" name="Google Shape;538;p39"/>
          <p:cNvSpPr/>
          <p:nvPr/>
        </p:nvSpPr>
        <p:spPr>
          <a:xfrm>
            <a:off x="442066" y="5206309"/>
            <a:ext cx="8195520" cy="87453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Para entender esto, hicimos un experimento multitudinario bajo la plataforma TEDxperiments y en colaboración con El Gato y la Caja.</a:t>
            </a:r>
            <a:endParaRPr sz="1800">
              <a:solidFill>
                <a:schemeClr val="dk1"/>
              </a:solidFill>
              <a:latin typeface="Gill Sans"/>
              <a:ea typeface="Gill Sans"/>
              <a:cs typeface="Gill Sans"/>
              <a:sym typeface="Gill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40"/>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544" name="Google Shape;544;p40"/>
          <p:cNvSpPr/>
          <p:nvPr/>
        </p:nvSpPr>
        <p:spPr>
          <a:xfrm>
            <a:off x="581192" y="2104658"/>
            <a:ext cx="7585403" cy="129003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El experimento consistía en 5 dilemas morales sobre diversos aspectos de la pandemia + el dilema del tranvía (en versión personal o impersonal) + la escala de utilitarismo de Oxford</a:t>
            </a:r>
            <a:endParaRPr sz="1800">
              <a:solidFill>
                <a:schemeClr val="dk1"/>
              </a:solidFill>
              <a:latin typeface="Gill Sans"/>
              <a:ea typeface="Gill Sans"/>
              <a:cs typeface="Gill Sans"/>
              <a:sym typeface="Gill Sans"/>
            </a:endParaRPr>
          </a:p>
        </p:txBody>
      </p:sp>
      <p:pic>
        <p:nvPicPr>
          <p:cNvPr id="545" name="Google Shape;545;p40"/>
          <p:cNvPicPr preferRelativeResize="0"/>
          <p:nvPr/>
        </p:nvPicPr>
        <p:blipFill rotWithShape="1">
          <a:blip r:embed="rId3">
            <a:alphaModFix/>
          </a:blip>
          <a:srcRect t="8248"/>
          <a:stretch/>
        </p:blipFill>
        <p:spPr>
          <a:xfrm>
            <a:off x="9012971" y="2104658"/>
            <a:ext cx="2169558" cy="3976186"/>
          </a:xfrm>
          <a:prstGeom prst="rect">
            <a:avLst/>
          </a:prstGeom>
          <a:noFill/>
          <a:ln>
            <a:noFill/>
          </a:ln>
        </p:spPr>
      </p:pic>
      <p:sp>
        <p:nvSpPr>
          <p:cNvPr id="546" name="Google Shape;546;p40"/>
          <p:cNvSpPr/>
          <p:nvPr/>
        </p:nvSpPr>
        <p:spPr>
          <a:xfrm>
            <a:off x="581192" y="3824211"/>
            <a:ext cx="7828079" cy="129003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Participaron N=15420 personas de 10 países hispanoamericanos (Argentina, Uruguay, Chile, Bolivia, Perú, Ecuador, Colombia, Panamá, Costa Rica y México) donde el impacto de la pandemia fue muy diverso</a:t>
            </a:r>
            <a:endParaRPr sz="1800">
              <a:solidFill>
                <a:schemeClr val="dk1"/>
              </a:solidFill>
              <a:latin typeface="Gill Sans"/>
              <a:ea typeface="Gill Sans"/>
              <a:cs typeface="Gill Sans"/>
              <a:sym typeface="Gill Sans"/>
            </a:endParaRPr>
          </a:p>
        </p:txBody>
      </p:sp>
      <p:sp>
        <p:nvSpPr>
          <p:cNvPr id="547" name="Google Shape;547;p40"/>
          <p:cNvSpPr/>
          <p:nvPr/>
        </p:nvSpPr>
        <p:spPr>
          <a:xfrm>
            <a:off x="-132593" y="5582828"/>
            <a:ext cx="9012971" cy="87453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El 100% de los datos fueron adquiridos entre el </a:t>
            </a:r>
            <a:endParaRPr/>
          </a:p>
          <a:p>
            <a:pPr marL="0" marR="0" lvl="0" indent="0" algn="ctr" rtl="0">
              <a:lnSpc>
                <a:spcPct val="150000"/>
              </a:lnSpc>
              <a:spcBef>
                <a:spcPts val="0"/>
              </a:spcBef>
              <a:spcAft>
                <a:spcPts val="0"/>
              </a:spcAft>
              <a:buNone/>
            </a:pPr>
            <a:r>
              <a:rPr lang="en-GB" sz="1800">
                <a:solidFill>
                  <a:schemeClr val="dk1"/>
                </a:solidFill>
                <a:latin typeface="Gill Sans"/>
                <a:ea typeface="Gill Sans"/>
                <a:cs typeface="Gill Sans"/>
                <a:sym typeface="Gill Sans"/>
              </a:rPr>
              <a:t>6 de mayo y el 31 de mayo de 2020</a:t>
            </a:r>
            <a:endParaRPr sz="1800">
              <a:solidFill>
                <a:schemeClr val="dk1"/>
              </a:solidFill>
              <a:latin typeface="Gill Sans"/>
              <a:ea typeface="Gill Sans"/>
              <a:cs typeface="Gill Sans"/>
              <a:sym typeface="Gill Sans"/>
            </a:endParaRPr>
          </a:p>
        </p:txBody>
      </p:sp>
      <p:sp>
        <p:nvSpPr>
          <p:cNvPr id="548" name="Google Shape;548;p40"/>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Roy Soc Op Sci, </a:t>
            </a:r>
            <a:r>
              <a:rPr lang="en-GB" sz="1600">
                <a:solidFill>
                  <a:schemeClr val="dk1"/>
                </a:solidFill>
                <a:latin typeface="Gill Sans"/>
                <a:ea typeface="Gill Sans"/>
                <a:cs typeface="Gill Sans"/>
                <a:sym typeface="Gill Sans"/>
              </a:rPr>
              <a:t>2021</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41"/>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554" name="Google Shape;554;p41"/>
          <p:cNvSpPr/>
          <p:nvPr/>
        </p:nvSpPr>
        <p:spPr>
          <a:xfrm>
            <a:off x="581192" y="2104658"/>
            <a:ext cx="8052669" cy="365529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Los 5 dilemas estaban a su vez en dos grupos. </a:t>
            </a:r>
            <a:endParaRPr/>
          </a:p>
          <a:p>
            <a:pPr marL="0" marR="0" lvl="0" indent="0" algn="l" rtl="0">
              <a:lnSpc>
                <a:spcPct val="150000"/>
              </a:lnSpc>
              <a:spcBef>
                <a:spcPts val="0"/>
              </a:spcBef>
              <a:spcAft>
                <a:spcPts val="0"/>
              </a:spcAft>
              <a:buNone/>
            </a:pPr>
            <a:endParaRPr sz="1800" b="1">
              <a:solidFill>
                <a:schemeClr val="dk1"/>
              </a:solidFill>
              <a:latin typeface="Gill Sans"/>
              <a:ea typeface="Gill Sans"/>
              <a:cs typeface="Gill Sans"/>
              <a:sym typeface="Gill Sans"/>
            </a:endParaRPr>
          </a:p>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Los primeros 3 eran sobre la tensión entre priorizar la salud pública y otros valores humanos o aspectos el bienestar:</a:t>
            </a:r>
            <a:endParaRPr/>
          </a:p>
          <a:p>
            <a:pPr marL="0" marR="0" lvl="0" indent="0" algn="l" rtl="0">
              <a:lnSpc>
                <a:spcPct val="150000"/>
              </a:lnSpc>
              <a:spcBef>
                <a:spcPts val="0"/>
              </a:spcBef>
              <a:spcAft>
                <a:spcPts val="0"/>
              </a:spcAft>
              <a:buNone/>
            </a:pPr>
            <a:endParaRPr sz="1400" b="1">
              <a:solidFill>
                <a:schemeClr val="dk1"/>
              </a:solidFill>
              <a:latin typeface="Gill Sans"/>
              <a:ea typeface="Gill Sans"/>
              <a:cs typeface="Gill Sans"/>
              <a:sym typeface="Gill Sans"/>
            </a:endParaRPr>
          </a:p>
          <a:p>
            <a:pPr marL="342900" marR="0" lvl="0" indent="-342900" algn="l" rtl="0">
              <a:lnSpc>
                <a:spcPct val="150000"/>
              </a:lnSpc>
              <a:spcBef>
                <a:spcPts val="0"/>
              </a:spcBef>
              <a:spcAft>
                <a:spcPts val="0"/>
              </a:spcAft>
              <a:buClr>
                <a:srgbClr val="FF0000"/>
              </a:buClr>
              <a:buSzPts val="1400"/>
              <a:buFont typeface="Gill Sans"/>
              <a:buAutoNum type="arabicParenR"/>
            </a:pPr>
            <a:r>
              <a:rPr lang="en-GB" sz="1400" b="1" i="1">
                <a:solidFill>
                  <a:srgbClr val="FF0000"/>
                </a:solidFill>
                <a:latin typeface="Gill Sans"/>
                <a:ea typeface="Gill Sans"/>
                <a:cs typeface="Gill Sans"/>
                <a:sym typeface="Gill Sans"/>
              </a:rPr>
              <a:t>¿Es aceptable reducir los estándares de privacidad de datos sensibles para permitir que el gobierno controle el virus de manera más efectiva?</a:t>
            </a:r>
            <a:endParaRPr/>
          </a:p>
          <a:p>
            <a:pPr marL="342900" marR="0" lvl="0" indent="-342900" algn="l" rtl="0">
              <a:lnSpc>
                <a:spcPct val="150000"/>
              </a:lnSpc>
              <a:spcBef>
                <a:spcPts val="0"/>
              </a:spcBef>
              <a:spcAft>
                <a:spcPts val="0"/>
              </a:spcAft>
              <a:buClr>
                <a:srgbClr val="4573CE"/>
              </a:buClr>
              <a:buSzPts val="1400"/>
              <a:buFont typeface="Gill Sans"/>
              <a:buAutoNum type="arabicParenR"/>
            </a:pPr>
            <a:r>
              <a:rPr lang="en-GB" sz="1400" b="1" i="1">
                <a:solidFill>
                  <a:srgbClr val="4573CE"/>
                </a:solidFill>
                <a:latin typeface="Gill Sans"/>
                <a:ea typeface="Gill Sans"/>
                <a:cs typeface="Gill Sans"/>
                <a:sym typeface="Gill Sans"/>
              </a:rPr>
              <a:t>¿Es aceptable prohibir la apertura de bares y restaurantes hasta que se desarrolle una vacuna?</a:t>
            </a:r>
            <a:endParaRPr/>
          </a:p>
          <a:p>
            <a:pPr marL="342900" marR="0" lvl="0" indent="-342900" algn="l" rtl="0">
              <a:lnSpc>
                <a:spcPct val="150000"/>
              </a:lnSpc>
              <a:spcBef>
                <a:spcPts val="0"/>
              </a:spcBef>
              <a:spcAft>
                <a:spcPts val="0"/>
              </a:spcAft>
              <a:buClr>
                <a:srgbClr val="316F47"/>
              </a:buClr>
              <a:buSzPts val="1400"/>
              <a:buFont typeface="Gill Sans"/>
              <a:buAutoNum type="arabicParenR"/>
            </a:pPr>
            <a:r>
              <a:rPr lang="en-GB" sz="1400" b="1" i="1">
                <a:solidFill>
                  <a:srgbClr val="316F47"/>
                </a:solidFill>
                <a:latin typeface="Gill Sans"/>
                <a:ea typeface="Gill Sans"/>
                <a:cs typeface="Gill Sans"/>
                <a:sym typeface="Gill Sans"/>
              </a:rPr>
              <a:t>¿Es aceptable denunciar a un amigo que podría ir preso y tener antecedentes penales por violar un protocolo de COVID-19 reglamentado por las autoridades sanitarias?</a:t>
            </a:r>
            <a:endParaRPr/>
          </a:p>
        </p:txBody>
      </p:sp>
      <p:pic>
        <p:nvPicPr>
          <p:cNvPr id="555" name="Google Shape;555;p41"/>
          <p:cNvPicPr preferRelativeResize="0"/>
          <p:nvPr/>
        </p:nvPicPr>
        <p:blipFill rotWithShape="1">
          <a:blip r:embed="rId3">
            <a:alphaModFix/>
          </a:blip>
          <a:srcRect t="8248"/>
          <a:stretch/>
        </p:blipFill>
        <p:spPr>
          <a:xfrm>
            <a:off x="9012971" y="2104658"/>
            <a:ext cx="2169558" cy="3976186"/>
          </a:xfrm>
          <a:prstGeom prst="rect">
            <a:avLst/>
          </a:prstGeom>
          <a:noFill/>
          <a:ln>
            <a:noFill/>
          </a:ln>
        </p:spPr>
      </p:pic>
      <p:sp>
        <p:nvSpPr>
          <p:cNvPr id="556" name="Google Shape;556;p41"/>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Roy Soc Op Sci, </a:t>
            </a:r>
            <a:r>
              <a:rPr lang="en-GB" sz="1600">
                <a:solidFill>
                  <a:schemeClr val="dk1"/>
                </a:solidFill>
                <a:latin typeface="Gill Sans"/>
                <a:ea typeface="Gill Sans"/>
                <a:cs typeface="Gill Sans"/>
                <a:sym typeface="Gill Sans"/>
              </a:rPr>
              <a:t>2021</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4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562" name="Google Shape;562;p42"/>
          <p:cNvSpPr/>
          <p:nvPr/>
        </p:nvSpPr>
        <p:spPr>
          <a:xfrm>
            <a:off x="581192" y="2104658"/>
            <a:ext cx="8052669" cy="365529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Los 5 dilemas estaban a su vez en dos grupos. </a:t>
            </a:r>
            <a:endParaRPr/>
          </a:p>
          <a:p>
            <a:pPr marL="0" marR="0" lvl="0" indent="0" algn="l" rtl="0">
              <a:lnSpc>
                <a:spcPct val="150000"/>
              </a:lnSpc>
              <a:spcBef>
                <a:spcPts val="0"/>
              </a:spcBef>
              <a:spcAft>
                <a:spcPts val="0"/>
              </a:spcAft>
              <a:buNone/>
            </a:pPr>
            <a:endParaRPr sz="1800" b="1">
              <a:solidFill>
                <a:schemeClr val="dk1"/>
              </a:solidFill>
              <a:latin typeface="Gill Sans"/>
              <a:ea typeface="Gill Sans"/>
              <a:cs typeface="Gill Sans"/>
              <a:sym typeface="Gill Sans"/>
            </a:endParaRPr>
          </a:p>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Los otros dos dilemas son sobre si es aceptable sacrificar los derechos de ciertos grupos para combatir la pandemia</a:t>
            </a:r>
            <a:endParaRPr/>
          </a:p>
          <a:p>
            <a:pPr marL="0" marR="0" lvl="0" indent="0" algn="l" rtl="0">
              <a:lnSpc>
                <a:spcPct val="150000"/>
              </a:lnSpc>
              <a:spcBef>
                <a:spcPts val="0"/>
              </a:spcBef>
              <a:spcAft>
                <a:spcPts val="0"/>
              </a:spcAft>
              <a:buNone/>
            </a:pPr>
            <a:endParaRPr sz="1400" b="1">
              <a:solidFill>
                <a:schemeClr val="dk1"/>
              </a:solidFill>
              <a:latin typeface="Gill Sans"/>
              <a:ea typeface="Gill Sans"/>
              <a:cs typeface="Gill Sans"/>
              <a:sym typeface="Gill Sans"/>
            </a:endParaRPr>
          </a:p>
          <a:p>
            <a:pPr marL="342900" marR="0" lvl="0" indent="-342900" algn="l" rtl="0">
              <a:lnSpc>
                <a:spcPct val="150000"/>
              </a:lnSpc>
              <a:spcBef>
                <a:spcPts val="0"/>
              </a:spcBef>
              <a:spcAft>
                <a:spcPts val="0"/>
              </a:spcAft>
              <a:buClr>
                <a:srgbClr val="7030A0"/>
              </a:buClr>
              <a:buSzPts val="1400"/>
              <a:buFont typeface="Gill Sans"/>
              <a:buAutoNum type="arabicParenR"/>
            </a:pPr>
            <a:r>
              <a:rPr lang="en-GB" sz="1400" b="1" i="1">
                <a:solidFill>
                  <a:srgbClr val="7030A0"/>
                </a:solidFill>
                <a:latin typeface="Gill Sans"/>
                <a:ea typeface="Gill Sans"/>
                <a:cs typeface="Gill Sans"/>
                <a:sym typeface="Gill Sans"/>
              </a:rPr>
              <a:t>¿Es aceptable que, en caso que hubiese faltante de respiradores, se le otorgue prioridad en el acceso a los pacientes más jóvenes frente a pacientes más viejos?</a:t>
            </a:r>
            <a:endParaRPr/>
          </a:p>
          <a:p>
            <a:pPr marL="342900" marR="0" lvl="0" indent="-342900" algn="l" rtl="0">
              <a:lnSpc>
                <a:spcPct val="150000"/>
              </a:lnSpc>
              <a:spcBef>
                <a:spcPts val="0"/>
              </a:spcBef>
              <a:spcAft>
                <a:spcPts val="0"/>
              </a:spcAft>
              <a:buClr>
                <a:srgbClr val="FF9900"/>
              </a:buClr>
              <a:buSzPts val="1400"/>
              <a:buFont typeface="Gill Sans"/>
              <a:buAutoNum type="arabicParenR"/>
            </a:pPr>
            <a:r>
              <a:rPr lang="en-GB" sz="1400" b="1" i="1">
                <a:solidFill>
                  <a:srgbClr val="FF9900"/>
                </a:solidFill>
                <a:latin typeface="Gill Sans"/>
                <a:ea typeface="Gill Sans"/>
                <a:cs typeface="Gill Sans"/>
                <a:sym typeface="Gill Sans"/>
              </a:rPr>
              <a:t>¿Es aceptable incumplir reglas éticas de investigación con animales, e infligirles excesivo dolor, si eso trae como consecuencia que se acelere el desarrollo de una vacuna? </a:t>
            </a:r>
            <a:endParaRPr/>
          </a:p>
          <a:p>
            <a:pPr marL="342900" marR="0" lvl="0" indent="-254000" algn="l" rtl="0">
              <a:lnSpc>
                <a:spcPct val="150000"/>
              </a:lnSpc>
              <a:spcBef>
                <a:spcPts val="0"/>
              </a:spcBef>
              <a:spcAft>
                <a:spcPts val="0"/>
              </a:spcAft>
              <a:buClr>
                <a:schemeClr val="dk1"/>
              </a:buClr>
              <a:buSzPts val="1400"/>
              <a:buFont typeface="Gill Sans"/>
              <a:buNone/>
            </a:pPr>
            <a:endParaRPr sz="1400" i="1">
              <a:solidFill>
                <a:srgbClr val="316F47"/>
              </a:solidFill>
              <a:latin typeface="Gill Sans"/>
              <a:ea typeface="Gill Sans"/>
              <a:cs typeface="Gill Sans"/>
              <a:sym typeface="Gill Sans"/>
            </a:endParaRPr>
          </a:p>
        </p:txBody>
      </p:sp>
      <p:pic>
        <p:nvPicPr>
          <p:cNvPr id="563" name="Google Shape;563;p42"/>
          <p:cNvPicPr preferRelativeResize="0"/>
          <p:nvPr/>
        </p:nvPicPr>
        <p:blipFill rotWithShape="1">
          <a:blip r:embed="rId3">
            <a:alphaModFix/>
          </a:blip>
          <a:srcRect t="8248"/>
          <a:stretch/>
        </p:blipFill>
        <p:spPr>
          <a:xfrm>
            <a:off x="9012971" y="2104658"/>
            <a:ext cx="2169558" cy="3976186"/>
          </a:xfrm>
          <a:prstGeom prst="rect">
            <a:avLst/>
          </a:prstGeom>
          <a:noFill/>
          <a:ln>
            <a:noFill/>
          </a:ln>
        </p:spPr>
      </p:pic>
      <p:sp>
        <p:nvSpPr>
          <p:cNvPr id="564" name="Google Shape;564;p42"/>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Roy Soc Op Sci, </a:t>
            </a:r>
            <a:r>
              <a:rPr lang="en-GB" sz="1600">
                <a:solidFill>
                  <a:schemeClr val="dk1"/>
                </a:solidFill>
                <a:latin typeface="Gill Sans"/>
                <a:ea typeface="Gill Sans"/>
                <a:cs typeface="Gill Sans"/>
                <a:sym typeface="Gill Sans"/>
              </a:rPr>
              <a:t>2021</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43"/>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570" name="Google Shape;570;p43"/>
          <p:cNvSpPr/>
          <p:nvPr/>
        </p:nvSpPr>
        <p:spPr>
          <a:xfrm>
            <a:off x="581192" y="2104658"/>
            <a:ext cx="8052669" cy="37014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800" b="1">
                <a:solidFill>
                  <a:schemeClr val="dk1"/>
                </a:solidFill>
                <a:latin typeface="Gill Sans"/>
                <a:ea typeface="Gill Sans"/>
                <a:cs typeface="Gill Sans"/>
                <a:sym typeface="Gill Sans"/>
              </a:rPr>
              <a:t>Para entender cómo la gente razona sobre estos temas, miramos si existe algún tipo de correlación entre las respuestas a distintos dilemas </a:t>
            </a:r>
            <a:endParaRPr/>
          </a:p>
          <a:p>
            <a:pPr marL="0" marR="0" lvl="0" indent="0" algn="l" rtl="0">
              <a:lnSpc>
                <a:spcPct val="150000"/>
              </a:lnSpc>
              <a:spcBef>
                <a:spcPts val="0"/>
              </a:spcBef>
              <a:spcAft>
                <a:spcPts val="0"/>
              </a:spcAft>
              <a:buNone/>
            </a:pPr>
            <a:endParaRPr sz="1800" b="1">
              <a:solidFill>
                <a:schemeClr val="dk1"/>
              </a:solidFill>
              <a:latin typeface="Gill Sans"/>
              <a:ea typeface="Gill Sans"/>
              <a:cs typeface="Gill Sans"/>
              <a:sym typeface="Gill Sans"/>
            </a:endParaRPr>
          </a:p>
          <a:p>
            <a:pPr marL="0" marR="0" lvl="0" indent="0" algn="l" rtl="0">
              <a:lnSpc>
                <a:spcPct val="150000"/>
              </a:lnSpc>
              <a:spcBef>
                <a:spcPts val="0"/>
              </a:spcBef>
              <a:spcAft>
                <a:spcPts val="0"/>
              </a:spcAft>
              <a:buNone/>
            </a:pPr>
            <a:r>
              <a:rPr lang="en-GB" sz="1800">
                <a:solidFill>
                  <a:schemeClr val="dk1"/>
                </a:solidFill>
                <a:latin typeface="Gill Sans"/>
                <a:ea typeface="Gill Sans"/>
                <a:cs typeface="Gill Sans"/>
                <a:sym typeface="Gill Sans"/>
              </a:rPr>
              <a:t>Y, principalmente, vimos si los datos están organizados en una sola dimensión (</a:t>
            </a:r>
            <a:r>
              <a:rPr lang="en-GB" sz="1800" b="1">
                <a:solidFill>
                  <a:schemeClr val="dk1"/>
                </a:solidFill>
                <a:latin typeface="Gill Sans"/>
                <a:ea typeface="Gill Sans"/>
                <a:cs typeface="Gill Sans"/>
                <a:sym typeface="Gill Sans"/>
              </a:rPr>
              <a:t>deontológica-uilitaria</a:t>
            </a:r>
            <a:r>
              <a:rPr lang="en-GB" sz="1800">
                <a:solidFill>
                  <a:schemeClr val="dk1"/>
                </a:solidFill>
                <a:latin typeface="Gill Sans"/>
                <a:ea typeface="Gill Sans"/>
                <a:cs typeface="Gill Sans"/>
                <a:sym typeface="Gill Sans"/>
              </a:rPr>
              <a:t>) como propone </a:t>
            </a:r>
            <a:r>
              <a:rPr lang="en-GB" sz="1800" b="1">
                <a:solidFill>
                  <a:schemeClr val="dk1"/>
                </a:solidFill>
                <a:latin typeface="Gill Sans"/>
                <a:ea typeface="Gill Sans"/>
                <a:cs typeface="Gill Sans"/>
                <a:sym typeface="Gill Sans"/>
              </a:rPr>
              <a:t>Greene et al (2001)</a:t>
            </a:r>
            <a:endParaRPr/>
          </a:p>
          <a:p>
            <a:pPr marL="0" marR="0" lvl="0" indent="0" algn="l" rtl="0">
              <a:lnSpc>
                <a:spcPct val="150000"/>
              </a:lnSpc>
              <a:spcBef>
                <a:spcPts val="0"/>
              </a:spcBef>
              <a:spcAft>
                <a:spcPts val="0"/>
              </a:spcAft>
              <a:buNone/>
            </a:pPr>
            <a:endParaRPr sz="1800">
              <a:solidFill>
                <a:schemeClr val="dk1"/>
              </a:solidFill>
              <a:latin typeface="Gill Sans"/>
              <a:ea typeface="Gill Sans"/>
              <a:cs typeface="Gill Sans"/>
              <a:sym typeface="Gill Sans"/>
            </a:endParaRPr>
          </a:p>
          <a:p>
            <a:pPr marL="0" marR="0" lvl="0" indent="0" algn="l" rtl="0">
              <a:lnSpc>
                <a:spcPct val="150000"/>
              </a:lnSpc>
              <a:spcBef>
                <a:spcPts val="0"/>
              </a:spcBef>
              <a:spcAft>
                <a:spcPts val="0"/>
              </a:spcAft>
              <a:buNone/>
            </a:pPr>
            <a:r>
              <a:rPr lang="en-GB" sz="1800">
                <a:solidFill>
                  <a:schemeClr val="dk1"/>
                </a:solidFill>
                <a:latin typeface="Gill Sans"/>
                <a:ea typeface="Gill Sans"/>
                <a:cs typeface="Gill Sans"/>
                <a:sym typeface="Gill Sans"/>
              </a:rPr>
              <a:t>O si están organizados en dos dimensiones (</a:t>
            </a:r>
            <a:r>
              <a:rPr lang="en-GB" sz="1800" b="1">
                <a:solidFill>
                  <a:schemeClr val="dk1"/>
                </a:solidFill>
                <a:latin typeface="Gill Sans"/>
                <a:ea typeface="Gill Sans"/>
                <a:cs typeface="Gill Sans"/>
                <a:sym typeface="Gill Sans"/>
              </a:rPr>
              <a:t>que reflejen Instrumental Harm e Impartial Beneficence</a:t>
            </a:r>
            <a:r>
              <a:rPr lang="en-GB" sz="1800">
                <a:solidFill>
                  <a:schemeClr val="dk1"/>
                </a:solidFill>
                <a:latin typeface="Gill Sans"/>
                <a:ea typeface="Gill Sans"/>
                <a:cs typeface="Gill Sans"/>
                <a:sym typeface="Gill Sans"/>
              </a:rPr>
              <a:t>) como propone </a:t>
            </a:r>
            <a:r>
              <a:rPr lang="en-GB" sz="1800" b="1">
                <a:solidFill>
                  <a:schemeClr val="dk1"/>
                </a:solidFill>
                <a:latin typeface="Gill Sans"/>
                <a:ea typeface="Gill Sans"/>
                <a:cs typeface="Gill Sans"/>
                <a:sym typeface="Gill Sans"/>
              </a:rPr>
              <a:t>Kahane et al. (2017)  </a:t>
            </a:r>
            <a:endParaRPr sz="1400" b="1" i="1">
              <a:solidFill>
                <a:srgbClr val="FF9900"/>
              </a:solidFill>
              <a:latin typeface="Gill Sans"/>
              <a:ea typeface="Gill Sans"/>
              <a:cs typeface="Gill Sans"/>
              <a:sym typeface="Gill Sans"/>
            </a:endParaRPr>
          </a:p>
          <a:p>
            <a:pPr marL="342900" marR="0" lvl="0" indent="-254000" algn="l" rtl="0">
              <a:lnSpc>
                <a:spcPct val="150000"/>
              </a:lnSpc>
              <a:spcBef>
                <a:spcPts val="0"/>
              </a:spcBef>
              <a:spcAft>
                <a:spcPts val="0"/>
              </a:spcAft>
              <a:buClr>
                <a:schemeClr val="dk1"/>
              </a:buClr>
              <a:buSzPts val="1400"/>
              <a:buFont typeface="Gill Sans"/>
              <a:buNone/>
            </a:pPr>
            <a:endParaRPr sz="1400" i="1">
              <a:solidFill>
                <a:srgbClr val="316F47"/>
              </a:solidFill>
              <a:latin typeface="Gill Sans"/>
              <a:ea typeface="Gill Sans"/>
              <a:cs typeface="Gill Sans"/>
              <a:sym typeface="Gill Sans"/>
            </a:endParaRPr>
          </a:p>
        </p:txBody>
      </p:sp>
      <p:pic>
        <p:nvPicPr>
          <p:cNvPr id="571" name="Google Shape;571;p43"/>
          <p:cNvPicPr preferRelativeResize="0"/>
          <p:nvPr/>
        </p:nvPicPr>
        <p:blipFill rotWithShape="1">
          <a:blip r:embed="rId3">
            <a:alphaModFix/>
          </a:blip>
          <a:srcRect r="1624"/>
          <a:stretch/>
        </p:blipFill>
        <p:spPr>
          <a:xfrm>
            <a:off x="8688133" y="2873512"/>
            <a:ext cx="2875217" cy="1996500"/>
          </a:xfrm>
          <a:prstGeom prst="rect">
            <a:avLst/>
          </a:prstGeom>
          <a:noFill/>
          <a:ln>
            <a:noFill/>
          </a:ln>
        </p:spPr>
      </p:pic>
      <p:sp>
        <p:nvSpPr>
          <p:cNvPr id="572" name="Google Shape;572;p43"/>
          <p:cNvSpPr txBox="1"/>
          <p:nvPr/>
        </p:nvSpPr>
        <p:spPr>
          <a:xfrm>
            <a:off x="11352467" y="4133850"/>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1</a:t>
            </a:r>
            <a:endParaRPr/>
          </a:p>
        </p:txBody>
      </p:sp>
      <p:sp>
        <p:nvSpPr>
          <p:cNvPr id="573" name="Google Shape;573;p43"/>
          <p:cNvSpPr txBox="1"/>
          <p:nvPr/>
        </p:nvSpPr>
        <p:spPr>
          <a:xfrm>
            <a:off x="9600534" y="4215681"/>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1</a:t>
            </a:r>
            <a:endParaRPr/>
          </a:p>
        </p:txBody>
      </p:sp>
      <p:sp>
        <p:nvSpPr>
          <p:cNvPr id="574" name="Google Shape;574;p43"/>
          <p:cNvSpPr txBox="1"/>
          <p:nvPr/>
        </p:nvSpPr>
        <p:spPr>
          <a:xfrm>
            <a:off x="8447374" y="3387641"/>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2</a:t>
            </a:r>
            <a:endParaRPr/>
          </a:p>
        </p:txBody>
      </p:sp>
      <p:sp>
        <p:nvSpPr>
          <p:cNvPr id="575" name="Google Shape;575;p43"/>
          <p:cNvSpPr txBox="1"/>
          <p:nvPr/>
        </p:nvSpPr>
        <p:spPr>
          <a:xfrm>
            <a:off x="10072974" y="3338555"/>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2</a:t>
            </a:r>
            <a:endParaRPr/>
          </a:p>
        </p:txBody>
      </p:sp>
      <p:sp>
        <p:nvSpPr>
          <p:cNvPr id="576" name="Google Shape;576;p43"/>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Roy Soc Op Sci, </a:t>
            </a:r>
            <a:r>
              <a:rPr lang="en-GB" sz="1600">
                <a:solidFill>
                  <a:schemeClr val="dk1"/>
                </a:solidFill>
                <a:latin typeface="Gill Sans"/>
                <a:ea typeface="Gill Sans"/>
                <a:cs typeface="Gill Sans"/>
                <a:sym typeface="Gill Sans"/>
              </a:rPr>
              <a:t>2021</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44"/>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582" name="Google Shape;582;p44"/>
          <p:cNvSpPr txBox="1"/>
          <p:nvPr/>
        </p:nvSpPr>
        <p:spPr>
          <a:xfrm>
            <a:off x="159798" y="1979720"/>
            <a:ext cx="11549849"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¿Cómo correlacionan las respuestas? ¿Cuántas y qué dimensiones explican los datos?</a:t>
            </a:r>
            <a:endParaRPr/>
          </a:p>
          <a:p>
            <a:pPr marL="0" marR="0" lvl="0" indent="0" algn="ctr" rtl="0">
              <a:spcBef>
                <a:spcPts val="0"/>
              </a:spcBef>
              <a:spcAft>
                <a:spcPts val="0"/>
              </a:spcAft>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p:txBody>
      </p:sp>
      <p:grpSp>
        <p:nvGrpSpPr>
          <p:cNvPr id="583" name="Google Shape;583;p44"/>
          <p:cNvGrpSpPr/>
          <p:nvPr/>
        </p:nvGrpSpPr>
        <p:grpSpPr>
          <a:xfrm>
            <a:off x="98626" y="2902999"/>
            <a:ext cx="4405312" cy="2348754"/>
            <a:chOff x="8447374" y="2873512"/>
            <a:chExt cx="3744626" cy="1996500"/>
          </a:xfrm>
        </p:grpSpPr>
        <p:pic>
          <p:nvPicPr>
            <p:cNvPr id="584" name="Google Shape;584;p44"/>
            <p:cNvPicPr preferRelativeResize="0"/>
            <p:nvPr/>
          </p:nvPicPr>
          <p:blipFill rotWithShape="1">
            <a:blip r:embed="rId3">
              <a:alphaModFix/>
            </a:blip>
            <a:srcRect r="1624"/>
            <a:stretch/>
          </p:blipFill>
          <p:spPr>
            <a:xfrm>
              <a:off x="8688133" y="2873512"/>
              <a:ext cx="2875217" cy="1996500"/>
            </a:xfrm>
            <a:prstGeom prst="rect">
              <a:avLst/>
            </a:prstGeom>
            <a:noFill/>
            <a:ln>
              <a:noFill/>
            </a:ln>
          </p:spPr>
        </p:pic>
        <p:sp>
          <p:nvSpPr>
            <p:cNvPr id="585" name="Google Shape;585;p44"/>
            <p:cNvSpPr txBox="1"/>
            <p:nvPr/>
          </p:nvSpPr>
          <p:spPr>
            <a:xfrm>
              <a:off x="11352467" y="4133850"/>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1</a:t>
              </a:r>
              <a:endParaRPr/>
            </a:p>
          </p:txBody>
        </p:sp>
        <p:sp>
          <p:nvSpPr>
            <p:cNvPr id="586" name="Google Shape;586;p44"/>
            <p:cNvSpPr txBox="1"/>
            <p:nvPr/>
          </p:nvSpPr>
          <p:spPr>
            <a:xfrm>
              <a:off x="9600534" y="4215681"/>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1</a:t>
              </a:r>
              <a:endParaRPr/>
            </a:p>
          </p:txBody>
        </p:sp>
        <p:sp>
          <p:nvSpPr>
            <p:cNvPr id="587" name="Google Shape;587;p44"/>
            <p:cNvSpPr txBox="1"/>
            <p:nvPr/>
          </p:nvSpPr>
          <p:spPr>
            <a:xfrm>
              <a:off x="8447374" y="3387641"/>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2</a:t>
              </a:r>
              <a:endParaRPr/>
            </a:p>
          </p:txBody>
        </p:sp>
        <p:sp>
          <p:nvSpPr>
            <p:cNvPr id="588" name="Google Shape;588;p44"/>
            <p:cNvSpPr txBox="1"/>
            <p:nvPr/>
          </p:nvSpPr>
          <p:spPr>
            <a:xfrm>
              <a:off x="10072974" y="3338555"/>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2</a:t>
              </a:r>
              <a:endParaRPr/>
            </a:p>
          </p:txBody>
        </p:sp>
      </p:grpSp>
      <p:grpSp>
        <p:nvGrpSpPr>
          <p:cNvPr id="589" name="Google Shape;589;p44"/>
          <p:cNvGrpSpPr/>
          <p:nvPr/>
        </p:nvGrpSpPr>
        <p:grpSpPr>
          <a:xfrm>
            <a:off x="4480561" y="2677316"/>
            <a:ext cx="4084102" cy="3465584"/>
            <a:chOff x="8124092" y="2876365"/>
            <a:chExt cx="3483881" cy="2956264"/>
          </a:xfrm>
        </p:grpSpPr>
        <p:pic>
          <p:nvPicPr>
            <p:cNvPr id="590" name="Google Shape;590;p44"/>
            <p:cNvPicPr preferRelativeResize="0"/>
            <p:nvPr/>
          </p:nvPicPr>
          <p:blipFill rotWithShape="1">
            <a:blip r:embed="rId4">
              <a:alphaModFix/>
            </a:blip>
            <a:srcRect l="50941" b="47277"/>
            <a:stretch/>
          </p:blipFill>
          <p:spPr>
            <a:xfrm>
              <a:off x="8147539" y="2917502"/>
              <a:ext cx="3460434" cy="2915127"/>
            </a:xfrm>
            <a:prstGeom prst="rect">
              <a:avLst/>
            </a:prstGeom>
            <a:noFill/>
            <a:ln>
              <a:noFill/>
            </a:ln>
          </p:spPr>
        </p:pic>
        <p:sp>
          <p:nvSpPr>
            <p:cNvPr id="591" name="Google Shape;591;p44"/>
            <p:cNvSpPr/>
            <p:nvPr/>
          </p:nvSpPr>
          <p:spPr>
            <a:xfrm>
              <a:off x="8124092" y="2876365"/>
              <a:ext cx="378211" cy="253696"/>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grpSp>
      <p:sp>
        <p:nvSpPr>
          <p:cNvPr id="592" name="Google Shape;592;p44"/>
          <p:cNvSpPr txBox="1"/>
          <p:nvPr/>
        </p:nvSpPr>
        <p:spPr>
          <a:xfrm>
            <a:off x="142240" y="5303520"/>
            <a:ext cx="188976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i="1">
                <a:solidFill>
                  <a:schemeClr val="dk1"/>
                </a:solidFill>
                <a:latin typeface="Gill Sans"/>
                <a:ea typeface="Gill Sans"/>
                <a:cs typeface="Gill Sans"/>
                <a:sym typeface="Gill Sans"/>
              </a:rPr>
              <a:t>(Greene)</a:t>
            </a:r>
            <a:endParaRPr/>
          </a:p>
        </p:txBody>
      </p:sp>
      <p:sp>
        <p:nvSpPr>
          <p:cNvPr id="593" name="Google Shape;593;p44"/>
          <p:cNvSpPr txBox="1"/>
          <p:nvPr/>
        </p:nvSpPr>
        <p:spPr>
          <a:xfrm>
            <a:off x="2052320" y="5313680"/>
            <a:ext cx="188976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i="1">
                <a:solidFill>
                  <a:schemeClr val="dk1"/>
                </a:solidFill>
                <a:latin typeface="Gill Sans"/>
                <a:ea typeface="Gill Sans"/>
                <a:cs typeface="Gill Sans"/>
                <a:sym typeface="Gill Sans"/>
              </a:rPr>
              <a:t>(Kahane)</a:t>
            </a:r>
            <a:endParaRPr/>
          </a:p>
        </p:txBody>
      </p:sp>
      <p:sp>
        <p:nvSpPr>
          <p:cNvPr id="594" name="Google Shape;594;p44"/>
          <p:cNvSpPr txBox="1"/>
          <p:nvPr/>
        </p:nvSpPr>
        <p:spPr>
          <a:xfrm>
            <a:off x="9123680" y="3322320"/>
            <a:ext cx="2733040"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Encontramos que las primeras dos dimensiones principales explican la mayor parte de la varianza en los datos</a:t>
            </a:r>
            <a:endParaRPr sz="1800">
              <a:solidFill>
                <a:schemeClr val="dk1"/>
              </a:solidFill>
              <a:latin typeface="Gill Sans"/>
              <a:ea typeface="Gill Sans"/>
              <a:cs typeface="Gill Sans"/>
              <a:sym typeface="Gill Sans"/>
            </a:endParaRPr>
          </a:p>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a:p>
            <a:pPr marL="0" marR="0" lvl="0" indent="0" algn="l" rtl="0">
              <a:spcBef>
                <a:spcPts val="0"/>
              </a:spcBef>
              <a:spcAft>
                <a:spcPts val="0"/>
              </a:spcAft>
              <a:buNone/>
            </a:pPr>
            <a:r>
              <a:rPr lang="en-GB" sz="1800">
                <a:solidFill>
                  <a:schemeClr val="dk1"/>
                </a:solidFill>
                <a:latin typeface="Gill Sans"/>
                <a:ea typeface="Gill Sans"/>
                <a:cs typeface="Gill Sans"/>
                <a:sym typeface="Gill Sans"/>
              </a:rPr>
              <a:t>(modelo 2D)</a:t>
            </a:r>
            <a:endParaRPr/>
          </a:p>
        </p:txBody>
      </p:sp>
      <p:sp>
        <p:nvSpPr>
          <p:cNvPr id="595" name="Google Shape;595;p44"/>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Roy Soc Op Sci, </a:t>
            </a:r>
            <a:r>
              <a:rPr lang="en-GB" sz="1600">
                <a:solidFill>
                  <a:schemeClr val="dk1"/>
                </a:solidFill>
                <a:latin typeface="Gill Sans"/>
                <a:ea typeface="Gill Sans"/>
                <a:cs typeface="Gill Sans"/>
                <a:sym typeface="Gill Sans"/>
              </a:rPr>
              <a:t>2021</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45"/>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601" name="Google Shape;601;p45"/>
          <p:cNvSpPr txBox="1"/>
          <p:nvPr/>
        </p:nvSpPr>
        <p:spPr>
          <a:xfrm>
            <a:off x="159798" y="1979720"/>
            <a:ext cx="11549849"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¿Cómo correlacionan las respuestas? ¿Cuántas y qué dimensiones explican los datos?</a:t>
            </a:r>
            <a:endParaRPr/>
          </a:p>
          <a:p>
            <a:pPr marL="0" marR="0" lvl="0" indent="0" algn="ctr" rtl="0">
              <a:spcBef>
                <a:spcPts val="0"/>
              </a:spcBef>
              <a:spcAft>
                <a:spcPts val="0"/>
              </a:spcAft>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p:txBody>
      </p:sp>
      <p:grpSp>
        <p:nvGrpSpPr>
          <p:cNvPr id="602" name="Google Shape;602;p45"/>
          <p:cNvGrpSpPr/>
          <p:nvPr/>
        </p:nvGrpSpPr>
        <p:grpSpPr>
          <a:xfrm>
            <a:off x="98626" y="2902999"/>
            <a:ext cx="4405312" cy="2348754"/>
            <a:chOff x="8447374" y="2873512"/>
            <a:chExt cx="3744626" cy="1996500"/>
          </a:xfrm>
        </p:grpSpPr>
        <p:pic>
          <p:nvPicPr>
            <p:cNvPr id="603" name="Google Shape;603;p45"/>
            <p:cNvPicPr preferRelativeResize="0"/>
            <p:nvPr/>
          </p:nvPicPr>
          <p:blipFill rotWithShape="1">
            <a:blip r:embed="rId3">
              <a:alphaModFix/>
            </a:blip>
            <a:srcRect r="1624"/>
            <a:stretch/>
          </p:blipFill>
          <p:spPr>
            <a:xfrm>
              <a:off x="8688133" y="2873512"/>
              <a:ext cx="2875217" cy="1996500"/>
            </a:xfrm>
            <a:prstGeom prst="rect">
              <a:avLst/>
            </a:prstGeom>
            <a:noFill/>
            <a:ln>
              <a:noFill/>
            </a:ln>
          </p:spPr>
        </p:pic>
        <p:sp>
          <p:nvSpPr>
            <p:cNvPr id="604" name="Google Shape;604;p45"/>
            <p:cNvSpPr txBox="1"/>
            <p:nvPr/>
          </p:nvSpPr>
          <p:spPr>
            <a:xfrm>
              <a:off x="11352467" y="4133850"/>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1</a:t>
              </a:r>
              <a:endParaRPr/>
            </a:p>
          </p:txBody>
        </p:sp>
        <p:sp>
          <p:nvSpPr>
            <p:cNvPr id="605" name="Google Shape;605;p45"/>
            <p:cNvSpPr txBox="1"/>
            <p:nvPr/>
          </p:nvSpPr>
          <p:spPr>
            <a:xfrm>
              <a:off x="9600534" y="4215681"/>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1</a:t>
              </a:r>
              <a:endParaRPr/>
            </a:p>
          </p:txBody>
        </p:sp>
        <p:sp>
          <p:nvSpPr>
            <p:cNvPr id="606" name="Google Shape;606;p45"/>
            <p:cNvSpPr txBox="1"/>
            <p:nvPr/>
          </p:nvSpPr>
          <p:spPr>
            <a:xfrm>
              <a:off x="8447374" y="3387641"/>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2</a:t>
              </a:r>
              <a:endParaRPr/>
            </a:p>
          </p:txBody>
        </p:sp>
        <p:sp>
          <p:nvSpPr>
            <p:cNvPr id="607" name="Google Shape;607;p45"/>
            <p:cNvSpPr txBox="1"/>
            <p:nvPr/>
          </p:nvSpPr>
          <p:spPr>
            <a:xfrm>
              <a:off x="10072974" y="3338555"/>
              <a:ext cx="839533" cy="25391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a:solidFill>
                    <a:schemeClr val="dk1"/>
                  </a:solidFill>
                  <a:latin typeface="Gill Sans"/>
                  <a:ea typeface="Gill Sans"/>
                  <a:cs typeface="Gill Sans"/>
                  <a:sym typeface="Gill Sans"/>
                </a:rPr>
                <a:t>dimension 2</a:t>
              </a:r>
              <a:endParaRPr/>
            </a:p>
          </p:txBody>
        </p:sp>
      </p:grpSp>
      <p:grpSp>
        <p:nvGrpSpPr>
          <p:cNvPr id="608" name="Google Shape;608;p45"/>
          <p:cNvGrpSpPr/>
          <p:nvPr/>
        </p:nvGrpSpPr>
        <p:grpSpPr>
          <a:xfrm>
            <a:off x="4389120" y="2665456"/>
            <a:ext cx="4098314" cy="3537224"/>
            <a:chOff x="4232031" y="2856542"/>
            <a:chExt cx="4098314" cy="3537224"/>
          </a:xfrm>
        </p:grpSpPr>
        <p:pic>
          <p:nvPicPr>
            <p:cNvPr id="609" name="Google Shape;609;p45"/>
            <p:cNvPicPr preferRelativeResize="0"/>
            <p:nvPr/>
          </p:nvPicPr>
          <p:blipFill rotWithShape="1">
            <a:blip r:embed="rId4">
              <a:alphaModFix/>
            </a:blip>
            <a:srcRect r="52499" b="47277"/>
            <a:stretch/>
          </p:blipFill>
          <p:spPr>
            <a:xfrm>
              <a:off x="4264685" y="2856542"/>
              <a:ext cx="4065660" cy="3537224"/>
            </a:xfrm>
            <a:prstGeom prst="rect">
              <a:avLst/>
            </a:prstGeom>
            <a:noFill/>
            <a:ln>
              <a:noFill/>
            </a:ln>
          </p:spPr>
        </p:pic>
        <p:sp>
          <p:nvSpPr>
            <p:cNvPr id="610" name="Google Shape;610;p45"/>
            <p:cNvSpPr/>
            <p:nvPr/>
          </p:nvSpPr>
          <p:spPr>
            <a:xfrm>
              <a:off x="4232031" y="2876365"/>
              <a:ext cx="3642360" cy="403361"/>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grpSp>
      <p:sp>
        <p:nvSpPr>
          <p:cNvPr id="611" name="Google Shape;611;p45"/>
          <p:cNvSpPr txBox="1"/>
          <p:nvPr/>
        </p:nvSpPr>
        <p:spPr>
          <a:xfrm>
            <a:off x="142240" y="5303520"/>
            <a:ext cx="188976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i="1">
                <a:solidFill>
                  <a:schemeClr val="dk1"/>
                </a:solidFill>
                <a:latin typeface="Gill Sans"/>
                <a:ea typeface="Gill Sans"/>
                <a:cs typeface="Gill Sans"/>
                <a:sym typeface="Gill Sans"/>
              </a:rPr>
              <a:t>(Greene)</a:t>
            </a:r>
            <a:endParaRPr/>
          </a:p>
        </p:txBody>
      </p:sp>
      <p:sp>
        <p:nvSpPr>
          <p:cNvPr id="612" name="Google Shape;612;p45"/>
          <p:cNvSpPr txBox="1"/>
          <p:nvPr/>
        </p:nvSpPr>
        <p:spPr>
          <a:xfrm>
            <a:off x="2052320" y="5313680"/>
            <a:ext cx="188976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i="1">
                <a:solidFill>
                  <a:schemeClr val="dk1"/>
                </a:solidFill>
                <a:latin typeface="Gill Sans"/>
                <a:ea typeface="Gill Sans"/>
                <a:cs typeface="Gill Sans"/>
                <a:sym typeface="Gill Sans"/>
              </a:rPr>
              <a:t>(Kahane)</a:t>
            </a:r>
            <a:endParaRPr/>
          </a:p>
        </p:txBody>
      </p:sp>
      <p:sp>
        <p:nvSpPr>
          <p:cNvPr id="613" name="Google Shape;613;p45"/>
          <p:cNvSpPr txBox="1"/>
          <p:nvPr/>
        </p:nvSpPr>
        <p:spPr>
          <a:xfrm>
            <a:off x="8696960" y="3220720"/>
            <a:ext cx="3058160"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Y que esas dos dimensiones son las únicas relevantes (que explican los datos más allá del simple azar).</a:t>
            </a:r>
            <a:endParaRPr/>
          </a:p>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a:p>
            <a:pPr marL="0" marR="0" lvl="0" indent="0" algn="l" rtl="0">
              <a:spcBef>
                <a:spcPts val="0"/>
              </a:spcBef>
              <a:spcAft>
                <a:spcPts val="0"/>
              </a:spcAft>
              <a:buNone/>
            </a:pPr>
            <a:r>
              <a:rPr lang="en-GB" sz="1800">
                <a:solidFill>
                  <a:schemeClr val="dk1"/>
                </a:solidFill>
                <a:latin typeface="Gill Sans"/>
                <a:ea typeface="Gill Sans"/>
                <a:cs typeface="Gill Sans"/>
                <a:sym typeface="Gill Sans"/>
              </a:rPr>
              <a:t>Veamos entonces cuáles son esas dimensiones…</a:t>
            </a:r>
            <a:endParaRPr/>
          </a:p>
        </p:txBody>
      </p:sp>
      <p:sp>
        <p:nvSpPr>
          <p:cNvPr id="614" name="Google Shape;614;p45"/>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46"/>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620" name="Google Shape;620;p46"/>
          <p:cNvSpPr txBox="1"/>
          <p:nvPr/>
        </p:nvSpPr>
        <p:spPr>
          <a:xfrm>
            <a:off x="159798" y="1979720"/>
            <a:ext cx="11549849"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¿Cómo correlacionan las respuestas? ¿Cuántas y qué dimensiones explican los datos?</a:t>
            </a:r>
            <a:endParaRPr/>
          </a:p>
          <a:p>
            <a:pPr marL="0" marR="0" lvl="0" indent="0" algn="ctr" rtl="0">
              <a:spcBef>
                <a:spcPts val="0"/>
              </a:spcBef>
              <a:spcAft>
                <a:spcPts val="0"/>
              </a:spcAft>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p:txBody>
      </p:sp>
      <p:grpSp>
        <p:nvGrpSpPr>
          <p:cNvPr id="621" name="Google Shape;621;p46"/>
          <p:cNvGrpSpPr/>
          <p:nvPr/>
        </p:nvGrpSpPr>
        <p:grpSpPr>
          <a:xfrm>
            <a:off x="0" y="2479041"/>
            <a:ext cx="4098314" cy="3642359"/>
            <a:chOff x="4232031" y="2751407"/>
            <a:chExt cx="4098314" cy="3642359"/>
          </a:xfrm>
        </p:grpSpPr>
        <p:pic>
          <p:nvPicPr>
            <p:cNvPr id="622" name="Google Shape;622;p46"/>
            <p:cNvPicPr preferRelativeResize="0"/>
            <p:nvPr/>
          </p:nvPicPr>
          <p:blipFill rotWithShape="1">
            <a:blip r:embed="rId3">
              <a:alphaModFix/>
            </a:blip>
            <a:srcRect r="52499" b="47277"/>
            <a:stretch/>
          </p:blipFill>
          <p:spPr>
            <a:xfrm>
              <a:off x="4264685" y="2856542"/>
              <a:ext cx="4065660" cy="3537224"/>
            </a:xfrm>
            <a:prstGeom prst="rect">
              <a:avLst/>
            </a:prstGeom>
            <a:noFill/>
            <a:ln>
              <a:noFill/>
            </a:ln>
          </p:spPr>
        </p:pic>
        <p:sp>
          <p:nvSpPr>
            <p:cNvPr id="623" name="Google Shape;623;p46"/>
            <p:cNvSpPr/>
            <p:nvPr/>
          </p:nvSpPr>
          <p:spPr>
            <a:xfrm>
              <a:off x="4232031" y="2751407"/>
              <a:ext cx="436880" cy="518160"/>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grpSp>
      <p:pic>
        <p:nvPicPr>
          <p:cNvPr id="624" name="Google Shape;624;p46"/>
          <p:cNvPicPr preferRelativeResize="0"/>
          <p:nvPr/>
        </p:nvPicPr>
        <p:blipFill rotWithShape="1">
          <a:blip r:embed="rId4">
            <a:alphaModFix/>
          </a:blip>
          <a:srcRect t="8248"/>
          <a:stretch/>
        </p:blipFill>
        <p:spPr>
          <a:xfrm>
            <a:off x="4297679" y="2676678"/>
            <a:ext cx="2018209" cy="3698806"/>
          </a:xfrm>
          <a:prstGeom prst="rect">
            <a:avLst/>
          </a:prstGeom>
          <a:noFill/>
          <a:ln>
            <a:noFill/>
          </a:ln>
        </p:spPr>
      </p:pic>
      <p:grpSp>
        <p:nvGrpSpPr>
          <p:cNvPr id="625" name="Google Shape;625;p46"/>
          <p:cNvGrpSpPr/>
          <p:nvPr/>
        </p:nvGrpSpPr>
        <p:grpSpPr>
          <a:xfrm>
            <a:off x="7081520" y="2869888"/>
            <a:ext cx="4140316" cy="3246432"/>
            <a:chOff x="8306638" y="3359297"/>
            <a:chExt cx="3397953" cy="2664343"/>
          </a:xfrm>
        </p:grpSpPr>
        <p:pic>
          <p:nvPicPr>
            <p:cNvPr id="626" name="Google Shape;626;p46"/>
            <p:cNvPicPr preferRelativeResize="0"/>
            <p:nvPr/>
          </p:nvPicPr>
          <p:blipFill rotWithShape="1">
            <a:blip r:embed="rId5">
              <a:alphaModFix/>
            </a:blip>
            <a:srcRect/>
            <a:stretch/>
          </p:blipFill>
          <p:spPr>
            <a:xfrm>
              <a:off x="8450337" y="3845640"/>
              <a:ext cx="2746875" cy="2178000"/>
            </a:xfrm>
            <a:prstGeom prst="rect">
              <a:avLst/>
            </a:prstGeom>
            <a:noFill/>
            <a:ln>
              <a:noFill/>
            </a:ln>
          </p:spPr>
        </p:pic>
        <p:sp>
          <p:nvSpPr>
            <p:cNvPr id="627" name="Google Shape;627;p46"/>
            <p:cNvSpPr txBox="1"/>
            <p:nvPr/>
          </p:nvSpPr>
          <p:spPr>
            <a:xfrm>
              <a:off x="8306638" y="3359297"/>
              <a:ext cx="17325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Gill Sans"/>
                  <a:ea typeface="Gill Sans"/>
                  <a:cs typeface="Gill Sans"/>
                  <a:sym typeface="Gill Sans"/>
                </a:rPr>
                <a:t>Dimensión 1</a:t>
              </a:r>
              <a:endParaRPr/>
            </a:p>
          </p:txBody>
        </p:sp>
        <p:sp>
          <p:nvSpPr>
            <p:cNvPr id="628" name="Google Shape;628;p46"/>
            <p:cNvSpPr txBox="1"/>
            <p:nvPr/>
          </p:nvSpPr>
          <p:spPr>
            <a:xfrm>
              <a:off x="9972043" y="3359297"/>
              <a:ext cx="17325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Gill Sans"/>
                  <a:ea typeface="Gill Sans"/>
                  <a:cs typeface="Gill Sans"/>
                  <a:sym typeface="Gill Sans"/>
                </a:rPr>
                <a:t>Dimensión 2</a:t>
              </a:r>
              <a:endParaRPr/>
            </a:p>
          </p:txBody>
        </p:sp>
      </p:grpSp>
      <p:sp>
        <p:nvSpPr>
          <p:cNvPr id="12" name="Google Shape;614;p45">
            <a:extLst>
              <a:ext uri="{FF2B5EF4-FFF2-40B4-BE49-F238E27FC236}">
                <a16:creationId xmlns:a16="http://schemas.microsoft.com/office/drawing/2014/main" id="{3CCB4E25-7F40-495F-A494-63707829B0D7}"/>
              </a:ext>
            </a:extLst>
          </p:cNvPr>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47"/>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634" name="Google Shape;634;p47"/>
          <p:cNvSpPr txBox="1"/>
          <p:nvPr/>
        </p:nvSpPr>
        <p:spPr>
          <a:xfrm>
            <a:off x="1734598" y="1969560"/>
            <a:ext cx="11549849"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¿Cómo responden a estos dilemas las personas con actitudes utilitaristas (de cada tipo)?</a:t>
            </a:r>
            <a:endParaRPr/>
          </a:p>
          <a:p>
            <a:pPr marL="0" marR="0" lvl="0" indent="0" algn="ctr" rtl="0">
              <a:spcBef>
                <a:spcPts val="0"/>
              </a:spcBef>
              <a:spcAft>
                <a:spcPts val="0"/>
              </a:spcAft>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p:txBody>
      </p:sp>
      <p:pic>
        <p:nvPicPr>
          <p:cNvPr id="635" name="Google Shape;635;p47"/>
          <p:cNvPicPr preferRelativeResize="0"/>
          <p:nvPr/>
        </p:nvPicPr>
        <p:blipFill rotWithShape="1">
          <a:blip r:embed="rId3">
            <a:alphaModFix/>
          </a:blip>
          <a:srcRect t="58795" r="50441"/>
          <a:stretch/>
        </p:blipFill>
        <p:spPr>
          <a:xfrm>
            <a:off x="5167816" y="3011270"/>
            <a:ext cx="4762636" cy="3104021"/>
          </a:xfrm>
          <a:prstGeom prst="rect">
            <a:avLst/>
          </a:prstGeom>
          <a:noFill/>
          <a:ln>
            <a:noFill/>
          </a:ln>
        </p:spPr>
      </p:pic>
      <p:pic>
        <p:nvPicPr>
          <p:cNvPr id="636" name="Google Shape;636;p47"/>
          <p:cNvPicPr preferRelativeResize="0"/>
          <p:nvPr/>
        </p:nvPicPr>
        <p:blipFill rotWithShape="1">
          <a:blip r:embed="rId4">
            <a:alphaModFix/>
          </a:blip>
          <a:srcRect t="8248"/>
          <a:stretch/>
        </p:blipFill>
        <p:spPr>
          <a:xfrm>
            <a:off x="515816" y="2723570"/>
            <a:ext cx="2018209" cy="3698806"/>
          </a:xfrm>
          <a:prstGeom prst="rect">
            <a:avLst/>
          </a:prstGeom>
          <a:noFill/>
          <a:ln>
            <a:noFill/>
          </a:ln>
        </p:spPr>
      </p:pic>
      <p:grpSp>
        <p:nvGrpSpPr>
          <p:cNvPr id="637" name="Google Shape;637;p47"/>
          <p:cNvGrpSpPr/>
          <p:nvPr/>
        </p:nvGrpSpPr>
        <p:grpSpPr>
          <a:xfrm>
            <a:off x="3077957" y="2848816"/>
            <a:ext cx="2111064" cy="3246432"/>
            <a:chOff x="8306638" y="3359297"/>
            <a:chExt cx="1732548" cy="2664343"/>
          </a:xfrm>
        </p:grpSpPr>
        <p:pic>
          <p:nvPicPr>
            <p:cNvPr id="638" name="Google Shape;638;p47"/>
            <p:cNvPicPr preferRelativeResize="0"/>
            <p:nvPr/>
          </p:nvPicPr>
          <p:blipFill rotWithShape="1">
            <a:blip r:embed="rId5">
              <a:alphaModFix/>
            </a:blip>
            <a:srcRect r="53206"/>
            <a:stretch/>
          </p:blipFill>
          <p:spPr>
            <a:xfrm>
              <a:off x="8450337" y="3845640"/>
              <a:ext cx="1285357" cy="2178000"/>
            </a:xfrm>
            <a:prstGeom prst="rect">
              <a:avLst/>
            </a:prstGeom>
            <a:noFill/>
            <a:ln>
              <a:noFill/>
            </a:ln>
          </p:spPr>
        </p:pic>
        <p:sp>
          <p:nvSpPr>
            <p:cNvPr id="639" name="Google Shape;639;p47"/>
            <p:cNvSpPr txBox="1"/>
            <p:nvPr/>
          </p:nvSpPr>
          <p:spPr>
            <a:xfrm>
              <a:off x="8306638" y="3359297"/>
              <a:ext cx="17325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Gill Sans"/>
                  <a:ea typeface="Gill Sans"/>
                  <a:cs typeface="Gill Sans"/>
                  <a:sym typeface="Gill Sans"/>
                </a:rPr>
                <a:t>Dimensión 1</a:t>
              </a:r>
              <a:endParaRPr/>
            </a:p>
          </p:txBody>
        </p:sp>
      </p:grpSp>
      <p:sp>
        <p:nvSpPr>
          <p:cNvPr id="640" name="Google Shape;640;p47"/>
          <p:cNvSpPr txBox="1"/>
          <p:nvPr/>
        </p:nvSpPr>
        <p:spPr>
          <a:xfrm>
            <a:off x="9631027" y="3330243"/>
            <a:ext cx="236806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Instrumental </a:t>
            </a:r>
            <a:endParaRPr/>
          </a:p>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Harm</a:t>
            </a:r>
            <a:endParaRPr/>
          </a:p>
        </p:txBody>
      </p:sp>
      <p:sp>
        <p:nvSpPr>
          <p:cNvPr id="641" name="Google Shape;641;p47"/>
          <p:cNvSpPr txBox="1"/>
          <p:nvPr/>
        </p:nvSpPr>
        <p:spPr>
          <a:xfrm>
            <a:off x="9737128" y="4894754"/>
            <a:ext cx="236806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Impartial</a:t>
            </a:r>
            <a:endParaRPr/>
          </a:p>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Beneficence</a:t>
            </a:r>
            <a:endParaRPr/>
          </a:p>
        </p:txBody>
      </p:sp>
      <p:sp>
        <p:nvSpPr>
          <p:cNvPr id="11" name="Google Shape;614;p45">
            <a:extLst>
              <a:ext uri="{FF2B5EF4-FFF2-40B4-BE49-F238E27FC236}">
                <a16:creationId xmlns:a16="http://schemas.microsoft.com/office/drawing/2014/main" id="{56C71FBB-E577-4042-984E-92E2A4871A1A}"/>
              </a:ext>
            </a:extLst>
          </p:cNvPr>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48"/>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647" name="Google Shape;647;p48"/>
          <p:cNvSpPr txBox="1"/>
          <p:nvPr/>
        </p:nvSpPr>
        <p:spPr>
          <a:xfrm>
            <a:off x="1734598" y="1969560"/>
            <a:ext cx="11549849"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¿Cómo responden a estos dilemas las personas con actitudes utilitaristas (de cada tipo)?</a:t>
            </a:r>
            <a:endParaRPr/>
          </a:p>
          <a:p>
            <a:pPr marL="0" marR="0" lvl="0" indent="0" algn="ctr" rtl="0">
              <a:spcBef>
                <a:spcPts val="0"/>
              </a:spcBef>
              <a:spcAft>
                <a:spcPts val="0"/>
              </a:spcAft>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a:solidFill>
                <a:schemeClr val="dk1"/>
              </a:solidFill>
              <a:latin typeface="Gill Sans"/>
              <a:ea typeface="Gill Sans"/>
              <a:cs typeface="Gill Sans"/>
              <a:sym typeface="Gill Sans"/>
            </a:endParaRPr>
          </a:p>
        </p:txBody>
      </p:sp>
      <p:pic>
        <p:nvPicPr>
          <p:cNvPr id="648" name="Google Shape;648;p48"/>
          <p:cNvPicPr preferRelativeResize="0"/>
          <p:nvPr/>
        </p:nvPicPr>
        <p:blipFill rotWithShape="1">
          <a:blip r:embed="rId3">
            <a:alphaModFix/>
          </a:blip>
          <a:srcRect l="51100" t="58795"/>
          <a:stretch/>
        </p:blipFill>
        <p:spPr>
          <a:xfrm>
            <a:off x="5066150" y="3086390"/>
            <a:ext cx="4556273" cy="3009611"/>
          </a:xfrm>
          <a:prstGeom prst="rect">
            <a:avLst/>
          </a:prstGeom>
          <a:noFill/>
          <a:ln>
            <a:noFill/>
          </a:ln>
        </p:spPr>
      </p:pic>
      <p:pic>
        <p:nvPicPr>
          <p:cNvPr id="649" name="Google Shape;649;p48"/>
          <p:cNvPicPr preferRelativeResize="0"/>
          <p:nvPr/>
        </p:nvPicPr>
        <p:blipFill rotWithShape="1">
          <a:blip r:embed="rId4">
            <a:alphaModFix/>
          </a:blip>
          <a:srcRect t="8248"/>
          <a:stretch/>
        </p:blipFill>
        <p:spPr>
          <a:xfrm>
            <a:off x="515816" y="2723570"/>
            <a:ext cx="2018209" cy="3698806"/>
          </a:xfrm>
          <a:prstGeom prst="rect">
            <a:avLst/>
          </a:prstGeom>
          <a:noFill/>
          <a:ln>
            <a:noFill/>
          </a:ln>
        </p:spPr>
      </p:pic>
      <p:grpSp>
        <p:nvGrpSpPr>
          <p:cNvPr id="650" name="Google Shape;650;p48"/>
          <p:cNvGrpSpPr/>
          <p:nvPr/>
        </p:nvGrpSpPr>
        <p:grpSpPr>
          <a:xfrm>
            <a:off x="2883879" y="2975396"/>
            <a:ext cx="2199757" cy="3246432"/>
            <a:chOff x="9899253" y="3359297"/>
            <a:chExt cx="1805338" cy="2664343"/>
          </a:xfrm>
        </p:grpSpPr>
        <p:pic>
          <p:nvPicPr>
            <p:cNvPr id="651" name="Google Shape;651;p48"/>
            <p:cNvPicPr preferRelativeResize="0"/>
            <p:nvPr/>
          </p:nvPicPr>
          <p:blipFill rotWithShape="1">
            <a:blip r:embed="rId5">
              <a:alphaModFix/>
            </a:blip>
            <a:srcRect l="52748"/>
            <a:stretch/>
          </p:blipFill>
          <p:spPr>
            <a:xfrm>
              <a:off x="9899253" y="3845640"/>
              <a:ext cx="1297959" cy="2178000"/>
            </a:xfrm>
            <a:prstGeom prst="rect">
              <a:avLst/>
            </a:prstGeom>
            <a:noFill/>
            <a:ln>
              <a:noFill/>
            </a:ln>
          </p:spPr>
        </p:pic>
        <p:sp>
          <p:nvSpPr>
            <p:cNvPr id="652" name="Google Shape;652;p48"/>
            <p:cNvSpPr txBox="1"/>
            <p:nvPr/>
          </p:nvSpPr>
          <p:spPr>
            <a:xfrm>
              <a:off x="9972043" y="3359297"/>
              <a:ext cx="17325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Gill Sans"/>
                  <a:ea typeface="Gill Sans"/>
                  <a:cs typeface="Gill Sans"/>
                  <a:sym typeface="Gill Sans"/>
                </a:rPr>
                <a:t>Dimensión 2</a:t>
              </a:r>
              <a:endParaRPr/>
            </a:p>
          </p:txBody>
        </p:sp>
      </p:grpSp>
      <p:sp>
        <p:nvSpPr>
          <p:cNvPr id="653" name="Google Shape;653;p48"/>
          <p:cNvSpPr txBox="1"/>
          <p:nvPr/>
        </p:nvSpPr>
        <p:spPr>
          <a:xfrm>
            <a:off x="9631027" y="3330243"/>
            <a:ext cx="236806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Instrumental </a:t>
            </a:r>
            <a:endParaRPr/>
          </a:p>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Harm</a:t>
            </a:r>
            <a:endParaRPr/>
          </a:p>
        </p:txBody>
      </p:sp>
      <p:sp>
        <p:nvSpPr>
          <p:cNvPr id="654" name="Google Shape;654;p48"/>
          <p:cNvSpPr txBox="1"/>
          <p:nvPr/>
        </p:nvSpPr>
        <p:spPr>
          <a:xfrm>
            <a:off x="9737128" y="4894754"/>
            <a:ext cx="236806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Impartial</a:t>
            </a:r>
            <a:endParaRPr/>
          </a:p>
          <a:p>
            <a:pPr marL="0" marR="0" lvl="0" indent="0" algn="ctr" rtl="0">
              <a:spcBef>
                <a:spcPts val="0"/>
              </a:spcBef>
              <a:spcAft>
                <a:spcPts val="0"/>
              </a:spcAft>
              <a:buNone/>
            </a:pPr>
            <a:r>
              <a:rPr lang="en-GB" sz="1800">
                <a:solidFill>
                  <a:schemeClr val="dk1"/>
                </a:solidFill>
                <a:latin typeface="Gill Sans"/>
                <a:ea typeface="Gill Sans"/>
                <a:cs typeface="Gill Sans"/>
                <a:sym typeface="Gill Sans"/>
              </a:rPr>
              <a:t>Beneficence</a:t>
            </a:r>
            <a:endParaRPr/>
          </a:p>
        </p:txBody>
      </p:sp>
      <p:sp>
        <p:nvSpPr>
          <p:cNvPr id="11" name="Google Shape;614;p45">
            <a:extLst>
              <a:ext uri="{FF2B5EF4-FFF2-40B4-BE49-F238E27FC236}">
                <a16:creationId xmlns:a16="http://schemas.microsoft.com/office/drawing/2014/main" id="{8D43BF81-4ACF-4094-B412-C37FB036C152}"/>
              </a:ext>
            </a:extLst>
          </p:cNvPr>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49"/>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660" name="Google Shape;660;p49"/>
          <p:cNvSpPr txBox="1"/>
          <p:nvPr/>
        </p:nvSpPr>
        <p:spPr>
          <a:xfrm>
            <a:off x="833120" y="1969560"/>
            <a:ext cx="10556240" cy="39703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a:solidFill>
                  <a:schemeClr val="dk1"/>
                </a:solidFill>
                <a:latin typeface="Gill Sans"/>
                <a:ea typeface="Gill Sans"/>
                <a:cs typeface="Gill Sans"/>
                <a:sym typeface="Gill Sans"/>
              </a:rPr>
              <a:t>La </a:t>
            </a:r>
            <a:r>
              <a:rPr lang="en-GB" sz="1800" dirty="0" err="1">
                <a:solidFill>
                  <a:schemeClr val="dk1"/>
                </a:solidFill>
                <a:latin typeface="Gill Sans"/>
                <a:ea typeface="Gill Sans"/>
                <a:cs typeface="Gill Sans"/>
                <a:sym typeface="Gill Sans"/>
              </a:rPr>
              <a:t>última</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pregunta</a:t>
            </a:r>
            <a:r>
              <a:rPr lang="en-GB" sz="1800" dirty="0">
                <a:solidFill>
                  <a:schemeClr val="dk1"/>
                </a:solidFill>
                <a:latin typeface="Gill Sans"/>
                <a:ea typeface="Gill Sans"/>
                <a:cs typeface="Gill Sans"/>
                <a:sym typeface="Gill Sans"/>
              </a:rPr>
              <a:t> que </a:t>
            </a:r>
            <a:r>
              <a:rPr lang="en-GB" sz="1800" dirty="0" err="1">
                <a:solidFill>
                  <a:schemeClr val="dk1"/>
                </a:solidFill>
                <a:latin typeface="Gill Sans"/>
                <a:ea typeface="Gill Sans"/>
                <a:cs typeface="Gill Sans"/>
                <a:sym typeface="Gill Sans"/>
              </a:rPr>
              <a:t>nos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hicimos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fue</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si</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estos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efectos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perisisten</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tras</a:t>
            </a:r>
            <a:r>
              <a:rPr lang="en-GB" sz="1800" dirty="0">
                <a:solidFill>
                  <a:schemeClr val="dk1"/>
                </a:solidFill>
                <a:latin typeface="Gill Sans"/>
                <a:ea typeface="Gill Sans"/>
                <a:cs typeface="Gill Sans"/>
                <a:sym typeface="Gill Sans"/>
              </a:rPr>
              <a:t> ser </a:t>
            </a:r>
            <a:r>
              <a:rPr lang="en-GB" sz="1800" dirty="0" err="1">
                <a:solidFill>
                  <a:schemeClr val="dk1"/>
                </a:solidFill>
                <a:latin typeface="Gill Sans"/>
                <a:ea typeface="Gill Sans"/>
                <a:cs typeface="Gill Sans"/>
                <a:sym typeface="Gill Sans"/>
              </a:rPr>
              <a:t>controlados</a:t>
            </a:r>
            <a:r>
              <a:rPr lang="en-GB" sz="1800" dirty="0">
                <a:solidFill>
                  <a:schemeClr val="dk1"/>
                </a:solidFill>
                <a:latin typeface="Gill Sans"/>
                <a:ea typeface="Gill Sans"/>
                <a:cs typeface="Gill Sans"/>
                <a:sym typeface="Gill Sans"/>
              </a:rPr>
              <a:t> por variables </a:t>
            </a:r>
            <a:r>
              <a:rPr lang="en-GB" sz="1800" dirty="0" err="1">
                <a:solidFill>
                  <a:schemeClr val="dk1"/>
                </a:solidFill>
                <a:latin typeface="Gill Sans"/>
                <a:ea typeface="Gill Sans"/>
                <a:cs typeface="Gill Sans"/>
                <a:sym typeface="Gill Sans"/>
              </a:rPr>
              <a:t>demográficas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contextuales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experimentales</a:t>
            </a:r>
            <a:r>
              <a:rPr lang="en-GB" sz="1800" dirty="0">
                <a:solidFill>
                  <a:schemeClr val="dk1"/>
                </a:solidFill>
                <a:latin typeface="Gill Sans"/>
                <a:ea typeface="Gill Sans"/>
                <a:cs typeface="Gill Sans"/>
                <a:sym typeface="Gill Sans"/>
              </a:rPr>
              <a:t> y de la </a:t>
            </a:r>
            <a:r>
              <a:rPr lang="en-GB" sz="1800" dirty="0" err="1">
                <a:solidFill>
                  <a:schemeClr val="dk1"/>
                </a:solidFill>
                <a:latin typeface="Gill Sans"/>
                <a:ea typeface="Gill Sans"/>
                <a:cs typeface="Gill Sans"/>
                <a:sym typeface="Gill Sans"/>
              </a:rPr>
              <a:t>personalidad</a:t>
            </a:r>
            <a:r>
              <a:rPr lang="en-GB" sz="1800" dirty="0">
                <a:solidFill>
                  <a:schemeClr val="dk1"/>
                </a:solidFill>
                <a:latin typeface="Gill Sans"/>
                <a:ea typeface="Gill Sans"/>
                <a:cs typeface="Gill Sans"/>
                <a:sym typeface="Gill Sans"/>
              </a:rPr>
              <a:t> de los </a:t>
            </a:r>
            <a:r>
              <a:rPr lang="en-GB" sz="1800" dirty="0" err="1">
                <a:solidFill>
                  <a:schemeClr val="dk1"/>
                </a:solidFill>
                <a:latin typeface="Gill Sans"/>
                <a:ea typeface="Gill Sans"/>
                <a:cs typeface="Gill Sans"/>
                <a:sym typeface="Gill Sans"/>
              </a:rPr>
              <a:t>individuos</a:t>
            </a:r>
            <a:r>
              <a:rPr lang="en-GB" sz="1800" dirty="0">
                <a:solidFill>
                  <a:schemeClr val="dk1"/>
                </a:solidFill>
                <a:latin typeface="Gill Sans"/>
                <a:ea typeface="Gill Sans"/>
                <a:cs typeface="Gill Sans"/>
                <a:sym typeface="Gill Sans"/>
              </a:rPr>
              <a:t>.</a:t>
            </a:r>
            <a:endParaRPr dirty="0"/>
          </a:p>
          <a:p>
            <a:pPr marL="0" marR="0" lvl="0" indent="0" algn="l" rtl="0">
              <a:spcBef>
                <a:spcPts val="0"/>
              </a:spcBef>
              <a:spcAft>
                <a:spcPts val="0"/>
              </a:spcAft>
              <a:buNone/>
            </a:pPr>
            <a:endParaRPr sz="1800" dirty="0">
              <a:solidFill>
                <a:schemeClr val="dk1"/>
              </a:solidFill>
              <a:latin typeface="Gill Sans"/>
              <a:ea typeface="Gill Sans"/>
              <a:cs typeface="Gill Sans"/>
              <a:sym typeface="Gill Sans"/>
            </a:endParaRPr>
          </a:p>
          <a:p>
            <a:pPr marL="0" marR="0" lvl="0" indent="0" algn="l" rtl="0">
              <a:spcBef>
                <a:spcPts val="0"/>
              </a:spcBef>
              <a:spcAft>
                <a:spcPts val="0"/>
              </a:spcAft>
              <a:buNone/>
            </a:pPr>
            <a:endParaRPr sz="18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GB" sz="1800" b="1" u="sng" dirty="0">
                <a:solidFill>
                  <a:schemeClr val="dk1"/>
                </a:solidFill>
                <a:latin typeface="Gill Sans"/>
                <a:ea typeface="Gill Sans"/>
                <a:cs typeface="Gill Sans"/>
                <a:sym typeface="Gill Sans"/>
              </a:rPr>
              <a:t>Variables </a:t>
            </a:r>
            <a:r>
              <a:rPr lang="en-GB" sz="1800" b="1" u="sng" dirty="0" err="1">
                <a:solidFill>
                  <a:schemeClr val="dk1"/>
                </a:solidFill>
                <a:latin typeface="Gill Sans"/>
                <a:ea typeface="Gill Sans"/>
                <a:cs typeface="Gill Sans"/>
                <a:sym typeface="Gill Sans"/>
              </a:rPr>
              <a:t>demográficas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edad</a:t>
            </a:r>
            <a:r>
              <a:rPr lang="en-GB" sz="1800" dirty="0">
                <a:solidFill>
                  <a:schemeClr val="dk1"/>
                </a:solidFill>
                <a:latin typeface="Gill Sans"/>
                <a:ea typeface="Gill Sans"/>
                <a:cs typeface="Gill Sans"/>
                <a:sym typeface="Gill Sans"/>
              </a:rPr>
              <a:t> y </a:t>
            </a:r>
            <a:r>
              <a:rPr lang="en-GB" sz="1800" dirty="0" err="1">
                <a:solidFill>
                  <a:schemeClr val="dk1"/>
                </a:solidFill>
                <a:latin typeface="Gill Sans"/>
                <a:ea typeface="Gill Sans"/>
                <a:cs typeface="Gill Sans"/>
                <a:sym typeface="Gill Sans"/>
              </a:rPr>
              <a:t>género</a:t>
            </a:r>
            <a:endParaRPr sz="1800" dirty="0">
              <a:solidFill>
                <a:schemeClr val="dk1"/>
              </a:solidFill>
              <a:latin typeface="Gill Sans"/>
              <a:ea typeface="Gill Sans"/>
              <a:cs typeface="Gill Sans"/>
              <a:sym typeface="Gill Sans"/>
            </a:endParaRPr>
          </a:p>
          <a:p>
            <a:pPr marL="0" marR="0" lvl="0" indent="0" algn="l" rtl="0">
              <a:spcBef>
                <a:spcPts val="0"/>
              </a:spcBef>
              <a:spcAft>
                <a:spcPts val="0"/>
              </a:spcAft>
              <a:buNone/>
            </a:pPr>
            <a:endParaRPr sz="18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GB" sz="1800" b="1" u="sng" dirty="0">
                <a:solidFill>
                  <a:schemeClr val="dk1"/>
                </a:solidFill>
                <a:latin typeface="Gill Sans"/>
                <a:ea typeface="Gill Sans"/>
                <a:cs typeface="Gill Sans"/>
                <a:sym typeface="Gill Sans"/>
              </a:rPr>
              <a:t>Variables </a:t>
            </a:r>
            <a:r>
              <a:rPr lang="en-GB" sz="1800" b="1" u="sng" dirty="0" err="1">
                <a:solidFill>
                  <a:schemeClr val="dk1"/>
                </a:solidFill>
                <a:latin typeface="Gill Sans"/>
                <a:ea typeface="Gill Sans"/>
                <a:cs typeface="Gill Sans"/>
                <a:sym typeface="Gill Sans"/>
              </a:rPr>
              <a:t>contextuales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cercanía</a:t>
            </a:r>
            <a:r>
              <a:rPr lang="en-GB" sz="1800" dirty="0">
                <a:solidFill>
                  <a:schemeClr val="dk1"/>
                </a:solidFill>
                <a:latin typeface="Gill Sans"/>
                <a:ea typeface="Gill Sans"/>
                <a:cs typeface="Gill Sans"/>
                <a:sym typeface="Gill Sans"/>
              </a:rPr>
              <a:t> personal al COVID-19 + </a:t>
            </a:r>
            <a:r>
              <a:rPr lang="en-GB" sz="1800" b="1" dirty="0" err="1">
                <a:solidFill>
                  <a:srgbClr val="FF0000"/>
                </a:solidFill>
                <a:latin typeface="Gill Sans"/>
                <a:ea typeface="Gill Sans"/>
                <a:cs typeface="Gill Sans"/>
                <a:sym typeface="Gill Sans"/>
              </a:rPr>
              <a:t>severidad</a:t>
            </a:r>
            <a:r>
              <a:rPr lang="en-GB" sz="1800" b="1" dirty="0">
                <a:solidFill>
                  <a:srgbClr val="FF0000"/>
                </a:solidFill>
                <a:latin typeface="Gill Sans"/>
                <a:ea typeface="Gill Sans"/>
                <a:cs typeface="Gill Sans"/>
                <a:sym typeface="Gill Sans"/>
              </a:rPr>
              <a:t> de la crisis </a:t>
            </a:r>
            <a:r>
              <a:rPr lang="en-GB" sz="1800" b="1" dirty="0" err="1">
                <a:solidFill>
                  <a:srgbClr val="FF0000"/>
                </a:solidFill>
                <a:latin typeface="Gill Sans"/>
                <a:ea typeface="Gill Sans"/>
                <a:cs typeface="Gill Sans"/>
                <a:sym typeface="Gill Sans"/>
              </a:rPr>
              <a:t>en</a:t>
            </a:r>
            <a:r>
              <a:rPr lang="en-GB" sz="1800" b="1" dirty="0">
                <a:solidFill>
                  <a:srgbClr val="FF0000"/>
                </a:solidFill>
                <a:latin typeface="Gill Sans"/>
                <a:ea typeface="Gill Sans"/>
                <a:cs typeface="Gill Sans"/>
                <a:sym typeface="Gill Sans"/>
              </a:rPr>
              <a:t> el </a:t>
            </a:r>
            <a:r>
              <a:rPr lang="en-GB" sz="1800" b="1" dirty="0" err="1">
                <a:solidFill>
                  <a:srgbClr val="FF0000"/>
                </a:solidFill>
                <a:latin typeface="Gill Sans"/>
                <a:ea typeface="Gill Sans"/>
                <a:cs typeface="Gill Sans"/>
                <a:sym typeface="Gill Sans"/>
              </a:rPr>
              <a:t>país</a:t>
            </a:r>
            <a:r>
              <a:rPr lang="en-GB" sz="1800" dirty="0">
                <a:solidFill>
                  <a:schemeClr val="dk1"/>
                </a:solidFill>
                <a:latin typeface="Gill Sans"/>
                <a:ea typeface="Gill Sans"/>
                <a:cs typeface="Gill Sans"/>
                <a:sym typeface="Gill Sans"/>
              </a:rPr>
              <a:t>.</a:t>
            </a:r>
            <a:endParaRPr dirty="0"/>
          </a:p>
          <a:p>
            <a:pPr marL="0" marR="0" lvl="0" indent="0" algn="l" rtl="0">
              <a:spcBef>
                <a:spcPts val="0"/>
              </a:spcBef>
              <a:spcAft>
                <a:spcPts val="0"/>
              </a:spcAft>
              <a:buNone/>
            </a:pPr>
            <a:endParaRPr sz="18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GB" sz="1800" b="1" u="sng" dirty="0">
                <a:solidFill>
                  <a:schemeClr val="dk1"/>
                </a:solidFill>
                <a:latin typeface="Gill Sans"/>
                <a:ea typeface="Gill Sans"/>
                <a:cs typeface="Gill Sans"/>
                <a:sym typeface="Gill Sans"/>
              </a:rPr>
              <a:t>Variables de </a:t>
            </a:r>
            <a:r>
              <a:rPr lang="en-GB" sz="1800" b="1" u="sng" dirty="0" err="1">
                <a:solidFill>
                  <a:schemeClr val="dk1"/>
                </a:solidFill>
                <a:latin typeface="Gill Sans"/>
                <a:ea typeface="Gill Sans"/>
                <a:cs typeface="Gill Sans"/>
                <a:sym typeface="Gill Sans"/>
              </a:rPr>
              <a:t>personalidad</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medición</a:t>
            </a:r>
            <a:r>
              <a:rPr lang="en-GB" sz="1800" dirty="0">
                <a:solidFill>
                  <a:schemeClr val="dk1"/>
                </a:solidFill>
                <a:latin typeface="Gill Sans"/>
                <a:ea typeface="Gill Sans"/>
                <a:cs typeface="Gill Sans"/>
                <a:sym typeface="Gill Sans"/>
              </a:rPr>
              <a:t> de los 5 </a:t>
            </a:r>
            <a:r>
              <a:rPr lang="en-GB" sz="1800" dirty="0" err="1">
                <a:solidFill>
                  <a:schemeClr val="dk1"/>
                </a:solidFill>
                <a:latin typeface="Gill Sans"/>
                <a:ea typeface="Gill Sans"/>
                <a:cs typeface="Gill Sans"/>
                <a:sym typeface="Gill Sans"/>
              </a:rPr>
              <a:t>grandes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rasgos</a:t>
            </a:r>
            <a:r>
              <a:rPr lang="en-GB" sz="1800" dirty="0">
                <a:solidFill>
                  <a:schemeClr val="dk1"/>
                </a:solidFill>
                <a:latin typeface="Gill Sans"/>
                <a:ea typeface="Gill Sans"/>
                <a:cs typeface="Gill Sans"/>
                <a:sym typeface="Gill Sans"/>
              </a:rPr>
              <a:t> de la </a:t>
            </a:r>
            <a:r>
              <a:rPr lang="en-GB" sz="1800" dirty="0" err="1">
                <a:solidFill>
                  <a:schemeClr val="dk1"/>
                </a:solidFill>
                <a:latin typeface="Gill Sans"/>
                <a:ea typeface="Gill Sans"/>
                <a:cs typeface="Gill Sans"/>
                <a:sym typeface="Gill Sans"/>
              </a:rPr>
              <a:t>personalidad</a:t>
            </a:r>
            <a:r>
              <a:rPr lang="en-GB" sz="1800" dirty="0">
                <a:solidFill>
                  <a:schemeClr val="dk1"/>
                </a:solidFill>
                <a:latin typeface="Gill Sans"/>
                <a:ea typeface="Gill Sans"/>
                <a:cs typeface="Gill Sans"/>
                <a:sym typeface="Gill Sans"/>
              </a:rPr>
              <a:t> (OCEAN)</a:t>
            </a:r>
            <a:endParaRPr dirty="0"/>
          </a:p>
          <a:p>
            <a:pPr marL="0" marR="0" lvl="0" indent="0" algn="l" rtl="0">
              <a:spcBef>
                <a:spcPts val="0"/>
              </a:spcBef>
              <a:spcAft>
                <a:spcPts val="0"/>
              </a:spcAft>
              <a:buNone/>
            </a:pPr>
            <a:endParaRPr sz="18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GB" sz="1800" b="1" u="sng" dirty="0">
                <a:solidFill>
                  <a:schemeClr val="dk1"/>
                </a:solidFill>
                <a:latin typeface="Gill Sans"/>
                <a:ea typeface="Gill Sans"/>
                <a:cs typeface="Gill Sans"/>
                <a:sym typeface="Gill Sans"/>
              </a:rPr>
              <a:t>Variables </a:t>
            </a:r>
            <a:r>
              <a:rPr lang="en-GB" sz="1800" b="1" u="sng" dirty="0" err="1">
                <a:solidFill>
                  <a:schemeClr val="dk1"/>
                </a:solidFill>
                <a:latin typeface="Gill Sans"/>
                <a:ea typeface="Gill Sans"/>
                <a:cs typeface="Gill Sans"/>
                <a:sym typeface="Gill Sans"/>
              </a:rPr>
              <a:t>experimentales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Versión</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presentada</a:t>
            </a:r>
            <a:r>
              <a:rPr lang="en-GB" sz="1800" dirty="0">
                <a:solidFill>
                  <a:schemeClr val="dk1"/>
                </a:solidFill>
                <a:latin typeface="Gill Sans"/>
                <a:ea typeface="Gill Sans"/>
                <a:cs typeface="Gill Sans"/>
                <a:sym typeface="Gill Sans"/>
              </a:rPr>
              <a:t> del </a:t>
            </a:r>
            <a:r>
              <a:rPr lang="en-GB" sz="1800" dirty="0" err="1">
                <a:solidFill>
                  <a:schemeClr val="dk1"/>
                </a:solidFill>
                <a:latin typeface="Gill Sans"/>
                <a:ea typeface="Gill Sans"/>
                <a:cs typeface="Gill Sans"/>
                <a:sym typeface="Gill Sans"/>
              </a:rPr>
              <a:t>dilema</a:t>
            </a:r>
            <a:r>
              <a:rPr lang="en-GB" sz="1800" dirty="0">
                <a:solidFill>
                  <a:schemeClr val="dk1"/>
                </a:solidFill>
                <a:latin typeface="Gill Sans"/>
                <a:ea typeface="Gill Sans"/>
                <a:cs typeface="Gill Sans"/>
                <a:sym typeface="Gill Sans"/>
              </a:rPr>
              <a:t> del </a:t>
            </a:r>
            <a:r>
              <a:rPr lang="en-GB" sz="1800" dirty="0" err="1">
                <a:solidFill>
                  <a:schemeClr val="dk1"/>
                </a:solidFill>
                <a:latin typeface="Gill Sans"/>
                <a:ea typeface="Gill Sans"/>
                <a:cs typeface="Gill Sans"/>
                <a:sym typeface="Gill Sans"/>
              </a:rPr>
              <a:t>tranvía</a:t>
            </a:r>
            <a:r>
              <a:rPr lang="en-GB" sz="1800" dirty="0">
                <a:solidFill>
                  <a:schemeClr val="dk1"/>
                </a:solidFill>
                <a:latin typeface="Gill Sans"/>
                <a:ea typeface="Gill Sans"/>
                <a:cs typeface="Gill Sans"/>
                <a:sym typeface="Gill Sans"/>
              </a:rPr>
              <a:t> (personal o impersonal) y </a:t>
            </a:r>
            <a:r>
              <a:rPr lang="en-GB" sz="1800" dirty="0" err="1">
                <a:solidFill>
                  <a:schemeClr val="dk1"/>
                </a:solidFill>
                <a:latin typeface="Gill Sans"/>
                <a:ea typeface="Gill Sans"/>
                <a:cs typeface="Gill Sans"/>
                <a:sym typeface="Gill Sans"/>
              </a:rPr>
              <a:t>si</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fue</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contestado</a:t>
            </a:r>
            <a:r>
              <a:rPr lang="en-GB" sz="1800" dirty="0">
                <a:solidFill>
                  <a:schemeClr val="dk1"/>
                </a:solidFill>
                <a:latin typeface="Gill Sans"/>
                <a:ea typeface="Gill Sans"/>
                <a:cs typeface="Gill Sans"/>
                <a:sym typeface="Gill Sans"/>
              </a:rPr>
              <a:t> antes o </a:t>
            </a:r>
            <a:r>
              <a:rPr lang="en-GB" sz="1800" dirty="0" err="1">
                <a:solidFill>
                  <a:schemeClr val="dk1"/>
                </a:solidFill>
                <a:latin typeface="Gill Sans"/>
                <a:ea typeface="Gill Sans"/>
                <a:cs typeface="Gill Sans"/>
                <a:sym typeface="Gill Sans"/>
              </a:rPr>
              <a:t>después</a:t>
            </a:r>
            <a:r>
              <a:rPr lang="en-GB" sz="1800" dirty="0">
                <a:solidFill>
                  <a:schemeClr val="dk1"/>
                </a:solidFill>
                <a:latin typeface="Gill Sans"/>
                <a:ea typeface="Gill Sans"/>
                <a:cs typeface="Gill Sans"/>
                <a:sym typeface="Gill Sans"/>
              </a:rPr>
              <a:t> que los </a:t>
            </a:r>
            <a:r>
              <a:rPr lang="en-GB" sz="1800" dirty="0" err="1">
                <a:solidFill>
                  <a:schemeClr val="dk1"/>
                </a:solidFill>
                <a:latin typeface="Gill Sans"/>
                <a:ea typeface="Gill Sans"/>
                <a:cs typeface="Gill Sans"/>
                <a:sym typeface="Gill Sans"/>
              </a:rPr>
              <a:t>problemas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morales</a:t>
            </a:r>
            <a:r>
              <a:rPr lang="en-GB" sz="1800" dirty="0">
                <a:solidFill>
                  <a:schemeClr val="dk1"/>
                </a:solidFill>
                <a:latin typeface="Gill Sans"/>
                <a:ea typeface="Gill Sans"/>
                <a:cs typeface="Gill Sans"/>
                <a:sym typeface="Gill Sans"/>
              </a:rPr>
              <a:t> </a:t>
            </a:r>
            <a:r>
              <a:rPr lang="en-GB" sz="1800" dirty="0" err="1">
                <a:solidFill>
                  <a:schemeClr val="dk1"/>
                </a:solidFill>
                <a:latin typeface="Gill Sans"/>
                <a:ea typeface="Gill Sans"/>
                <a:cs typeface="Gill Sans"/>
                <a:sym typeface="Gill Sans"/>
              </a:rPr>
              <a:t>sobre</a:t>
            </a:r>
            <a:r>
              <a:rPr lang="en-GB" sz="1800" dirty="0">
                <a:solidFill>
                  <a:schemeClr val="dk1"/>
                </a:solidFill>
                <a:latin typeface="Gill Sans"/>
                <a:ea typeface="Gill Sans"/>
                <a:cs typeface="Gill Sans"/>
                <a:sym typeface="Gill Sans"/>
              </a:rPr>
              <a:t> la </a:t>
            </a:r>
            <a:r>
              <a:rPr lang="en-GB" sz="1800" dirty="0" err="1">
                <a:solidFill>
                  <a:schemeClr val="dk1"/>
                </a:solidFill>
                <a:latin typeface="Gill Sans"/>
                <a:ea typeface="Gill Sans"/>
                <a:cs typeface="Gill Sans"/>
                <a:sym typeface="Gill Sans"/>
              </a:rPr>
              <a:t>pandemia</a:t>
            </a:r>
            <a:r>
              <a:rPr lang="en-GB" sz="1800" dirty="0">
                <a:solidFill>
                  <a:schemeClr val="dk1"/>
                </a:solidFill>
                <a:latin typeface="Gill Sans"/>
                <a:ea typeface="Gill Sans"/>
                <a:cs typeface="Gill Sans"/>
                <a:sym typeface="Gill Sans"/>
              </a:rPr>
              <a:t>.</a:t>
            </a:r>
            <a:endParaRPr dirty="0"/>
          </a:p>
          <a:p>
            <a:pPr marL="342900" marR="0" lvl="0" indent="-228600" algn="ctr" rtl="0">
              <a:spcBef>
                <a:spcPts val="0"/>
              </a:spcBef>
              <a:spcAft>
                <a:spcPts val="0"/>
              </a:spcAft>
              <a:buClr>
                <a:schemeClr val="dk1"/>
              </a:buClr>
              <a:buSzPts val="1800"/>
              <a:buFont typeface="Gill Sans"/>
              <a:buNone/>
            </a:pPr>
            <a:endParaRPr sz="1800" dirty="0">
              <a:solidFill>
                <a:schemeClr val="dk1"/>
              </a:solidFill>
              <a:latin typeface="Gill Sans"/>
              <a:ea typeface="Gill Sans"/>
              <a:cs typeface="Gill Sans"/>
              <a:sym typeface="Gill Sans"/>
            </a:endParaRPr>
          </a:p>
          <a:p>
            <a:pPr marL="342900" marR="0" lvl="0" indent="-228600" algn="ctr" rtl="0">
              <a:spcBef>
                <a:spcPts val="0"/>
              </a:spcBef>
              <a:spcAft>
                <a:spcPts val="0"/>
              </a:spcAft>
              <a:buClr>
                <a:schemeClr val="dk1"/>
              </a:buClr>
              <a:buSzPts val="1800"/>
              <a:buFont typeface="Gill Sans"/>
              <a:buNone/>
            </a:pPr>
            <a:endParaRPr sz="1800" dirty="0">
              <a:solidFill>
                <a:schemeClr val="dk1"/>
              </a:solidFill>
              <a:latin typeface="Gill Sans"/>
              <a:ea typeface="Gill Sans"/>
              <a:cs typeface="Gill Sans"/>
              <a:sym typeface="Gill Sans"/>
            </a:endParaRPr>
          </a:p>
        </p:txBody>
      </p:sp>
      <p:sp>
        <p:nvSpPr>
          <p:cNvPr id="4" name="Google Shape;614;p45">
            <a:extLst>
              <a:ext uri="{FF2B5EF4-FFF2-40B4-BE49-F238E27FC236}">
                <a16:creationId xmlns:a16="http://schemas.microsoft.com/office/drawing/2014/main" id="{59E19000-215C-4181-9F1A-99F1D00D6B7B}"/>
              </a:ext>
            </a:extLst>
          </p:cNvPr>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50"/>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pic>
        <p:nvPicPr>
          <p:cNvPr id="666" name="Google Shape;666;p50"/>
          <p:cNvPicPr preferRelativeResize="0"/>
          <p:nvPr/>
        </p:nvPicPr>
        <p:blipFill rotWithShape="1">
          <a:blip r:embed="rId3">
            <a:alphaModFix/>
          </a:blip>
          <a:srcRect t="7289" r="44391"/>
          <a:stretch/>
        </p:blipFill>
        <p:spPr>
          <a:xfrm>
            <a:off x="492566" y="1889680"/>
            <a:ext cx="3738881" cy="4831812"/>
          </a:xfrm>
          <a:prstGeom prst="rect">
            <a:avLst/>
          </a:prstGeom>
          <a:noFill/>
          <a:ln>
            <a:noFill/>
          </a:ln>
        </p:spPr>
      </p:pic>
      <p:pic>
        <p:nvPicPr>
          <p:cNvPr id="667" name="Google Shape;667;p50"/>
          <p:cNvPicPr preferRelativeResize="0"/>
          <p:nvPr/>
        </p:nvPicPr>
        <p:blipFill rotWithShape="1">
          <a:blip r:embed="rId4">
            <a:alphaModFix/>
          </a:blip>
          <a:srcRect l="61984" t="3604" b="69857"/>
          <a:stretch/>
        </p:blipFill>
        <p:spPr>
          <a:xfrm>
            <a:off x="4429888" y="1962809"/>
            <a:ext cx="3325151" cy="2052626"/>
          </a:xfrm>
          <a:prstGeom prst="rect">
            <a:avLst/>
          </a:prstGeom>
          <a:noFill/>
          <a:ln>
            <a:noFill/>
          </a:ln>
        </p:spPr>
      </p:pic>
      <p:pic>
        <p:nvPicPr>
          <p:cNvPr id="668" name="Google Shape;668;p50"/>
          <p:cNvPicPr preferRelativeResize="0"/>
          <p:nvPr/>
        </p:nvPicPr>
        <p:blipFill rotWithShape="1">
          <a:blip r:embed="rId5">
            <a:alphaModFix/>
          </a:blip>
          <a:srcRect l="56062" t="4177" r="-8649" b="58782"/>
          <a:stretch/>
        </p:blipFill>
        <p:spPr>
          <a:xfrm>
            <a:off x="4271058" y="4289904"/>
            <a:ext cx="4342786" cy="2371061"/>
          </a:xfrm>
          <a:prstGeom prst="rect">
            <a:avLst/>
          </a:prstGeom>
          <a:noFill/>
          <a:ln>
            <a:noFill/>
          </a:ln>
        </p:spPr>
      </p:pic>
      <p:sp>
        <p:nvSpPr>
          <p:cNvPr id="669" name="Google Shape;669;p50"/>
          <p:cNvSpPr txBox="1"/>
          <p:nvPr/>
        </p:nvSpPr>
        <p:spPr>
          <a:xfrm>
            <a:off x="8472667" y="2176040"/>
            <a:ext cx="3125165"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Gill Sans"/>
                <a:ea typeface="Gill Sans"/>
                <a:cs typeface="Gill Sans"/>
                <a:sym typeface="Gill Sans"/>
              </a:rPr>
              <a:t>Vimos una mayor proyección sobre ambas componentes en aquellos participantes que residen en países donde la crisis fue más intensa</a:t>
            </a:r>
            <a:endParaRPr sz="1600">
              <a:solidFill>
                <a:schemeClr val="dk1"/>
              </a:solidFill>
              <a:latin typeface="Gill Sans"/>
              <a:ea typeface="Gill Sans"/>
              <a:cs typeface="Gill Sans"/>
              <a:sym typeface="Gill Sans"/>
            </a:endParaRPr>
          </a:p>
        </p:txBody>
      </p:sp>
      <p:sp>
        <p:nvSpPr>
          <p:cNvPr id="670" name="Google Shape;670;p50"/>
          <p:cNvSpPr txBox="1"/>
          <p:nvPr/>
        </p:nvSpPr>
        <p:spPr>
          <a:xfrm>
            <a:off x="8497745" y="4527630"/>
            <a:ext cx="3285282"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Gill Sans"/>
                <a:ea typeface="Gill Sans"/>
                <a:cs typeface="Gill Sans"/>
                <a:sym typeface="Gill Sans"/>
              </a:rPr>
              <a:t>Esto sugiere que ambos tipos de priorización utilitarista podrían depender del contexto (siendo datos observacionales no se puede concluir más que esto)</a:t>
            </a:r>
            <a:endParaRPr/>
          </a:p>
        </p:txBody>
      </p:sp>
      <p:sp>
        <p:nvSpPr>
          <p:cNvPr id="8" name="Google Shape;614;p45">
            <a:extLst>
              <a:ext uri="{FF2B5EF4-FFF2-40B4-BE49-F238E27FC236}">
                <a16:creationId xmlns:a16="http://schemas.microsoft.com/office/drawing/2014/main" id="{41C96CF6-B0CC-42A5-BF1D-464F4B5FC7E3}"/>
              </a:ext>
            </a:extLst>
          </p:cNvPr>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51"/>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676" name="Google Shape;676;p51"/>
          <p:cNvSpPr txBox="1"/>
          <p:nvPr/>
        </p:nvSpPr>
        <p:spPr>
          <a:xfrm>
            <a:off x="474562" y="2071868"/>
            <a:ext cx="1098437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Para entender la contribución relativa de cada efecto, hicimos una regresión múltiple sobre cada componente:</a:t>
            </a:r>
            <a:endParaRPr/>
          </a:p>
        </p:txBody>
      </p:sp>
      <p:pic>
        <p:nvPicPr>
          <p:cNvPr id="677" name="Google Shape;677;p51"/>
          <p:cNvPicPr preferRelativeResize="0"/>
          <p:nvPr/>
        </p:nvPicPr>
        <p:blipFill rotWithShape="1">
          <a:blip r:embed="rId3">
            <a:alphaModFix/>
          </a:blip>
          <a:srcRect/>
          <a:stretch/>
        </p:blipFill>
        <p:spPr>
          <a:xfrm>
            <a:off x="451412" y="2703319"/>
            <a:ext cx="6391235" cy="3779790"/>
          </a:xfrm>
          <a:prstGeom prst="rect">
            <a:avLst/>
          </a:prstGeom>
          <a:noFill/>
          <a:ln>
            <a:noFill/>
          </a:ln>
        </p:spPr>
      </p:pic>
      <p:sp>
        <p:nvSpPr>
          <p:cNvPr id="678" name="Google Shape;678;p51"/>
          <p:cNvSpPr txBox="1"/>
          <p:nvPr/>
        </p:nvSpPr>
        <p:spPr>
          <a:xfrm>
            <a:off x="6921660" y="2905245"/>
            <a:ext cx="5023414" cy="31393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La primera componente (Human Life Expectancy) correlaciona con diferencias individuales en:</a:t>
            </a:r>
            <a:endParaRPr/>
          </a:p>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Instrumental Harm (+, moral)</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Severidad de la Crisis en el País (+, contextual)</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Apertura a Nuevas Experiencias (-, personalidad)</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Diligencia (+, personalidad)</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Extroversión (+, personalidad)</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Inestabilidad Emocional (+, personalidad)</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Género (- en mujeres, demográfica)</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Edad (+ con la edad, demográfica)</a:t>
            </a:r>
            <a:endParaRPr/>
          </a:p>
        </p:txBody>
      </p:sp>
      <p:sp>
        <p:nvSpPr>
          <p:cNvPr id="6" name="Google Shape;614;p45">
            <a:extLst>
              <a:ext uri="{FF2B5EF4-FFF2-40B4-BE49-F238E27FC236}">
                <a16:creationId xmlns:a16="http://schemas.microsoft.com/office/drawing/2014/main" id="{57CBFA4F-B779-4066-9A4E-C861E4B225A8}"/>
              </a:ext>
            </a:extLst>
          </p:cNvPr>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5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684" name="Google Shape;684;p52"/>
          <p:cNvSpPr txBox="1"/>
          <p:nvPr/>
        </p:nvSpPr>
        <p:spPr>
          <a:xfrm>
            <a:off x="474562" y="2071868"/>
            <a:ext cx="1098437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Para entender la contribución relativa de cada efecto, hicimos una regresión múltiple sobre cada componente:</a:t>
            </a:r>
            <a:endParaRPr/>
          </a:p>
        </p:txBody>
      </p:sp>
      <p:sp>
        <p:nvSpPr>
          <p:cNvPr id="685" name="Google Shape;685;p52"/>
          <p:cNvSpPr txBox="1"/>
          <p:nvPr/>
        </p:nvSpPr>
        <p:spPr>
          <a:xfrm>
            <a:off x="6921660" y="2905245"/>
            <a:ext cx="5023414"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Gill Sans"/>
                <a:ea typeface="Gill Sans"/>
                <a:cs typeface="Gill Sans"/>
                <a:sym typeface="Gill Sans"/>
              </a:rPr>
              <a:t>La segunda componente (Equitable Public Health) correlaciona con diferencias individuales en:</a:t>
            </a:r>
            <a:endParaRPr/>
          </a:p>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Impartial Beneficence (+, moral)</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Severidad de la Crisis en el País (+, contextual)</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Diligencia (+, personalidad)</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Extroversión (-, personalidad)</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Inestabilidad Emocional (+, personalidad)</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Género (+ en mujeres, demográfica)</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Gill Sans"/>
                <a:ea typeface="Gill Sans"/>
                <a:cs typeface="Gill Sans"/>
                <a:sym typeface="Gill Sans"/>
              </a:rPr>
              <a:t>Edad (- con la edad, demográfica)</a:t>
            </a:r>
            <a:endParaRPr/>
          </a:p>
        </p:txBody>
      </p:sp>
      <p:pic>
        <p:nvPicPr>
          <p:cNvPr id="686" name="Google Shape;686;p52"/>
          <p:cNvPicPr preferRelativeResize="0"/>
          <p:nvPr/>
        </p:nvPicPr>
        <p:blipFill rotWithShape="1">
          <a:blip r:embed="rId3">
            <a:alphaModFix/>
          </a:blip>
          <a:srcRect/>
          <a:stretch/>
        </p:blipFill>
        <p:spPr>
          <a:xfrm>
            <a:off x="335666" y="2637111"/>
            <a:ext cx="6474498" cy="3804924"/>
          </a:xfrm>
          <a:prstGeom prst="rect">
            <a:avLst/>
          </a:prstGeom>
          <a:noFill/>
          <a:ln>
            <a:noFill/>
          </a:ln>
        </p:spPr>
      </p:pic>
      <p:sp>
        <p:nvSpPr>
          <p:cNvPr id="6" name="Google Shape;614;p45">
            <a:extLst>
              <a:ext uri="{FF2B5EF4-FFF2-40B4-BE49-F238E27FC236}">
                <a16:creationId xmlns:a16="http://schemas.microsoft.com/office/drawing/2014/main" id="{E74D6697-13E9-48AB-B627-CF850403160A}"/>
              </a:ext>
            </a:extLst>
          </p:cNvPr>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dirty="0">
                <a:solidFill>
                  <a:schemeClr val="dk1"/>
                </a:solidFill>
                <a:latin typeface="Gill Sans"/>
                <a:ea typeface="Gill Sans"/>
                <a:cs typeface="Gill Sans"/>
                <a:sym typeface="Gill Sans"/>
              </a:rPr>
              <a:t>Navajas et al., </a:t>
            </a:r>
            <a:r>
              <a:rPr lang="en-GB" sz="1600" i="1" dirty="0">
                <a:solidFill>
                  <a:schemeClr val="dk1"/>
                </a:solidFill>
                <a:latin typeface="Gill Sans"/>
                <a:ea typeface="Gill Sans"/>
                <a:cs typeface="Gill Sans"/>
                <a:sym typeface="Gill Sans"/>
              </a:rPr>
              <a:t>Roy Soc Op Sci, </a:t>
            </a:r>
            <a:r>
              <a:rPr lang="en-GB" sz="1600" dirty="0">
                <a:solidFill>
                  <a:schemeClr val="dk1"/>
                </a:solidFill>
                <a:latin typeface="Gill Sans"/>
                <a:ea typeface="Gill Sans"/>
                <a:cs typeface="Gill Sans"/>
                <a:sym typeface="Gill Sans"/>
              </a:rPr>
              <a:t>2021</a:t>
            </a:r>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183" name="Google Shape;183;p2"/>
          <p:cNvSpPr txBox="1"/>
          <p:nvPr/>
        </p:nvSpPr>
        <p:spPr>
          <a:xfrm>
            <a:off x="796872" y="2238375"/>
            <a:ext cx="9418320" cy="6863377"/>
          </a:xfrm>
          <a:prstGeom prst="rect">
            <a:avLst/>
          </a:prstGeom>
          <a:noFill/>
          <a:ln>
            <a:noFill/>
          </a:ln>
        </p:spPr>
        <p:txBody>
          <a:bodyPr spcFirstLastPara="1" wrap="square" lIns="91425" tIns="45700" rIns="91425" bIns="45700" anchor="t" anchorCtr="0">
            <a:spAutoFit/>
          </a:bodyPr>
          <a:lstStyle/>
          <a:p>
            <a:pPr marL="457200" marR="0" lvl="0" indent="-457200" algn="l" rtl="0">
              <a:lnSpc>
                <a:spcPct val="200000"/>
              </a:lnSpc>
              <a:spcBef>
                <a:spcPts val="0"/>
              </a:spcBef>
              <a:spcAft>
                <a:spcPts val="0"/>
              </a:spcAft>
              <a:buClr>
                <a:schemeClr val="dk1"/>
              </a:buClr>
              <a:buSzPts val="2200"/>
              <a:buFont typeface="Gill Sans"/>
              <a:buAutoNum type="arabicParenR"/>
            </a:pPr>
            <a:r>
              <a:rPr lang="en-GB" sz="2200" i="0" u="none" strike="noStrike" cap="none" dirty="0" err="1">
                <a:solidFill>
                  <a:schemeClr val="dk1"/>
                </a:solidFill>
                <a:latin typeface="Gill Sans"/>
                <a:ea typeface="Gill Sans"/>
                <a:cs typeface="Gill Sans"/>
                <a:sym typeface="Gill Sans"/>
              </a:rPr>
              <a:t>Neurociencia</a:t>
            </a:r>
            <a:r>
              <a:rPr lang="en-GB" sz="2200" i="0" u="none" strike="noStrike" cap="none" dirty="0">
                <a:solidFill>
                  <a:schemeClr val="dk1"/>
                </a:solidFill>
                <a:latin typeface="Gill Sans"/>
                <a:ea typeface="Gill Sans"/>
                <a:cs typeface="Gill Sans"/>
                <a:sym typeface="Gill Sans"/>
              </a:rPr>
              <a:t> y </a:t>
            </a:r>
            <a:r>
              <a:rPr lang="en-GB" sz="2200" i="0" u="none" strike="noStrike" cap="none" dirty="0" err="1">
                <a:solidFill>
                  <a:schemeClr val="dk1"/>
                </a:solidFill>
                <a:latin typeface="Gill Sans"/>
                <a:ea typeface="Gill Sans"/>
                <a:cs typeface="Gill Sans"/>
                <a:sym typeface="Gill Sans"/>
              </a:rPr>
              <a:t>decisiones</a:t>
            </a:r>
            <a:r>
              <a:rPr lang="en-GB" sz="2200" i="0" u="none" strike="noStrike" cap="none" dirty="0">
                <a:solidFill>
                  <a:schemeClr val="dk1"/>
                </a:solidFill>
                <a:latin typeface="Gill Sans"/>
                <a:ea typeface="Gill Sans"/>
                <a:cs typeface="Gill Sans"/>
                <a:sym typeface="Gill Sans"/>
              </a:rPr>
              <a:t> </a:t>
            </a:r>
            <a:r>
              <a:rPr lang="en-GB" sz="2200" i="0" u="none" strike="noStrike" cap="none" dirty="0" err="1">
                <a:solidFill>
                  <a:schemeClr val="dk1"/>
                </a:solidFill>
                <a:latin typeface="Gill Sans"/>
                <a:ea typeface="Gill Sans"/>
                <a:cs typeface="Gill Sans"/>
                <a:sym typeface="Gill Sans"/>
              </a:rPr>
              <a:t>morales</a:t>
            </a:r>
            <a:endParaRPr sz="2200" i="0" u="none" strike="noStrike" cap="none" dirty="0">
              <a:solidFill>
                <a:schemeClr val="dk1"/>
              </a:solidFill>
              <a:latin typeface="Gill Sans"/>
              <a:ea typeface="Gill Sans"/>
              <a:cs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i="0" u="none" strike="noStrike" cap="none" dirty="0" err="1">
                <a:solidFill>
                  <a:schemeClr val="dk1"/>
                </a:solidFill>
                <a:latin typeface="Gill Sans"/>
                <a:ea typeface="Gill Sans"/>
                <a:cs typeface="Gill Sans"/>
                <a:sym typeface="Gill Sans"/>
              </a:rPr>
              <a:t>Modelo</a:t>
            </a:r>
            <a:r>
              <a:rPr lang="en-GB" sz="2200" i="0" u="none" strike="noStrike" cap="none" dirty="0">
                <a:solidFill>
                  <a:schemeClr val="dk1"/>
                </a:solidFill>
                <a:latin typeface="Gill Sans"/>
                <a:ea typeface="Gill Sans"/>
                <a:cs typeface="Gill Sans"/>
                <a:sym typeface="Gill Sans"/>
              </a:rPr>
              <a:t> bidimensional de la moral</a:t>
            </a: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a:solidFill>
                  <a:schemeClr val="dk1"/>
                </a:solidFill>
                <a:latin typeface="Gill Sans"/>
                <a:sym typeface="Gill Sans"/>
              </a:rPr>
              <a:t>Moral </a:t>
            </a:r>
            <a:r>
              <a:rPr lang="en-GB" sz="2200" dirty="0" err="1">
                <a:solidFill>
                  <a:schemeClr val="dk1"/>
                </a:solidFill>
                <a:latin typeface="Gill Sans"/>
                <a:sym typeface="Gill Sans"/>
              </a:rPr>
              <a:t>pandémica</a:t>
            </a:r>
            <a:endParaRPr lang="en-GB" sz="2200"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b="1" dirty="0" err="1">
                <a:solidFill>
                  <a:schemeClr val="dk1"/>
                </a:solidFill>
                <a:latin typeface="Gill Sans"/>
                <a:sym typeface="Gill Sans"/>
              </a:rPr>
              <a:t>Conversaciones</a:t>
            </a:r>
            <a:r>
              <a:rPr lang="en-GB" sz="2200" b="1" dirty="0">
                <a:solidFill>
                  <a:schemeClr val="dk1"/>
                </a:solidFill>
                <a:latin typeface="Gill Sans"/>
                <a:sym typeface="Gill Sans"/>
              </a:rPr>
              <a:t> </a:t>
            </a:r>
            <a:r>
              <a:rPr lang="en-GB" sz="2200" b="1" dirty="0" err="1">
                <a:solidFill>
                  <a:schemeClr val="dk1"/>
                </a:solidFill>
                <a:latin typeface="Gill Sans"/>
                <a:sym typeface="Gill Sans"/>
              </a:rPr>
              <a:t>morales</a:t>
            </a:r>
            <a:endParaRPr lang="en-GB" sz="2200" b="1"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err="1">
                <a:solidFill>
                  <a:schemeClr val="dk1"/>
                </a:solidFill>
                <a:latin typeface="Gill Sans"/>
                <a:sym typeface="Gill Sans"/>
              </a:rPr>
              <a:t>Polarización</a:t>
            </a:r>
            <a:r>
              <a:rPr lang="en-GB" sz="2200" dirty="0">
                <a:solidFill>
                  <a:schemeClr val="dk1"/>
                </a:solidFill>
                <a:latin typeface="Gill Sans"/>
                <a:sym typeface="Gill Sans"/>
              </a:rPr>
              <a:t> </a:t>
            </a:r>
            <a:r>
              <a:rPr lang="en-GB" sz="2200" dirty="0" err="1">
                <a:solidFill>
                  <a:schemeClr val="dk1"/>
                </a:solidFill>
                <a:latin typeface="Gill Sans"/>
                <a:sym typeface="Gill Sans"/>
              </a:rPr>
              <a:t>política</a:t>
            </a:r>
            <a:endParaRPr dirty="0"/>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457200" marR="0" lvl="0" indent="-31750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285750" marR="0" lvl="0" indent="-14605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p:txBody>
      </p:sp>
      <p:pic>
        <p:nvPicPr>
          <p:cNvPr id="3" name="Picture 2">
            <a:extLst>
              <a:ext uri="{FF2B5EF4-FFF2-40B4-BE49-F238E27FC236}">
                <a16:creationId xmlns:a16="http://schemas.microsoft.com/office/drawing/2014/main" id="{48B8983D-A4B9-4C9A-A480-CD73284789FD}"/>
              </a:ext>
            </a:extLst>
          </p:cNvPr>
          <p:cNvPicPr>
            <a:picLocks noChangeAspect="1"/>
          </p:cNvPicPr>
          <p:nvPr/>
        </p:nvPicPr>
        <p:blipFill rotWithShape="1">
          <a:blip r:embed="rId3"/>
          <a:srcRect b="52104"/>
          <a:stretch/>
        </p:blipFill>
        <p:spPr>
          <a:xfrm>
            <a:off x="5731412" y="4150311"/>
            <a:ext cx="5878224" cy="2122023"/>
          </a:xfrm>
          <a:prstGeom prst="rect">
            <a:avLst/>
          </a:prstGeom>
        </p:spPr>
      </p:pic>
      <p:pic>
        <p:nvPicPr>
          <p:cNvPr id="1026" name="Picture 2" descr="How Identity, Not Issues, Explains the Partisan Divide | Scientific American">
            <a:extLst>
              <a:ext uri="{FF2B5EF4-FFF2-40B4-BE49-F238E27FC236}">
                <a16:creationId xmlns:a16="http://schemas.microsoft.com/office/drawing/2014/main" id="{A9348D58-B275-4A6D-8141-4CBC5BBDC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0836" y="2043497"/>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7179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59"/>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DEBATES MORALES</a:t>
            </a:r>
            <a:endParaRPr/>
          </a:p>
        </p:txBody>
      </p:sp>
      <p:pic>
        <p:nvPicPr>
          <p:cNvPr id="750" name="Google Shape;750;p59"/>
          <p:cNvPicPr preferRelativeResize="0"/>
          <p:nvPr/>
        </p:nvPicPr>
        <p:blipFill rotWithShape="1">
          <a:blip r:embed="rId3">
            <a:alphaModFix/>
          </a:blip>
          <a:srcRect/>
          <a:stretch/>
        </p:blipFill>
        <p:spPr>
          <a:xfrm>
            <a:off x="1283480" y="2235775"/>
            <a:ext cx="9259231" cy="3726486"/>
          </a:xfrm>
          <a:prstGeom prst="rect">
            <a:avLst/>
          </a:prstGeom>
          <a:noFill/>
          <a:ln>
            <a:noFill/>
          </a:ln>
        </p:spPr>
      </p:pic>
      <p:sp>
        <p:nvSpPr>
          <p:cNvPr id="751" name="Google Shape;751;p59"/>
          <p:cNvSpPr/>
          <p:nvPr/>
        </p:nvSpPr>
        <p:spPr>
          <a:xfrm>
            <a:off x="1073020" y="2164702"/>
            <a:ext cx="457200" cy="550506"/>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752" name="Google Shape;752;p59"/>
          <p:cNvSpPr/>
          <p:nvPr/>
        </p:nvSpPr>
        <p:spPr>
          <a:xfrm>
            <a:off x="6049347" y="2223796"/>
            <a:ext cx="457200" cy="550506"/>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753" name="Google Shape;753;p59"/>
          <p:cNvSpPr/>
          <p:nvPr/>
        </p:nvSpPr>
        <p:spPr>
          <a:xfrm>
            <a:off x="8481526" y="3741576"/>
            <a:ext cx="746449" cy="587829"/>
          </a:xfrm>
          <a:prstGeom prst="ellipse">
            <a:avLst/>
          </a:prstGeom>
          <a:noFill/>
          <a:ln w="5715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754" name="Google Shape;754;p59"/>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Curr Biol, </a:t>
            </a:r>
            <a:r>
              <a:rPr lang="en-GB" sz="1600">
                <a:solidFill>
                  <a:schemeClr val="dk1"/>
                </a:solidFill>
                <a:latin typeface="Gill Sans"/>
                <a:ea typeface="Gill Sans"/>
                <a:cs typeface="Gill Sans"/>
                <a:sym typeface="Gill Sans"/>
              </a:rPr>
              <a:t>2019</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60"/>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EXPERIMENTO</a:t>
            </a:r>
            <a:endParaRPr/>
          </a:p>
        </p:txBody>
      </p:sp>
      <p:grpSp>
        <p:nvGrpSpPr>
          <p:cNvPr id="760" name="Google Shape;760;p60"/>
          <p:cNvGrpSpPr/>
          <p:nvPr/>
        </p:nvGrpSpPr>
        <p:grpSpPr>
          <a:xfrm>
            <a:off x="649410" y="2468880"/>
            <a:ext cx="4044510" cy="3307398"/>
            <a:chOff x="436050" y="2255520"/>
            <a:chExt cx="4044510" cy="3307398"/>
          </a:xfrm>
        </p:grpSpPr>
        <p:grpSp>
          <p:nvGrpSpPr>
            <p:cNvPr id="761" name="Google Shape;761;p60"/>
            <p:cNvGrpSpPr/>
            <p:nvPr/>
          </p:nvGrpSpPr>
          <p:grpSpPr>
            <a:xfrm>
              <a:off x="436050" y="2255520"/>
              <a:ext cx="4044510" cy="3307398"/>
              <a:chOff x="436050" y="2255520"/>
              <a:chExt cx="4044510" cy="3307398"/>
            </a:xfrm>
          </p:grpSpPr>
          <p:pic>
            <p:nvPicPr>
              <p:cNvPr id="762" name="Google Shape;762;p60"/>
              <p:cNvPicPr preferRelativeResize="0"/>
              <p:nvPr/>
            </p:nvPicPr>
            <p:blipFill rotWithShape="1">
              <a:blip r:embed="rId3">
                <a:alphaModFix/>
              </a:blip>
              <a:srcRect t="54203" r="85216" b="4268"/>
              <a:stretch/>
            </p:blipFill>
            <p:spPr>
              <a:xfrm>
                <a:off x="436050" y="2255520"/>
                <a:ext cx="1819470" cy="3261360"/>
              </a:xfrm>
              <a:prstGeom prst="rect">
                <a:avLst/>
              </a:prstGeom>
              <a:noFill/>
              <a:ln>
                <a:noFill/>
              </a:ln>
            </p:spPr>
          </p:pic>
          <p:pic>
            <p:nvPicPr>
              <p:cNvPr id="763" name="Google Shape;763;p60" descr="Related image"/>
              <p:cNvPicPr preferRelativeResize="0"/>
              <p:nvPr/>
            </p:nvPicPr>
            <p:blipFill rotWithShape="1">
              <a:blip r:embed="rId4">
                <a:alphaModFix/>
              </a:blip>
              <a:srcRect l="25440" r="24429"/>
              <a:stretch/>
            </p:blipFill>
            <p:spPr>
              <a:xfrm>
                <a:off x="2621280" y="4032885"/>
                <a:ext cx="1859280" cy="1530033"/>
              </a:xfrm>
              <a:prstGeom prst="rect">
                <a:avLst/>
              </a:prstGeom>
              <a:noFill/>
              <a:ln>
                <a:noFill/>
              </a:ln>
            </p:spPr>
          </p:pic>
        </p:grpSp>
        <p:pic>
          <p:nvPicPr>
            <p:cNvPr id="764" name="Google Shape;764;p60" descr="Image result for tedxriodelaplata"/>
            <p:cNvPicPr preferRelativeResize="0"/>
            <p:nvPr/>
          </p:nvPicPr>
          <p:blipFill rotWithShape="1">
            <a:blip r:embed="rId5">
              <a:alphaModFix/>
            </a:blip>
            <a:srcRect t="14222" b="12889"/>
            <a:stretch/>
          </p:blipFill>
          <p:spPr>
            <a:xfrm>
              <a:off x="2621279" y="2391652"/>
              <a:ext cx="1778635" cy="1296427"/>
            </a:xfrm>
            <a:prstGeom prst="rect">
              <a:avLst/>
            </a:prstGeom>
            <a:noFill/>
            <a:ln>
              <a:noFill/>
            </a:ln>
          </p:spPr>
        </p:pic>
      </p:grpSp>
      <p:grpSp>
        <p:nvGrpSpPr>
          <p:cNvPr id="765" name="Google Shape;765;p60"/>
          <p:cNvGrpSpPr/>
          <p:nvPr/>
        </p:nvGrpSpPr>
        <p:grpSpPr>
          <a:xfrm>
            <a:off x="4002210" y="2011680"/>
            <a:ext cx="6970590" cy="3962400"/>
            <a:chOff x="4002210" y="2011680"/>
            <a:chExt cx="6970590" cy="3962400"/>
          </a:xfrm>
        </p:grpSpPr>
        <p:pic>
          <p:nvPicPr>
            <p:cNvPr id="766" name="Google Shape;766;p60"/>
            <p:cNvPicPr preferRelativeResize="0"/>
            <p:nvPr/>
          </p:nvPicPr>
          <p:blipFill rotWithShape="1">
            <a:blip r:embed="rId3">
              <a:alphaModFix/>
            </a:blip>
            <a:srcRect r="43360" b="52781"/>
            <a:stretch/>
          </p:blipFill>
          <p:spPr>
            <a:xfrm>
              <a:off x="4002210" y="2265816"/>
              <a:ext cx="6970590" cy="3708264"/>
            </a:xfrm>
            <a:prstGeom prst="rect">
              <a:avLst/>
            </a:prstGeom>
            <a:noFill/>
            <a:ln>
              <a:noFill/>
            </a:ln>
          </p:spPr>
        </p:pic>
        <p:sp>
          <p:nvSpPr>
            <p:cNvPr id="767" name="Google Shape;767;p60"/>
            <p:cNvSpPr/>
            <p:nvPr/>
          </p:nvSpPr>
          <p:spPr>
            <a:xfrm>
              <a:off x="5394960" y="2011680"/>
              <a:ext cx="579120" cy="762000"/>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768" name="Google Shape;768;p60"/>
            <p:cNvSpPr/>
            <p:nvPr/>
          </p:nvSpPr>
          <p:spPr>
            <a:xfrm>
              <a:off x="6532880" y="2072640"/>
              <a:ext cx="4358640" cy="2438400"/>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grpSp>
      <p:sp>
        <p:nvSpPr>
          <p:cNvPr id="769" name="Google Shape;769;p60"/>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Curr Biol, </a:t>
            </a:r>
            <a:r>
              <a:rPr lang="en-GB" sz="1600">
                <a:solidFill>
                  <a:schemeClr val="dk1"/>
                </a:solidFill>
                <a:latin typeface="Gill Sans"/>
                <a:ea typeface="Gill Sans"/>
                <a:cs typeface="Gill Sans"/>
                <a:sym typeface="Gill Sans"/>
              </a:rPr>
              <a:t>2019</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61"/>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EXPERIMENTO</a:t>
            </a:r>
            <a:endParaRPr/>
          </a:p>
        </p:txBody>
      </p:sp>
      <p:grpSp>
        <p:nvGrpSpPr>
          <p:cNvPr id="775" name="Google Shape;775;p61"/>
          <p:cNvGrpSpPr/>
          <p:nvPr/>
        </p:nvGrpSpPr>
        <p:grpSpPr>
          <a:xfrm>
            <a:off x="649410" y="2468880"/>
            <a:ext cx="4044510" cy="3307398"/>
            <a:chOff x="436050" y="2255520"/>
            <a:chExt cx="4044510" cy="3307398"/>
          </a:xfrm>
        </p:grpSpPr>
        <p:grpSp>
          <p:nvGrpSpPr>
            <p:cNvPr id="776" name="Google Shape;776;p61"/>
            <p:cNvGrpSpPr/>
            <p:nvPr/>
          </p:nvGrpSpPr>
          <p:grpSpPr>
            <a:xfrm>
              <a:off x="436050" y="2255520"/>
              <a:ext cx="4044510" cy="3307398"/>
              <a:chOff x="436050" y="2255520"/>
              <a:chExt cx="4044510" cy="3307398"/>
            </a:xfrm>
          </p:grpSpPr>
          <p:pic>
            <p:nvPicPr>
              <p:cNvPr id="777" name="Google Shape;777;p61"/>
              <p:cNvPicPr preferRelativeResize="0"/>
              <p:nvPr/>
            </p:nvPicPr>
            <p:blipFill rotWithShape="1">
              <a:blip r:embed="rId3">
                <a:alphaModFix/>
              </a:blip>
              <a:srcRect t="54203" r="85216" b="4268"/>
              <a:stretch/>
            </p:blipFill>
            <p:spPr>
              <a:xfrm>
                <a:off x="436050" y="2255520"/>
                <a:ext cx="1819470" cy="3261360"/>
              </a:xfrm>
              <a:prstGeom prst="rect">
                <a:avLst/>
              </a:prstGeom>
              <a:noFill/>
              <a:ln>
                <a:noFill/>
              </a:ln>
            </p:spPr>
          </p:pic>
          <p:pic>
            <p:nvPicPr>
              <p:cNvPr id="778" name="Google Shape;778;p61" descr="Related image"/>
              <p:cNvPicPr preferRelativeResize="0"/>
              <p:nvPr/>
            </p:nvPicPr>
            <p:blipFill rotWithShape="1">
              <a:blip r:embed="rId4">
                <a:alphaModFix/>
              </a:blip>
              <a:srcRect l="25440" r="24429"/>
              <a:stretch/>
            </p:blipFill>
            <p:spPr>
              <a:xfrm>
                <a:off x="2621280" y="4032885"/>
                <a:ext cx="1859280" cy="1530033"/>
              </a:xfrm>
              <a:prstGeom prst="rect">
                <a:avLst/>
              </a:prstGeom>
              <a:noFill/>
              <a:ln>
                <a:noFill/>
              </a:ln>
            </p:spPr>
          </p:pic>
        </p:grpSp>
        <p:pic>
          <p:nvPicPr>
            <p:cNvPr id="779" name="Google Shape;779;p61" descr="Image result for tedxriodelaplata"/>
            <p:cNvPicPr preferRelativeResize="0"/>
            <p:nvPr/>
          </p:nvPicPr>
          <p:blipFill rotWithShape="1">
            <a:blip r:embed="rId5">
              <a:alphaModFix/>
            </a:blip>
            <a:srcRect t="14222" b="12889"/>
            <a:stretch/>
          </p:blipFill>
          <p:spPr>
            <a:xfrm>
              <a:off x="2621279" y="2391652"/>
              <a:ext cx="1778635" cy="1296427"/>
            </a:xfrm>
            <a:prstGeom prst="rect">
              <a:avLst/>
            </a:prstGeom>
            <a:noFill/>
            <a:ln>
              <a:noFill/>
            </a:ln>
          </p:spPr>
        </p:pic>
      </p:grpSp>
      <p:grpSp>
        <p:nvGrpSpPr>
          <p:cNvPr id="780" name="Google Shape;780;p61"/>
          <p:cNvGrpSpPr/>
          <p:nvPr/>
        </p:nvGrpSpPr>
        <p:grpSpPr>
          <a:xfrm>
            <a:off x="4002210" y="2011680"/>
            <a:ext cx="6970590" cy="3962400"/>
            <a:chOff x="4002210" y="2011680"/>
            <a:chExt cx="6970590" cy="3962400"/>
          </a:xfrm>
        </p:grpSpPr>
        <p:pic>
          <p:nvPicPr>
            <p:cNvPr id="781" name="Google Shape;781;p61"/>
            <p:cNvPicPr preferRelativeResize="0"/>
            <p:nvPr/>
          </p:nvPicPr>
          <p:blipFill rotWithShape="1">
            <a:blip r:embed="rId3">
              <a:alphaModFix/>
            </a:blip>
            <a:srcRect r="43360" b="52781"/>
            <a:stretch/>
          </p:blipFill>
          <p:spPr>
            <a:xfrm>
              <a:off x="4002210" y="2265816"/>
              <a:ext cx="6970590" cy="3708264"/>
            </a:xfrm>
            <a:prstGeom prst="rect">
              <a:avLst/>
            </a:prstGeom>
            <a:noFill/>
            <a:ln>
              <a:noFill/>
            </a:ln>
          </p:spPr>
        </p:pic>
        <p:sp>
          <p:nvSpPr>
            <p:cNvPr id="782" name="Google Shape;782;p61"/>
            <p:cNvSpPr/>
            <p:nvPr/>
          </p:nvSpPr>
          <p:spPr>
            <a:xfrm>
              <a:off x="5394960" y="2011680"/>
              <a:ext cx="579120" cy="762000"/>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grpSp>
      <p:sp>
        <p:nvSpPr>
          <p:cNvPr id="783" name="Google Shape;783;p61"/>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Curr Biol, </a:t>
            </a:r>
            <a:r>
              <a:rPr lang="en-GB" sz="1600">
                <a:solidFill>
                  <a:schemeClr val="dk1"/>
                </a:solidFill>
                <a:latin typeface="Gill Sans"/>
                <a:ea typeface="Gill Sans"/>
                <a:cs typeface="Gill Sans"/>
                <a:sym typeface="Gill Sans"/>
              </a:rPr>
              <a:t>2019</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8" name="Google Shape;788;p6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EXPERIMENTO</a:t>
            </a:r>
            <a:endParaRPr/>
          </a:p>
        </p:txBody>
      </p:sp>
      <p:pic>
        <p:nvPicPr>
          <p:cNvPr id="789" name="Google Shape;789;p62"/>
          <p:cNvPicPr preferRelativeResize="0"/>
          <p:nvPr/>
        </p:nvPicPr>
        <p:blipFill rotWithShape="1">
          <a:blip r:embed="rId3">
            <a:alphaModFix/>
          </a:blip>
          <a:srcRect l="61594" r="10914" b="52781"/>
          <a:stretch/>
        </p:blipFill>
        <p:spPr>
          <a:xfrm>
            <a:off x="3078480" y="2555376"/>
            <a:ext cx="3925552" cy="4302624"/>
          </a:xfrm>
          <a:prstGeom prst="rect">
            <a:avLst/>
          </a:prstGeom>
          <a:noFill/>
          <a:ln>
            <a:noFill/>
          </a:ln>
        </p:spPr>
      </p:pic>
      <p:sp>
        <p:nvSpPr>
          <p:cNvPr id="790" name="Google Shape;790;p62"/>
          <p:cNvSpPr txBox="1"/>
          <p:nvPr/>
        </p:nvSpPr>
        <p:spPr>
          <a:xfrm>
            <a:off x="6949440" y="2987040"/>
            <a:ext cx="440436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a:solidFill>
                  <a:schemeClr val="dk1"/>
                </a:solidFill>
                <a:latin typeface="Gill Sans"/>
                <a:ea typeface="Gill Sans"/>
                <a:cs typeface="Gill Sans"/>
                <a:sym typeface="Gill Sans"/>
              </a:rPr>
              <a:t>los grupos “asimétricos” </a:t>
            </a:r>
            <a:endParaRPr/>
          </a:p>
          <a:p>
            <a:pPr marL="0" marR="0" lvl="0" indent="0" algn="ctr" rtl="0">
              <a:spcBef>
                <a:spcPts val="0"/>
              </a:spcBef>
              <a:spcAft>
                <a:spcPts val="0"/>
              </a:spcAft>
              <a:buNone/>
            </a:pPr>
            <a:r>
              <a:rPr lang="en-GB" sz="2000">
                <a:solidFill>
                  <a:schemeClr val="dk1"/>
                </a:solidFill>
                <a:latin typeface="Gill Sans"/>
                <a:ea typeface="Gill Sans"/>
                <a:cs typeface="Gill Sans"/>
                <a:sym typeface="Gill Sans"/>
              </a:rPr>
              <a:t>facilitan el consenso</a:t>
            </a:r>
            <a:endParaRPr sz="2000">
              <a:solidFill>
                <a:schemeClr val="dk1"/>
              </a:solidFill>
              <a:latin typeface="Gill Sans"/>
              <a:ea typeface="Gill Sans"/>
              <a:cs typeface="Gill Sans"/>
              <a:sym typeface="Gill Sans"/>
            </a:endParaRPr>
          </a:p>
        </p:txBody>
      </p:sp>
      <p:sp>
        <p:nvSpPr>
          <p:cNvPr id="791" name="Google Shape;791;p62"/>
          <p:cNvSpPr txBox="1"/>
          <p:nvPr/>
        </p:nvSpPr>
        <p:spPr>
          <a:xfrm>
            <a:off x="701040" y="3139440"/>
            <a:ext cx="257556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a:solidFill>
                  <a:schemeClr val="dk1"/>
                </a:solidFill>
                <a:latin typeface="Gill Sans"/>
                <a:ea typeface="Gill Sans"/>
                <a:cs typeface="Gill Sans"/>
                <a:sym typeface="Gill Sans"/>
              </a:rPr>
              <a:t>MODELO 1</a:t>
            </a:r>
            <a:endParaRPr/>
          </a:p>
        </p:txBody>
      </p:sp>
      <p:sp>
        <p:nvSpPr>
          <p:cNvPr id="792" name="Google Shape;792;p62"/>
          <p:cNvSpPr txBox="1"/>
          <p:nvPr/>
        </p:nvSpPr>
        <p:spPr>
          <a:xfrm>
            <a:off x="746760" y="4953000"/>
            <a:ext cx="257556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a:solidFill>
                  <a:schemeClr val="dk1"/>
                </a:solidFill>
                <a:latin typeface="Gill Sans"/>
                <a:ea typeface="Gill Sans"/>
                <a:cs typeface="Gill Sans"/>
                <a:sym typeface="Gill Sans"/>
              </a:rPr>
              <a:t>MODELO 2</a:t>
            </a:r>
            <a:endParaRPr/>
          </a:p>
        </p:txBody>
      </p:sp>
      <p:sp>
        <p:nvSpPr>
          <p:cNvPr id="793" name="Google Shape;793;p62"/>
          <p:cNvSpPr txBox="1"/>
          <p:nvPr/>
        </p:nvSpPr>
        <p:spPr>
          <a:xfrm>
            <a:off x="6949440" y="4785360"/>
            <a:ext cx="440436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a:solidFill>
                  <a:schemeClr val="dk1"/>
                </a:solidFill>
                <a:latin typeface="Gill Sans"/>
                <a:ea typeface="Gill Sans"/>
                <a:cs typeface="Gill Sans"/>
                <a:sym typeface="Gill Sans"/>
              </a:rPr>
              <a:t>los grupos “simétricos” </a:t>
            </a:r>
            <a:endParaRPr/>
          </a:p>
          <a:p>
            <a:pPr marL="0" marR="0" lvl="0" indent="0" algn="ctr" rtl="0">
              <a:spcBef>
                <a:spcPts val="0"/>
              </a:spcBef>
              <a:spcAft>
                <a:spcPts val="0"/>
              </a:spcAft>
              <a:buNone/>
            </a:pPr>
            <a:r>
              <a:rPr lang="en-GB" sz="2000">
                <a:solidFill>
                  <a:schemeClr val="dk1"/>
                </a:solidFill>
                <a:latin typeface="Gill Sans"/>
                <a:ea typeface="Gill Sans"/>
                <a:cs typeface="Gill Sans"/>
                <a:sym typeface="Gill Sans"/>
              </a:rPr>
              <a:t>facilitan el consenso</a:t>
            </a:r>
            <a:endParaRPr sz="2000">
              <a:solidFill>
                <a:schemeClr val="dk1"/>
              </a:solidFill>
              <a:latin typeface="Gill Sans"/>
              <a:ea typeface="Gill Sans"/>
              <a:cs typeface="Gill Sans"/>
              <a:sym typeface="Gill Sans"/>
            </a:endParaRPr>
          </a:p>
        </p:txBody>
      </p:sp>
      <p:sp>
        <p:nvSpPr>
          <p:cNvPr id="794" name="Google Shape;794;p62"/>
          <p:cNvSpPr txBox="1"/>
          <p:nvPr/>
        </p:nvSpPr>
        <p:spPr>
          <a:xfrm>
            <a:off x="8016240" y="2026920"/>
            <a:ext cx="257556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i="1">
                <a:solidFill>
                  <a:schemeClr val="dk1"/>
                </a:solidFill>
                <a:latin typeface="Gill Sans"/>
                <a:ea typeface="Gill Sans"/>
                <a:cs typeface="Gill Sans"/>
                <a:sym typeface="Gill Sans"/>
              </a:rPr>
              <a:t>PREDICCIÓN</a:t>
            </a:r>
            <a:endParaRPr/>
          </a:p>
        </p:txBody>
      </p:sp>
      <p:sp>
        <p:nvSpPr>
          <p:cNvPr id="795" name="Google Shape;795;p62"/>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Curr Biol, </a:t>
            </a:r>
            <a:r>
              <a:rPr lang="en-GB" sz="1600">
                <a:solidFill>
                  <a:schemeClr val="dk1"/>
                </a:solidFill>
                <a:latin typeface="Gill Sans"/>
                <a:ea typeface="Gill Sans"/>
                <a:cs typeface="Gill Sans"/>
                <a:sym typeface="Gill Sans"/>
              </a:rPr>
              <a:t>2019</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63"/>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EXPERIMENTO</a:t>
            </a:r>
            <a:endParaRPr/>
          </a:p>
        </p:txBody>
      </p:sp>
      <p:pic>
        <p:nvPicPr>
          <p:cNvPr id="801" name="Google Shape;801;p63"/>
          <p:cNvPicPr preferRelativeResize="0"/>
          <p:nvPr/>
        </p:nvPicPr>
        <p:blipFill rotWithShape="1">
          <a:blip r:embed="rId3">
            <a:alphaModFix/>
          </a:blip>
          <a:srcRect l="1" t="54202" r="64906" b="-582"/>
          <a:stretch/>
        </p:blipFill>
        <p:spPr>
          <a:xfrm>
            <a:off x="649410" y="2468880"/>
            <a:ext cx="4318830" cy="3642360"/>
          </a:xfrm>
          <a:prstGeom prst="rect">
            <a:avLst/>
          </a:prstGeom>
          <a:noFill/>
          <a:ln>
            <a:noFill/>
          </a:ln>
        </p:spPr>
      </p:pic>
      <p:sp>
        <p:nvSpPr>
          <p:cNvPr id="802" name="Google Shape;802;p63"/>
          <p:cNvSpPr txBox="1"/>
          <p:nvPr/>
        </p:nvSpPr>
        <p:spPr>
          <a:xfrm>
            <a:off x="6309360" y="2773680"/>
            <a:ext cx="440436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a:solidFill>
                  <a:schemeClr val="dk1"/>
                </a:solidFill>
                <a:latin typeface="Gill Sans"/>
                <a:ea typeface="Gill Sans"/>
                <a:cs typeface="Gill Sans"/>
                <a:sym typeface="Gill Sans"/>
              </a:rPr>
              <a:t>los grupos “simétricos” </a:t>
            </a:r>
            <a:endParaRPr/>
          </a:p>
          <a:p>
            <a:pPr marL="0" marR="0" lvl="0" indent="0" algn="ctr" rtl="0">
              <a:spcBef>
                <a:spcPts val="0"/>
              </a:spcBef>
              <a:spcAft>
                <a:spcPts val="0"/>
              </a:spcAft>
              <a:buNone/>
            </a:pPr>
            <a:r>
              <a:rPr lang="en-GB" sz="2000">
                <a:solidFill>
                  <a:schemeClr val="dk1"/>
                </a:solidFill>
                <a:latin typeface="Gill Sans"/>
                <a:ea typeface="Gill Sans"/>
                <a:cs typeface="Gill Sans"/>
                <a:sym typeface="Gill Sans"/>
              </a:rPr>
              <a:t>facilitan el consenso</a:t>
            </a:r>
            <a:endParaRPr sz="2000">
              <a:solidFill>
                <a:schemeClr val="dk1"/>
              </a:solidFill>
              <a:latin typeface="Gill Sans"/>
              <a:ea typeface="Gill Sans"/>
              <a:cs typeface="Gill Sans"/>
              <a:sym typeface="Gill Sans"/>
            </a:endParaRPr>
          </a:p>
        </p:txBody>
      </p:sp>
      <p:pic>
        <p:nvPicPr>
          <p:cNvPr id="803" name="Google Shape;803;p63"/>
          <p:cNvPicPr preferRelativeResize="0"/>
          <p:nvPr/>
        </p:nvPicPr>
        <p:blipFill rotWithShape="1">
          <a:blip r:embed="rId4">
            <a:alphaModFix/>
          </a:blip>
          <a:srcRect l="61594" t="19120" r="10914" b="52782"/>
          <a:stretch/>
        </p:blipFill>
        <p:spPr>
          <a:xfrm>
            <a:off x="6675120" y="3764280"/>
            <a:ext cx="3925552" cy="2560320"/>
          </a:xfrm>
          <a:prstGeom prst="rect">
            <a:avLst/>
          </a:prstGeom>
          <a:noFill/>
          <a:ln>
            <a:noFill/>
          </a:ln>
        </p:spPr>
      </p:pic>
      <p:sp>
        <p:nvSpPr>
          <p:cNvPr id="804" name="Google Shape;804;p63"/>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Curr Biol, </a:t>
            </a:r>
            <a:r>
              <a:rPr lang="en-GB" sz="1600">
                <a:solidFill>
                  <a:schemeClr val="dk1"/>
                </a:solidFill>
                <a:latin typeface="Gill Sans"/>
                <a:ea typeface="Gill Sans"/>
                <a:cs typeface="Gill Sans"/>
                <a:sym typeface="Gill Sans"/>
              </a:rPr>
              <a:t>2019</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64"/>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EXPERIMENTO</a:t>
            </a:r>
            <a:endParaRPr/>
          </a:p>
        </p:txBody>
      </p:sp>
      <p:pic>
        <p:nvPicPr>
          <p:cNvPr id="811" name="Google Shape;811;p64"/>
          <p:cNvPicPr preferRelativeResize="0"/>
          <p:nvPr/>
        </p:nvPicPr>
        <p:blipFill rotWithShape="1">
          <a:blip r:embed="rId3">
            <a:alphaModFix/>
          </a:blip>
          <a:srcRect t="62115" r="70871"/>
          <a:stretch/>
        </p:blipFill>
        <p:spPr>
          <a:xfrm>
            <a:off x="243840" y="3322320"/>
            <a:ext cx="5272957" cy="3794760"/>
          </a:xfrm>
          <a:prstGeom prst="rect">
            <a:avLst/>
          </a:prstGeom>
          <a:noFill/>
          <a:ln>
            <a:noFill/>
          </a:ln>
        </p:spPr>
      </p:pic>
      <p:sp>
        <p:nvSpPr>
          <p:cNvPr id="812" name="Google Shape;812;p64"/>
          <p:cNvSpPr txBox="1"/>
          <p:nvPr/>
        </p:nvSpPr>
        <p:spPr>
          <a:xfrm>
            <a:off x="396240" y="2087880"/>
            <a:ext cx="553212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¿Qué ocurre con la confianza? </a:t>
            </a:r>
            <a:endParaRPr/>
          </a:p>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¿Cómo afecta la probabilidad de consenso?</a:t>
            </a:r>
            <a:endParaRPr/>
          </a:p>
        </p:txBody>
      </p:sp>
      <p:sp>
        <p:nvSpPr>
          <p:cNvPr id="813" name="Google Shape;813;p64"/>
          <p:cNvSpPr txBox="1"/>
          <p:nvPr/>
        </p:nvSpPr>
        <p:spPr>
          <a:xfrm>
            <a:off x="8519038" y="6457363"/>
            <a:ext cx="3612214"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a:solidFill>
                  <a:schemeClr val="dk1"/>
                </a:solidFill>
                <a:latin typeface="Gill Sans"/>
                <a:ea typeface="Gill Sans"/>
                <a:cs typeface="Gill Sans"/>
                <a:sym typeface="Gill Sans"/>
              </a:rPr>
              <a:t>Navajas et al., </a:t>
            </a:r>
            <a:r>
              <a:rPr lang="en-GB" sz="1600" i="1">
                <a:solidFill>
                  <a:schemeClr val="dk1"/>
                </a:solidFill>
                <a:latin typeface="Gill Sans"/>
                <a:ea typeface="Gill Sans"/>
                <a:cs typeface="Gill Sans"/>
                <a:sym typeface="Gill Sans"/>
              </a:rPr>
              <a:t>Curr Biol, </a:t>
            </a:r>
            <a:r>
              <a:rPr lang="en-GB" sz="1600">
                <a:solidFill>
                  <a:schemeClr val="dk1"/>
                </a:solidFill>
                <a:latin typeface="Gill Sans"/>
                <a:ea typeface="Gill Sans"/>
                <a:cs typeface="Gill Sans"/>
                <a:sym typeface="Gill Sans"/>
              </a:rPr>
              <a:t>2019</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65"/>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EXPERIMENTO</a:t>
            </a:r>
            <a:endParaRPr/>
          </a:p>
        </p:txBody>
      </p:sp>
      <p:pic>
        <p:nvPicPr>
          <p:cNvPr id="820" name="Google Shape;820;p65"/>
          <p:cNvPicPr preferRelativeResize="0"/>
          <p:nvPr/>
        </p:nvPicPr>
        <p:blipFill rotWithShape="1">
          <a:blip r:embed="rId3">
            <a:alphaModFix/>
          </a:blip>
          <a:srcRect t="62115" r="70871"/>
          <a:stretch/>
        </p:blipFill>
        <p:spPr>
          <a:xfrm>
            <a:off x="243840" y="3322320"/>
            <a:ext cx="5272957" cy="3794760"/>
          </a:xfrm>
          <a:prstGeom prst="rect">
            <a:avLst/>
          </a:prstGeom>
          <a:noFill/>
          <a:ln>
            <a:noFill/>
          </a:ln>
        </p:spPr>
      </p:pic>
      <p:sp>
        <p:nvSpPr>
          <p:cNvPr id="821" name="Google Shape;821;p65"/>
          <p:cNvSpPr txBox="1"/>
          <p:nvPr/>
        </p:nvSpPr>
        <p:spPr>
          <a:xfrm>
            <a:off x="396240" y="2087880"/>
            <a:ext cx="553212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¿Qué ocurre con la confianza? </a:t>
            </a:r>
            <a:endParaRPr/>
          </a:p>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¿Cómo afecta la probabilidad de consenso?</a:t>
            </a:r>
            <a:endParaRPr/>
          </a:p>
        </p:txBody>
      </p:sp>
      <p:pic>
        <p:nvPicPr>
          <p:cNvPr id="822" name="Google Shape;822;p65"/>
          <p:cNvPicPr preferRelativeResize="0"/>
          <p:nvPr/>
        </p:nvPicPr>
        <p:blipFill rotWithShape="1">
          <a:blip r:embed="rId4">
            <a:alphaModFix/>
          </a:blip>
          <a:srcRect t="54202" r="86826" b="-582"/>
          <a:stretch/>
        </p:blipFill>
        <p:spPr>
          <a:xfrm>
            <a:off x="6791130" y="1905000"/>
            <a:ext cx="1621350" cy="3642360"/>
          </a:xfrm>
          <a:prstGeom prst="rect">
            <a:avLst/>
          </a:prstGeom>
          <a:noFill/>
          <a:ln>
            <a:noFill/>
          </a:ln>
        </p:spPr>
      </p:pic>
      <p:pic>
        <p:nvPicPr>
          <p:cNvPr id="823" name="Google Shape;823;p65"/>
          <p:cNvPicPr preferRelativeResize="0"/>
          <p:nvPr/>
        </p:nvPicPr>
        <p:blipFill rotWithShape="1">
          <a:blip r:embed="rId4">
            <a:alphaModFix/>
          </a:blip>
          <a:srcRect l="35216" t="52649" r="42000" b="-582"/>
          <a:stretch/>
        </p:blipFill>
        <p:spPr>
          <a:xfrm>
            <a:off x="8412480" y="1889760"/>
            <a:ext cx="2804160" cy="3764280"/>
          </a:xfrm>
          <a:prstGeom prst="rect">
            <a:avLst/>
          </a:prstGeom>
          <a:noFill/>
          <a:ln>
            <a:noFill/>
          </a:ln>
        </p:spPr>
      </p:pic>
      <p:sp>
        <p:nvSpPr>
          <p:cNvPr id="824" name="Google Shape;824;p65"/>
          <p:cNvSpPr txBox="1"/>
          <p:nvPr/>
        </p:nvSpPr>
        <p:spPr>
          <a:xfrm>
            <a:off x="6035040" y="5806440"/>
            <a:ext cx="553212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i="1">
                <a:solidFill>
                  <a:schemeClr val="dk1"/>
                </a:solidFill>
                <a:latin typeface="Gill Sans"/>
                <a:ea typeface="Gill Sans"/>
                <a:cs typeface="Gill Sans"/>
                <a:sym typeface="Gill Sans"/>
              </a:rPr>
              <a:t>Los grupos que llegaron a un consenso tienen una persona con opinión intermedia pero confianza alta</a:t>
            </a:r>
            <a:endParaRPr sz="2000" i="1">
              <a:solidFill>
                <a:schemeClr val="dk1"/>
              </a:solidFill>
              <a:latin typeface="Gill Sans"/>
              <a:ea typeface="Gill Sans"/>
              <a:cs typeface="Gill Sans"/>
              <a:sym typeface="Gill San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66"/>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EXPERIMENTO</a:t>
            </a:r>
            <a:endParaRPr/>
          </a:p>
        </p:txBody>
      </p:sp>
      <p:sp>
        <p:nvSpPr>
          <p:cNvPr id="831" name="Google Shape;831;p66"/>
          <p:cNvSpPr txBox="1"/>
          <p:nvPr/>
        </p:nvSpPr>
        <p:spPr>
          <a:xfrm>
            <a:off x="-381000" y="2072640"/>
            <a:ext cx="553212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¿A qué consenso llegan?</a:t>
            </a:r>
            <a:endParaRPr/>
          </a:p>
        </p:txBody>
      </p:sp>
      <p:pic>
        <p:nvPicPr>
          <p:cNvPr id="832" name="Google Shape;832;p66"/>
          <p:cNvPicPr preferRelativeResize="0"/>
          <p:nvPr/>
        </p:nvPicPr>
        <p:blipFill rotWithShape="1">
          <a:blip r:embed="rId3">
            <a:alphaModFix/>
          </a:blip>
          <a:srcRect t="54202" r="86826" b="-582"/>
          <a:stretch/>
        </p:blipFill>
        <p:spPr>
          <a:xfrm>
            <a:off x="5434770" y="2017358"/>
            <a:ext cx="2154750" cy="4840642"/>
          </a:xfrm>
          <a:prstGeom prst="rect">
            <a:avLst/>
          </a:prstGeom>
          <a:noFill/>
          <a:ln>
            <a:noFill/>
          </a:ln>
        </p:spPr>
      </p:pic>
      <p:pic>
        <p:nvPicPr>
          <p:cNvPr id="833" name="Google Shape;833;p66"/>
          <p:cNvPicPr preferRelativeResize="0"/>
          <p:nvPr/>
        </p:nvPicPr>
        <p:blipFill rotWithShape="1">
          <a:blip r:embed="rId4">
            <a:alphaModFix/>
          </a:blip>
          <a:srcRect l="80783" t="52649" r="-843" b="-582"/>
          <a:stretch/>
        </p:blipFill>
        <p:spPr>
          <a:xfrm>
            <a:off x="7802880" y="1996440"/>
            <a:ext cx="3032760" cy="4624023"/>
          </a:xfrm>
          <a:prstGeom prst="rect">
            <a:avLst/>
          </a:prstGeom>
          <a:noFill/>
          <a:ln>
            <a:noFill/>
          </a:ln>
        </p:spPr>
      </p:pic>
      <p:sp>
        <p:nvSpPr>
          <p:cNvPr id="834" name="Google Shape;834;p66"/>
          <p:cNvSpPr txBox="1"/>
          <p:nvPr/>
        </p:nvSpPr>
        <p:spPr>
          <a:xfrm>
            <a:off x="274320" y="2941320"/>
            <a:ext cx="4267200"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i="1" dirty="0">
                <a:solidFill>
                  <a:schemeClr val="dk1"/>
                </a:solidFill>
                <a:latin typeface="Gill Sans"/>
                <a:ea typeface="Gill Sans"/>
                <a:cs typeface="Gill Sans"/>
                <a:sym typeface="Gill Sans"/>
              </a:rPr>
              <a:t>Los </a:t>
            </a:r>
            <a:r>
              <a:rPr lang="en-GB" sz="2000" i="1" dirty="0" err="1">
                <a:solidFill>
                  <a:schemeClr val="dk1"/>
                </a:solidFill>
                <a:latin typeface="Gill Sans"/>
                <a:ea typeface="Gill Sans"/>
                <a:cs typeface="Gill Sans"/>
                <a:sym typeface="Gill Sans"/>
              </a:rPr>
              <a:t>grupos</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parecen</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llegar</a:t>
            </a:r>
            <a:r>
              <a:rPr lang="en-GB" sz="2000" i="1" dirty="0">
                <a:solidFill>
                  <a:schemeClr val="dk1"/>
                </a:solidFill>
                <a:latin typeface="Gill Sans"/>
                <a:ea typeface="Gill Sans"/>
                <a:cs typeface="Gill Sans"/>
                <a:sym typeface="Gill Sans"/>
              </a:rPr>
              <a:t> a </a:t>
            </a:r>
            <a:r>
              <a:rPr lang="en-GB" sz="2000" i="1" dirty="0" err="1">
                <a:solidFill>
                  <a:schemeClr val="dk1"/>
                </a:solidFill>
                <a:latin typeface="Gill Sans"/>
                <a:ea typeface="Gill Sans"/>
                <a:cs typeface="Gill Sans"/>
                <a:sym typeface="Gill Sans"/>
              </a:rPr>
              <a:t>consensos</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moderados</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donde</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aquel</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gris</a:t>
            </a:r>
            <a:r>
              <a:rPr lang="en-GB" sz="2000" i="1" dirty="0">
                <a:solidFill>
                  <a:schemeClr val="dk1"/>
                </a:solidFill>
                <a:latin typeface="Gill Sans"/>
                <a:ea typeface="Gill Sans"/>
                <a:cs typeface="Gill Sans"/>
                <a:sym typeface="Gill Sans"/>
              </a:rPr>
              <a:t> de </a:t>
            </a:r>
            <a:r>
              <a:rPr lang="en-GB" sz="2000" i="1" dirty="0" err="1">
                <a:solidFill>
                  <a:schemeClr val="dk1"/>
                </a:solidFill>
                <a:latin typeface="Gill Sans"/>
                <a:ea typeface="Gill Sans"/>
                <a:cs typeface="Gill Sans"/>
                <a:sym typeface="Gill Sans"/>
              </a:rPr>
              <a:t>alta</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confianza</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domina</a:t>
            </a:r>
            <a:r>
              <a:rPr lang="en-GB" sz="2000" i="1" dirty="0">
                <a:solidFill>
                  <a:schemeClr val="dk1"/>
                </a:solidFill>
                <a:latin typeface="Gill Sans"/>
                <a:ea typeface="Gill Sans"/>
                <a:cs typeface="Gill Sans"/>
                <a:sym typeface="Gill Sans"/>
              </a:rPr>
              <a:t> la </a:t>
            </a:r>
            <a:r>
              <a:rPr lang="en-GB" sz="2000" i="1" dirty="0" err="1">
                <a:solidFill>
                  <a:schemeClr val="dk1"/>
                </a:solidFill>
                <a:latin typeface="Gill Sans"/>
                <a:ea typeface="Gill Sans"/>
                <a:cs typeface="Gill Sans"/>
                <a:sym typeface="Gill Sans"/>
              </a:rPr>
              <a:t>discusión</a:t>
            </a:r>
            <a:r>
              <a:rPr lang="en-GB" sz="2000" i="1" dirty="0">
                <a:solidFill>
                  <a:schemeClr val="dk1"/>
                </a:solidFill>
                <a:latin typeface="Gill Sans"/>
                <a:ea typeface="Gill Sans"/>
                <a:cs typeface="Gill Sans"/>
                <a:sym typeface="Gill Sans"/>
              </a:rPr>
              <a:t> y </a:t>
            </a:r>
            <a:r>
              <a:rPr lang="en-GB" sz="2000" i="1" dirty="0" err="1">
                <a:solidFill>
                  <a:schemeClr val="dk1"/>
                </a:solidFill>
                <a:latin typeface="Gill Sans"/>
                <a:ea typeface="Gill Sans"/>
                <a:cs typeface="Gill Sans"/>
                <a:sym typeface="Gill Sans"/>
              </a:rPr>
              <a:t>tiene</a:t>
            </a:r>
            <a:r>
              <a:rPr lang="en-GB" sz="2000" i="1" dirty="0">
                <a:solidFill>
                  <a:schemeClr val="dk1"/>
                </a:solidFill>
                <a:latin typeface="Gill Sans"/>
                <a:ea typeface="Gill Sans"/>
                <a:cs typeface="Gill Sans"/>
                <a:sym typeface="Gill Sans"/>
              </a:rPr>
              <a:t> mayor </a:t>
            </a:r>
            <a:r>
              <a:rPr lang="en-GB" sz="2000" i="1" dirty="0" err="1">
                <a:solidFill>
                  <a:schemeClr val="dk1"/>
                </a:solidFill>
                <a:latin typeface="Gill Sans"/>
                <a:ea typeface="Gill Sans"/>
                <a:cs typeface="Gill Sans"/>
                <a:sym typeface="Gill Sans"/>
              </a:rPr>
              <a:t>influencia</a:t>
            </a:r>
            <a:r>
              <a:rPr lang="en-GB" sz="2000" i="1" dirty="0">
                <a:solidFill>
                  <a:schemeClr val="dk1"/>
                </a:solidFill>
                <a:latin typeface="Gill Sans"/>
                <a:ea typeface="Gill Sans"/>
                <a:cs typeface="Gill Sans"/>
                <a:sym typeface="Gill Sans"/>
              </a:rPr>
              <a:t> (peso) </a:t>
            </a:r>
            <a:r>
              <a:rPr lang="en-GB" sz="2000" i="1" dirty="0" err="1">
                <a:solidFill>
                  <a:schemeClr val="dk1"/>
                </a:solidFill>
                <a:latin typeface="Gill Sans"/>
                <a:ea typeface="Gill Sans"/>
                <a:cs typeface="Gill Sans"/>
                <a:sym typeface="Gill Sans"/>
              </a:rPr>
              <a:t>en</a:t>
            </a:r>
            <a:r>
              <a:rPr lang="en-GB" sz="2000" i="1" dirty="0">
                <a:solidFill>
                  <a:schemeClr val="dk1"/>
                </a:solidFill>
                <a:latin typeface="Gill Sans"/>
                <a:ea typeface="Gill Sans"/>
                <a:cs typeface="Gill Sans"/>
                <a:sym typeface="Gill Sans"/>
              </a:rPr>
              <a:t> la </a:t>
            </a:r>
            <a:r>
              <a:rPr lang="en-GB" sz="2000" i="1" dirty="0" err="1">
                <a:solidFill>
                  <a:schemeClr val="dk1"/>
                </a:solidFill>
                <a:latin typeface="Gill Sans"/>
                <a:ea typeface="Gill Sans"/>
                <a:cs typeface="Gill Sans"/>
                <a:sym typeface="Gill Sans"/>
              </a:rPr>
              <a:t>decisión</a:t>
            </a:r>
            <a:endParaRPr sz="2000" i="1" dirty="0">
              <a:solidFill>
                <a:schemeClr val="dk1"/>
              </a:solidFill>
              <a:latin typeface="Gill Sans"/>
              <a:ea typeface="Gill Sans"/>
              <a:cs typeface="Gill Sans"/>
              <a:sym typeface="Gill Sans"/>
            </a:endParaRPr>
          </a:p>
        </p:txBody>
      </p:sp>
      <p:sp>
        <p:nvSpPr>
          <p:cNvPr id="835" name="Google Shape;835;p66"/>
          <p:cNvSpPr/>
          <p:nvPr/>
        </p:nvSpPr>
        <p:spPr>
          <a:xfrm>
            <a:off x="9083040" y="2057400"/>
            <a:ext cx="1615440" cy="1249680"/>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836" name="Google Shape;836;p66"/>
          <p:cNvSpPr/>
          <p:nvPr/>
        </p:nvSpPr>
        <p:spPr>
          <a:xfrm>
            <a:off x="8991600" y="4587240"/>
            <a:ext cx="1615440" cy="1249680"/>
          </a:xfrm>
          <a:prstGeom prst="rect">
            <a:avLst/>
          </a:prstGeom>
          <a:solidFill>
            <a:schemeClr val="lt1"/>
          </a:solidFill>
          <a:ln w="222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67"/>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EXPERIMENTO</a:t>
            </a:r>
            <a:endParaRPr/>
          </a:p>
        </p:txBody>
      </p:sp>
      <p:sp>
        <p:nvSpPr>
          <p:cNvPr id="843" name="Google Shape;843;p67"/>
          <p:cNvSpPr txBox="1"/>
          <p:nvPr/>
        </p:nvSpPr>
        <p:spPr>
          <a:xfrm>
            <a:off x="-381000" y="2072640"/>
            <a:ext cx="553212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Gill Sans"/>
                <a:ea typeface="Gill Sans"/>
                <a:cs typeface="Gill Sans"/>
                <a:sym typeface="Gill Sans"/>
              </a:rPr>
              <a:t>¿A qué consenso llegan?</a:t>
            </a:r>
            <a:endParaRPr/>
          </a:p>
        </p:txBody>
      </p:sp>
      <p:pic>
        <p:nvPicPr>
          <p:cNvPr id="844" name="Google Shape;844;p67"/>
          <p:cNvPicPr preferRelativeResize="0"/>
          <p:nvPr/>
        </p:nvPicPr>
        <p:blipFill rotWithShape="1">
          <a:blip r:embed="rId3">
            <a:alphaModFix/>
          </a:blip>
          <a:srcRect t="54202" r="86826" b="-582"/>
          <a:stretch/>
        </p:blipFill>
        <p:spPr>
          <a:xfrm>
            <a:off x="5434770" y="2017358"/>
            <a:ext cx="2154750" cy="4840642"/>
          </a:xfrm>
          <a:prstGeom prst="rect">
            <a:avLst/>
          </a:prstGeom>
          <a:noFill/>
          <a:ln>
            <a:noFill/>
          </a:ln>
        </p:spPr>
      </p:pic>
      <p:pic>
        <p:nvPicPr>
          <p:cNvPr id="845" name="Google Shape;845;p67"/>
          <p:cNvPicPr preferRelativeResize="0"/>
          <p:nvPr/>
        </p:nvPicPr>
        <p:blipFill rotWithShape="1">
          <a:blip r:embed="rId4">
            <a:alphaModFix/>
          </a:blip>
          <a:srcRect l="80783" t="52649" r="-843" b="-582"/>
          <a:stretch/>
        </p:blipFill>
        <p:spPr>
          <a:xfrm>
            <a:off x="7802880" y="1996440"/>
            <a:ext cx="3032760" cy="4624023"/>
          </a:xfrm>
          <a:prstGeom prst="rect">
            <a:avLst/>
          </a:prstGeom>
          <a:noFill/>
          <a:ln>
            <a:noFill/>
          </a:ln>
        </p:spPr>
      </p:pic>
      <p:sp>
        <p:nvSpPr>
          <p:cNvPr id="846" name="Google Shape;846;p67"/>
          <p:cNvSpPr txBox="1"/>
          <p:nvPr/>
        </p:nvSpPr>
        <p:spPr>
          <a:xfrm>
            <a:off x="274320" y="2941320"/>
            <a:ext cx="4267200"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i="1" dirty="0">
                <a:solidFill>
                  <a:schemeClr val="dk1"/>
                </a:solidFill>
                <a:latin typeface="Gill Sans"/>
                <a:ea typeface="Gill Sans"/>
                <a:cs typeface="Gill Sans"/>
                <a:sym typeface="Gill Sans"/>
              </a:rPr>
              <a:t>Los </a:t>
            </a:r>
            <a:r>
              <a:rPr lang="en-GB" sz="2000" i="1" dirty="0" err="1">
                <a:solidFill>
                  <a:schemeClr val="dk1"/>
                </a:solidFill>
                <a:latin typeface="Gill Sans"/>
                <a:ea typeface="Gill Sans"/>
                <a:cs typeface="Gill Sans"/>
                <a:sym typeface="Gill Sans"/>
              </a:rPr>
              <a:t>grupos</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parecen</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llegar</a:t>
            </a:r>
            <a:r>
              <a:rPr lang="en-GB" sz="2000" i="1" dirty="0">
                <a:solidFill>
                  <a:schemeClr val="dk1"/>
                </a:solidFill>
                <a:latin typeface="Gill Sans"/>
                <a:ea typeface="Gill Sans"/>
                <a:cs typeface="Gill Sans"/>
                <a:sym typeface="Gill Sans"/>
              </a:rPr>
              <a:t> a </a:t>
            </a:r>
            <a:r>
              <a:rPr lang="en-GB" sz="2000" i="1" dirty="0" err="1">
                <a:solidFill>
                  <a:schemeClr val="dk1"/>
                </a:solidFill>
                <a:latin typeface="Gill Sans"/>
                <a:ea typeface="Gill Sans"/>
                <a:cs typeface="Gill Sans"/>
                <a:sym typeface="Gill Sans"/>
              </a:rPr>
              <a:t>consensos</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moderados</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donde</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aquel</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gris</a:t>
            </a:r>
            <a:r>
              <a:rPr lang="en-GB" sz="2000" i="1" dirty="0">
                <a:solidFill>
                  <a:schemeClr val="dk1"/>
                </a:solidFill>
                <a:latin typeface="Gill Sans"/>
                <a:ea typeface="Gill Sans"/>
                <a:cs typeface="Gill Sans"/>
                <a:sym typeface="Gill Sans"/>
              </a:rPr>
              <a:t> de </a:t>
            </a:r>
            <a:r>
              <a:rPr lang="en-GB" sz="2000" i="1" dirty="0" err="1">
                <a:solidFill>
                  <a:schemeClr val="dk1"/>
                </a:solidFill>
                <a:latin typeface="Gill Sans"/>
                <a:ea typeface="Gill Sans"/>
                <a:cs typeface="Gill Sans"/>
                <a:sym typeface="Gill Sans"/>
              </a:rPr>
              <a:t>alta</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confianza</a:t>
            </a:r>
            <a:r>
              <a:rPr lang="en-GB" sz="2000" i="1" dirty="0">
                <a:solidFill>
                  <a:schemeClr val="dk1"/>
                </a:solidFill>
                <a:latin typeface="Gill Sans"/>
                <a:ea typeface="Gill Sans"/>
                <a:cs typeface="Gill Sans"/>
                <a:sym typeface="Gill Sans"/>
              </a:rPr>
              <a:t>” </a:t>
            </a:r>
            <a:r>
              <a:rPr lang="en-GB" sz="2000" i="1" dirty="0" err="1">
                <a:solidFill>
                  <a:schemeClr val="dk1"/>
                </a:solidFill>
                <a:latin typeface="Gill Sans"/>
                <a:ea typeface="Gill Sans"/>
                <a:cs typeface="Gill Sans"/>
                <a:sym typeface="Gill Sans"/>
              </a:rPr>
              <a:t>domina</a:t>
            </a:r>
            <a:r>
              <a:rPr lang="en-GB" sz="2000" i="1" dirty="0">
                <a:solidFill>
                  <a:schemeClr val="dk1"/>
                </a:solidFill>
                <a:latin typeface="Gill Sans"/>
                <a:ea typeface="Gill Sans"/>
                <a:cs typeface="Gill Sans"/>
                <a:sym typeface="Gill Sans"/>
              </a:rPr>
              <a:t> la </a:t>
            </a:r>
            <a:r>
              <a:rPr lang="en-GB" sz="2000" i="1" dirty="0" err="1">
                <a:solidFill>
                  <a:schemeClr val="dk1"/>
                </a:solidFill>
                <a:latin typeface="Gill Sans"/>
                <a:ea typeface="Gill Sans"/>
                <a:cs typeface="Gill Sans"/>
                <a:sym typeface="Gill Sans"/>
              </a:rPr>
              <a:t>discusión</a:t>
            </a:r>
            <a:r>
              <a:rPr lang="en-GB" sz="2000" i="1" dirty="0">
                <a:solidFill>
                  <a:schemeClr val="dk1"/>
                </a:solidFill>
                <a:latin typeface="Gill Sans"/>
                <a:ea typeface="Gill Sans"/>
                <a:cs typeface="Gill Sans"/>
                <a:sym typeface="Gill Sans"/>
              </a:rPr>
              <a:t> y </a:t>
            </a:r>
            <a:r>
              <a:rPr lang="en-GB" sz="2000" i="1" dirty="0" err="1">
                <a:solidFill>
                  <a:schemeClr val="dk1"/>
                </a:solidFill>
                <a:latin typeface="Gill Sans"/>
                <a:ea typeface="Gill Sans"/>
                <a:cs typeface="Gill Sans"/>
                <a:sym typeface="Gill Sans"/>
              </a:rPr>
              <a:t>tiene</a:t>
            </a:r>
            <a:r>
              <a:rPr lang="en-GB" sz="2000" i="1" dirty="0">
                <a:solidFill>
                  <a:schemeClr val="dk1"/>
                </a:solidFill>
                <a:latin typeface="Gill Sans"/>
                <a:ea typeface="Gill Sans"/>
                <a:cs typeface="Gill Sans"/>
                <a:sym typeface="Gill Sans"/>
              </a:rPr>
              <a:t> mayor </a:t>
            </a:r>
            <a:r>
              <a:rPr lang="en-GB" sz="2000" i="1" dirty="0" err="1">
                <a:solidFill>
                  <a:schemeClr val="dk1"/>
                </a:solidFill>
                <a:latin typeface="Gill Sans"/>
                <a:ea typeface="Gill Sans"/>
                <a:cs typeface="Gill Sans"/>
                <a:sym typeface="Gill Sans"/>
              </a:rPr>
              <a:t>influencia</a:t>
            </a:r>
            <a:r>
              <a:rPr lang="en-GB" sz="2000" i="1" dirty="0">
                <a:solidFill>
                  <a:schemeClr val="dk1"/>
                </a:solidFill>
                <a:latin typeface="Gill Sans"/>
                <a:ea typeface="Gill Sans"/>
                <a:cs typeface="Gill Sans"/>
                <a:sym typeface="Gill Sans"/>
              </a:rPr>
              <a:t> (peso) </a:t>
            </a:r>
            <a:r>
              <a:rPr lang="en-GB" sz="2000" i="1" dirty="0" err="1">
                <a:solidFill>
                  <a:schemeClr val="dk1"/>
                </a:solidFill>
                <a:latin typeface="Gill Sans"/>
                <a:ea typeface="Gill Sans"/>
                <a:cs typeface="Gill Sans"/>
                <a:sym typeface="Gill Sans"/>
              </a:rPr>
              <a:t>en</a:t>
            </a:r>
            <a:r>
              <a:rPr lang="en-GB" sz="2000" i="1" dirty="0">
                <a:solidFill>
                  <a:schemeClr val="dk1"/>
                </a:solidFill>
                <a:latin typeface="Gill Sans"/>
                <a:ea typeface="Gill Sans"/>
                <a:cs typeface="Gill Sans"/>
                <a:sym typeface="Gill Sans"/>
              </a:rPr>
              <a:t> la </a:t>
            </a:r>
            <a:r>
              <a:rPr lang="en-GB" sz="2000" i="1" dirty="0" err="1">
                <a:solidFill>
                  <a:schemeClr val="dk1"/>
                </a:solidFill>
                <a:latin typeface="Gill Sans"/>
                <a:ea typeface="Gill Sans"/>
                <a:cs typeface="Gill Sans"/>
                <a:sym typeface="Gill Sans"/>
              </a:rPr>
              <a:t>decisión</a:t>
            </a:r>
            <a:endParaRPr sz="2000" i="1" dirty="0">
              <a:solidFill>
                <a:schemeClr val="dk1"/>
              </a:solidFill>
              <a:latin typeface="Gill Sans"/>
              <a:ea typeface="Gill Sans"/>
              <a:cs typeface="Gill Sans"/>
              <a:sym typeface="Gill San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txBox="1">
            <a:spLocks noGrp="1"/>
          </p:cNvSpPr>
          <p:nvPr>
            <p:ph type="title"/>
          </p:nvPr>
        </p:nvSpPr>
        <p:spPr>
          <a:xfrm>
            <a:off x="581192" y="702156"/>
            <a:ext cx="11029616" cy="79817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GB"/>
              <a:t>DECISIONES MORALES</a:t>
            </a:r>
            <a:endParaRPr/>
          </a:p>
        </p:txBody>
      </p:sp>
      <p:sp>
        <p:nvSpPr>
          <p:cNvPr id="183" name="Google Shape;183;p2"/>
          <p:cNvSpPr txBox="1"/>
          <p:nvPr/>
        </p:nvSpPr>
        <p:spPr>
          <a:xfrm>
            <a:off x="796872" y="2238375"/>
            <a:ext cx="9418320" cy="6863377"/>
          </a:xfrm>
          <a:prstGeom prst="rect">
            <a:avLst/>
          </a:prstGeom>
          <a:noFill/>
          <a:ln>
            <a:noFill/>
          </a:ln>
        </p:spPr>
        <p:txBody>
          <a:bodyPr spcFirstLastPara="1" wrap="square" lIns="91425" tIns="45700" rIns="91425" bIns="45700" anchor="t" anchorCtr="0">
            <a:spAutoFit/>
          </a:bodyPr>
          <a:lstStyle/>
          <a:p>
            <a:pPr marL="457200" marR="0" lvl="0" indent="-457200" algn="l" rtl="0">
              <a:lnSpc>
                <a:spcPct val="200000"/>
              </a:lnSpc>
              <a:spcBef>
                <a:spcPts val="0"/>
              </a:spcBef>
              <a:spcAft>
                <a:spcPts val="0"/>
              </a:spcAft>
              <a:buClr>
                <a:schemeClr val="dk1"/>
              </a:buClr>
              <a:buSzPts val="2200"/>
              <a:buFont typeface="Gill Sans"/>
              <a:buAutoNum type="arabicParenR"/>
            </a:pPr>
            <a:r>
              <a:rPr lang="en-GB" sz="2200" i="0" u="none" strike="noStrike" cap="none" dirty="0" err="1">
                <a:solidFill>
                  <a:schemeClr val="dk1"/>
                </a:solidFill>
                <a:latin typeface="Gill Sans"/>
                <a:ea typeface="Gill Sans"/>
                <a:cs typeface="Gill Sans"/>
                <a:sym typeface="Gill Sans"/>
              </a:rPr>
              <a:t>Neurociencia</a:t>
            </a:r>
            <a:r>
              <a:rPr lang="en-GB" sz="2200" i="0" u="none" strike="noStrike" cap="none" dirty="0">
                <a:solidFill>
                  <a:schemeClr val="dk1"/>
                </a:solidFill>
                <a:latin typeface="Gill Sans"/>
                <a:ea typeface="Gill Sans"/>
                <a:cs typeface="Gill Sans"/>
                <a:sym typeface="Gill Sans"/>
              </a:rPr>
              <a:t> y </a:t>
            </a:r>
            <a:r>
              <a:rPr lang="en-GB" sz="2200" i="0" u="none" strike="noStrike" cap="none" dirty="0" err="1">
                <a:solidFill>
                  <a:schemeClr val="dk1"/>
                </a:solidFill>
                <a:latin typeface="Gill Sans"/>
                <a:ea typeface="Gill Sans"/>
                <a:cs typeface="Gill Sans"/>
                <a:sym typeface="Gill Sans"/>
              </a:rPr>
              <a:t>decisiones</a:t>
            </a:r>
            <a:r>
              <a:rPr lang="en-GB" sz="2200" i="0" u="none" strike="noStrike" cap="none" dirty="0">
                <a:solidFill>
                  <a:schemeClr val="dk1"/>
                </a:solidFill>
                <a:latin typeface="Gill Sans"/>
                <a:ea typeface="Gill Sans"/>
                <a:cs typeface="Gill Sans"/>
                <a:sym typeface="Gill Sans"/>
              </a:rPr>
              <a:t> </a:t>
            </a:r>
            <a:r>
              <a:rPr lang="en-GB" sz="2200" i="0" u="none" strike="noStrike" cap="none" dirty="0" err="1">
                <a:solidFill>
                  <a:schemeClr val="dk1"/>
                </a:solidFill>
                <a:latin typeface="Gill Sans"/>
                <a:ea typeface="Gill Sans"/>
                <a:cs typeface="Gill Sans"/>
                <a:sym typeface="Gill Sans"/>
              </a:rPr>
              <a:t>morales</a:t>
            </a:r>
            <a:endParaRPr sz="2200" i="0" u="none" strike="noStrike" cap="none" dirty="0">
              <a:solidFill>
                <a:schemeClr val="dk1"/>
              </a:solidFill>
              <a:latin typeface="Gill Sans"/>
              <a:ea typeface="Gill Sans"/>
              <a:cs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i="0" u="none" strike="noStrike" cap="none" dirty="0" err="1">
                <a:solidFill>
                  <a:schemeClr val="dk1"/>
                </a:solidFill>
                <a:latin typeface="Gill Sans"/>
                <a:ea typeface="Gill Sans"/>
                <a:cs typeface="Gill Sans"/>
                <a:sym typeface="Gill Sans"/>
              </a:rPr>
              <a:t>Modelo</a:t>
            </a:r>
            <a:r>
              <a:rPr lang="en-GB" sz="2200" i="0" u="none" strike="noStrike" cap="none" dirty="0">
                <a:solidFill>
                  <a:schemeClr val="dk1"/>
                </a:solidFill>
                <a:latin typeface="Gill Sans"/>
                <a:ea typeface="Gill Sans"/>
                <a:cs typeface="Gill Sans"/>
                <a:sym typeface="Gill Sans"/>
              </a:rPr>
              <a:t> bidimensional de la moral</a:t>
            </a: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a:solidFill>
                  <a:schemeClr val="dk1"/>
                </a:solidFill>
                <a:latin typeface="Gill Sans"/>
                <a:sym typeface="Gill Sans"/>
              </a:rPr>
              <a:t>Moral </a:t>
            </a:r>
            <a:r>
              <a:rPr lang="en-GB" sz="2200" dirty="0" err="1">
                <a:solidFill>
                  <a:schemeClr val="dk1"/>
                </a:solidFill>
                <a:latin typeface="Gill Sans"/>
                <a:sym typeface="Gill Sans"/>
              </a:rPr>
              <a:t>pandémica</a:t>
            </a:r>
            <a:endParaRPr lang="en-GB" sz="2200"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dirty="0" err="1">
                <a:solidFill>
                  <a:schemeClr val="dk1"/>
                </a:solidFill>
                <a:latin typeface="Gill Sans"/>
                <a:sym typeface="Gill Sans"/>
              </a:rPr>
              <a:t>Conversaciones</a:t>
            </a:r>
            <a:r>
              <a:rPr lang="en-GB" sz="2200" dirty="0">
                <a:solidFill>
                  <a:schemeClr val="dk1"/>
                </a:solidFill>
                <a:latin typeface="Gill Sans"/>
                <a:sym typeface="Gill Sans"/>
              </a:rPr>
              <a:t> </a:t>
            </a:r>
            <a:r>
              <a:rPr lang="en-GB" sz="2200" dirty="0" err="1">
                <a:solidFill>
                  <a:schemeClr val="dk1"/>
                </a:solidFill>
                <a:latin typeface="Gill Sans"/>
                <a:sym typeface="Gill Sans"/>
              </a:rPr>
              <a:t>morales</a:t>
            </a:r>
            <a:endParaRPr lang="en-GB" sz="2200" dirty="0">
              <a:solidFill>
                <a:schemeClr val="dk1"/>
              </a:solidFill>
              <a:latin typeface="Gill Sans"/>
              <a:sym typeface="Gill Sans"/>
            </a:endParaRPr>
          </a:p>
          <a:p>
            <a:pPr marL="457200" marR="0" lvl="0" indent="-457200" algn="l" rtl="0">
              <a:lnSpc>
                <a:spcPct val="200000"/>
              </a:lnSpc>
              <a:spcBef>
                <a:spcPts val="0"/>
              </a:spcBef>
              <a:spcAft>
                <a:spcPts val="0"/>
              </a:spcAft>
              <a:buClr>
                <a:schemeClr val="dk1"/>
              </a:buClr>
              <a:buSzPts val="2200"/>
              <a:buFont typeface="Gill Sans"/>
              <a:buAutoNum type="arabicParenR"/>
            </a:pPr>
            <a:r>
              <a:rPr lang="en-GB" sz="2200" b="1" dirty="0" err="1">
                <a:solidFill>
                  <a:schemeClr val="dk1"/>
                </a:solidFill>
                <a:latin typeface="Gill Sans"/>
                <a:sym typeface="Gill Sans"/>
              </a:rPr>
              <a:t>Polarización</a:t>
            </a:r>
            <a:r>
              <a:rPr lang="en-GB" sz="2200" b="1" dirty="0">
                <a:solidFill>
                  <a:schemeClr val="dk1"/>
                </a:solidFill>
                <a:latin typeface="Gill Sans"/>
                <a:sym typeface="Gill Sans"/>
              </a:rPr>
              <a:t> </a:t>
            </a:r>
            <a:r>
              <a:rPr lang="en-GB" sz="2200" b="1" dirty="0" err="1">
                <a:solidFill>
                  <a:schemeClr val="dk1"/>
                </a:solidFill>
                <a:latin typeface="Gill Sans"/>
                <a:sym typeface="Gill Sans"/>
              </a:rPr>
              <a:t>política</a:t>
            </a:r>
            <a:endParaRPr b="1" dirty="0"/>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457200" marR="0" lvl="0" indent="-31750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a:p>
            <a:pPr marL="0" marR="0" lvl="0" indent="0" algn="l" rtl="0">
              <a:lnSpc>
                <a:spcPct val="200000"/>
              </a:lnSpc>
              <a:spcBef>
                <a:spcPts val="0"/>
              </a:spcBef>
              <a:spcAft>
                <a:spcPts val="0"/>
              </a:spcAft>
              <a:buNone/>
            </a:pPr>
            <a:endParaRPr sz="2200" b="0" i="0" u="none" strike="noStrike" cap="none" dirty="0">
              <a:solidFill>
                <a:schemeClr val="dk1"/>
              </a:solidFill>
              <a:latin typeface="Gill Sans"/>
              <a:ea typeface="Gill Sans"/>
              <a:cs typeface="Gill Sans"/>
              <a:sym typeface="Gill Sans"/>
            </a:endParaRPr>
          </a:p>
          <a:p>
            <a:pPr marL="285750" marR="0" lvl="0" indent="-146050" algn="l" rtl="0">
              <a:lnSpc>
                <a:spcPct val="200000"/>
              </a:lnSpc>
              <a:spcBef>
                <a:spcPts val="0"/>
              </a:spcBef>
              <a:spcAft>
                <a:spcPts val="0"/>
              </a:spcAft>
              <a:buClr>
                <a:schemeClr val="dk1"/>
              </a:buClr>
              <a:buSzPts val="2200"/>
              <a:buFont typeface="Gill Sans"/>
              <a:buNone/>
            </a:pPr>
            <a:endParaRPr sz="2200" b="0" i="0" u="none" strike="noStrike" cap="none" dirty="0">
              <a:solidFill>
                <a:schemeClr val="dk1"/>
              </a:solidFill>
              <a:latin typeface="Gill Sans"/>
              <a:ea typeface="Gill Sans"/>
              <a:cs typeface="Gill Sans"/>
              <a:sym typeface="Gill Sans"/>
            </a:endParaRPr>
          </a:p>
        </p:txBody>
      </p:sp>
      <p:pic>
        <p:nvPicPr>
          <p:cNvPr id="3" name="Picture 2">
            <a:extLst>
              <a:ext uri="{FF2B5EF4-FFF2-40B4-BE49-F238E27FC236}">
                <a16:creationId xmlns:a16="http://schemas.microsoft.com/office/drawing/2014/main" id="{48B8983D-A4B9-4C9A-A480-CD73284789FD}"/>
              </a:ext>
            </a:extLst>
          </p:cNvPr>
          <p:cNvPicPr>
            <a:picLocks noChangeAspect="1"/>
          </p:cNvPicPr>
          <p:nvPr/>
        </p:nvPicPr>
        <p:blipFill rotWithShape="1">
          <a:blip r:embed="rId3"/>
          <a:srcRect b="52104"/>
          <a:stretch/>
        </p:blipFill>
        <p:spPr>
          <a:xfrm>
            <a:off x="5731412" y="4150311"/>
            <a:ext cx="5878224" cy="2122023"/>
          </a:xfrm>
          <a:prstGeom prst="rect">
            <a:avLst/>
          </a:prstGeom>
        </p:spPr>
      </p:pic>
      <p:pic>
        <p:nvPicPr>
          <p:cNvPr id="1026" name="Picture 2" descr="How Identity, Not Issues, Explains the Partisan Divide | Scientific American">
            <a:extLst>
              <a:ext uri="{FF2B5EF4-FFF2-40B4-BE49-F238E27FC236}">
                <a16:creationId xmlns:a16="http://schemas.microsoft.com/office/drawing/2014/main" id="{A9348D58-B275-4A6D-8141-4CBC5BBDC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0836" y="2043497"/>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3831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Polarización</a:t>
            </a:r>
            <a:r>
              <a:rPr kumimoji="0" lang="en-GB" sz="2800" b="0" i="0" u="none" strike="noStrike" kern="1200" cap="none" spc="0" normalizeH="0" baseline="0" noProof="0" dirty="0">
                <a:ln>
                  <a:noFill/>
                </a:ln>
                <a:solidFill>
                  <a:prstClr val="black"/>
                </a:solidFill>
                <a:effectLst/>
                <a:uLnTx/>
                <a:uFillTx/>
                <a:latin typeface="Calibri"/>
                <a:ea typeface="+mn-ea"/>
                <a:cs typeface="+mn-cs"/>
              </a:rPr>
              <a:t>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afectiva</a:t>
            </a:r>
            <a:r>
              <a:rPr kumimoji="0" lang="en-GB" sz="2800" b="0" i="0" u="none" strike="noStrike" kern="1200" cap="none" spc="0" normalizeH="0" baseline="0" noProof="0" dirty="0">
                <a:ln>
                  <a:noFill/>
                </a:ln>
                <a:solidFill>
                  <a:prstClr val="black"/>
                </a:solidFill>
                <a:effectLst/>
                <a:uLnTx/>
                <a:uFillTx/>
                <a:latin typeface="Calibri"/>
                <a:ea typeface="+mn-ea"/>
                <a:cs typeface="+mn-cs"/>
              </a:rPr>
              <a:t> y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segregación</a:t>
            </a:r>
            <a:r>
              <a:rPr kumimoji="0" lang="en-GB" sz="2800" b="0" i="0" u="none" strike="noStrike" kern="1200" cap="none" spc="0" normalizeH="0" baseline="0" noProof="0" dirty="0">
                <a:ln>
                  <a:noFill/>
                </a:ln>
                <a:solidFill>
                  <a:prstClr val="black"/>
                </a:solidFill>
                <a:effectLst/>
                <a:uLnTx/>
                <a:uFillTx/>
                <a:latin typeface="Calibri"/>
                <a:ea typeface="+mn-ea"/>
                <a:cs typeface="+mn-cs"/>
              </a:rPr>
              <a:t>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política</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AutoShape 2" descr="El presidente Alberto Fernández hoy cumple 62 años | Diario El Cordiller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 name="Group 4"/>
          <p:cNvGrpSpPr/>
          <p:nvPr/>
        </p:nvGrpSpPr>
        <p:grpSpPr>
          <a:xfrm>
            <a:off x="299768" y="1191421"/>
            <a:ext cx="6807088" cy="2664016"/>
            <a:chOff x="357642" y="1584960"/>
            <a:chExt cx="7170918" cy="2949875"/>
          </a:xfrm>
        </p:grpSpPr>
        <p:pic>
          <p:nvPicPr>
            <p:cNvPr id="7172" name="Picture 4" descr="Political sectarianism in America |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t="19119" b="44332"/>
            <a:stretch/>
          </p:blipFill>
          <p:spPr bwMode="auto">
            <a:xfrm>
              <a:off x="357642" y="1584960"/>
              <a:ext cx="5767932" cy="237744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783080" y="4125872"/>
              <a:ext cx="2865120" cy="4089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a:ea typeface="+mn-ea"/>
                  <a:cs typeface="+mn-cs"/>
                </a:rPr>
                <a:t>Finkel</a:t>
              </a:r>
              <a:r>
                <a:rPr kumimoji="0" lang="en-GB" sz="1800" b="0" i="0" u="none" strike="noStrike" kern="1200" cap="none" spc="0" normalizeH="0" baseline="0" noProof="0" dirty="0">
                  <a:ln>
                    <a:noFill/>
                  </a:ln>
                  <a:solidFill>
                    <a:prstClr val="black"/>
                  </a:solidFill>
                  <a:effectLst/>
                  <a:uLnTx/>
                  <a:uFillTx/>
                  <a:latin typeface="Calibri"/>
                  <a:ea typeface="+mn-ea"/>
                  <a:cs typeface="+mn-cs"/>
                </a:rPr>
                <a:t> et al., </a:t>
              </a:r>
              <a:r>
                <a:rPr kumimoji="0" lang="en-GB" sz="1800" b="0" i="1" u="none" strike="noStrike" kern="1200" cap="none" spc="0" normalizeH="0" baseline="0" noProof="0" dirty="0">
                  <a:ln>
                    <a:noFill/>
                  </a:ln>
                  <a:solidFill>
                    <a:prstClr val="black"/>
                  </a:solidFill>
                  <a:effectLst/>
                  <a:uLnTx/>
                  <a:uFillTx/>
                  <a:latin typeface="Calibri"/>
                  <a:ea typeface="+mn-ea"/>
                  <a:cs typeface="+mn-cs"/>
                </a:rPr>
                <a:t>Science</a:t>
              </a:r>
              <a:r>
                <a:rPr kumimoji="0" lang="en-GB" sz="1800" b="0" i="0" u="none" strike="noStrike" kern="1200" cap="none" spc="0" normalizeH="0" baseline="0" noProof="0" dirty="0">
                  <a:ln>
                    <a:noFill/>
                  </a:ln>
                  <a:solidFill>
                    <a:prstClr val="black"/>
                  </a:solidFill>
                  <a:effectLst/>
                  <a:uLnTx/>
                  <a:uFillTx/>
                  <a:latin typeface="Calibri"/>
                  <a:ea typeface="+mn-ea"/>
                  <a:cs typeface="+mn-cs"/>
                </a:rPr>
                <a:t>,  2021</a:t>
              </a:r>
            </a:p>
          </p:txBody>
        </p:sp>
        <p:sp>
          <p:nvSpPr>
            <p:cNvPr id="3" name="TextBox 2"/>
            <p:cNvSpPr txBox="1"/>
            <p:nvPr/>
          </p:nvSpPr>
          <p:spPr>
            <a:xfrm>
              <a:off x="6164580" y="2004060"/>
              <a:ext cx="135636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D9631D"/>
                  </a:solidFill>
                  <a:effectLst/>
                  <a:uLnTx/>
                  <a:uFillTx/>
                  <a:latin typeface="Calibri"/>
                  <a:ea typeface="+mn-ea"/>
                  <a:cs typeface="+mn-cs"/>
                </a:rPr>
                <a:t>amor</a:t>
              </a:r>
              <a:r>
                <a:rPr kumimoji="0" lang="en-GB" sz="1800" b="1" i="0" u="none" strike="noStrike" kern="1200" cap="none" spc="0" normalizeH="0" baseline="0" noProof="0" dirty="0">
                  <a:ln>
                    <a:noFill/>
                  </a:ln>
                  <a:solidFill>
                    <a:srgbClr val="D9631D"/>
                  </a:solidFill>
                  <a:effectLst/>
                  <a:uLnTx/>
                  <a:uFillTx/>
                  <a:latin typeface="Calibri"/>
                  <a:ea typeface="+mn-ea"/>
                  <a:cs typeface="+mn-cs"/>
                </a:rPr>
                <a:t> </a:t>
              </a:r>
              <a:r>
                <a:rPr kumimoji="0" lang="en-GB" sz="1800" b="1" i="0" u="none" strike="noStrike" kern="1200" cap="none" spc="0" normalizeH="0" baseline="0" noProof="0" dirty="0" err="1">
                  <a:ln>
                    <a:noFill/>
                  </a:ln>
                  <a:solidFill>
                    <a:srgbClr val="D9631D"/>
                  </a:solidFill>
                  <a:effectLst/>
                  <a:uLnTx/>
                  <a:uFillTx/>
                  <a:latin typeface="Calibri"/>
                  <a:ea typeface="+mn-ea"/>
                  <a:cs typeface="+mn-cs"/>
                </a:rPr>
                <a:t>hacia</a:t>
              </a:r>
              <a:endParaRPr kumimoji="0" lang="en-GB" sz="1800" b="1" i="0" u="none" strike="noStrike" kern="1200" cap="none" spc="0" normalizeH="0" baseline="0" noProof="0" dirty="0">
                <a:ln>
                  <a:noFill/>
                </a:ln>
                <a:solidFill>
                  <a:srgbClr val="D9631D"/>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D9631D"/>
                  </a:solidFill>
                  <a:effectLst/>
                  <a:uLnTx/>
                  <a:uFillTx/>
                  <a:latin typeface="Calibri"/>
                  <a:ea typeface="+mn-ea"/>
                  <a:cs typeface="+mn-cs"/>
                </a:rPr>
                <a:t>los</a:t>
              </a:r>
              <a:r>
                <a:rPr kumimoji="0" lang="en-GB" sz="1800" b="1" i="0" u="none" strike="noStrike" kern="1200" cap="none" spc="0" normalizeH="0" baseline="0" noProof="0" dirty="0">
                  <a:ln>
                    <a:noFill/>
                  </a:ln>
                  <a:solidFill>
                    <a:srgbClr val="D9631D"/>
                  </a:solidFill>
                  <a:effectLst/>
                  <a:uLnTx/>
                  <a:uFillTx/>
                  <a:latin typeface="Calibri"/>
                  <a:ea typeface="+mn-ea"/>
                  <a:cs typeface="+mn-cs"/>
                </a:rPr>
                <a:t> </a:t>
              </a:r>
              <a:r>
                <a:rPr kumimoji="0" lang="en-GB" sz="1800" b="1" i="0" u="none" strike="noStrike" kern="1200" cap="none" spc="0" normalizeH="0" baseline="0" noProof="0" dirty="0" err="1">
                  <a:ln>
                    <a:noFill/>
                  </a:ln>
                  <a:solidFill>
                    <a:srgbClr val="D9631D"/>
                  </a:solidFill>
                  <a:effectLst/>
                  <a:uLnTx/>
                  <a:uFillTx/>
                  <a:latin typeface="Calibri"/>
                  <a:ea typeface="+mn-ea"/>
                  <a:cs typeface="+mn-cs"/>
                </a:rPr>
                <a:t>propios</a:t>
              </a:r>
              <a:endParaRPr kumimoji="0" lang="en-GB" sz="1800" b="1" i="0" u="none" strike="noStrike" kern="1200" cap="none" spc="0" normalizeH="0" baseline="0" noProof="0" dirty="0">
                <a:ln>
                  <a:noFill/>
                </a:ln>
                <a:solidFill>
                  <a:srgbClr val="D9631D"/>
                </a:solidFill>
                <a:effectLst/>
                <a:uLnTx/>
                <a:uFillTx/>
                <a:latin typeface="Calibri"/>
                <a:ea typeface="+mn-ea"/>
                <a:cs typeface="+mn-cs"/>
              </a:endParaRPr>
            </a:p>
          </p:txBody>
        </p:sp>
        <p:sp>
          <p:nvSpPr>
            <p:cNvPr id="21" name="TextBox 20"/>
            <p:cNvSpPr txBox="1"/>
            <p:nvPr/>
          </p:nvSpPr>
          <p:spPr>
            <a:xfrm>
              <a:off x="6172200" y="2903220"/>
              <a:ext cx="135636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0BAEAE"/>
                  </a:solidFill>
                  <a:effectLst/>
                  <a:uLnTx/>
                  <a:uFillTx/>
                  <a:latin typeface="Calibri"/>
                  <a:ea typeface="+mn-ea"/>
                  <a:cs typeface="+mn-cs"/>
                </a:rPr>
                <a:t>odio</a:t>
              </a:r>
              <a:r>
                <a:rPr kumimoji="0" lang="en-GB" sz="1800" b="1" i="0" u="none" strike="noStrike" kern="1200" cap="none" spc="0" normalizeH="0" baseline="0" noProof="0" dirty="0">
                  <a:ln>
                    <a:noFill/>
                  </a:ln>
                  <a:solidFill>
                    <a:srgbClr val="0BAEAE"/>
                  </a:solidFill>
                  <a:effectLst/>
                  <a:uLnTx/>
                  <a:uFillTx/>
                  <a:latin typeface="Calibri"/>
                  <a:ea typeface="+mn-ea"/>
                  <a:cs typeface="+mn-cs"/>
                </a:rPr>
                <a:t> </a:t>
              </a:r>
              <a:r>
                <a:rPr kumimoji="0" lang="en-GB" sz="1800" b="1" i="0" u="none" strike="noStrike" kern="1200" cap="none" spc="0" normalizeH="0" baseline="0" noProof="0" dirty="0" err="1">
                  <a:ln>
                    <a:noFill/>
                  </a:ln>
                  <a:solidFill>
                    <a:srgbClr val="0BAEAE"/>
                  </a:solidFill>
                  <a:effectLst/>
                  <a:uLnTx/>
                  <a:uFillTx/>
                  <a:latin typeface="Calibri"/>
                  <a:ea typeface="+mn-ea"/>
                  <a:cs typeface="+mn-cs"/>
                </a:rPr>
                <a:t>hacia</a:t>
              </a:r>
              <a:r>
                <a:rPr kumimoji="0" lang="en-GB" sz="1800" b="1" i="0" u="none" strike="noStrike" kern="1200" cap="none" spc="0" normalizeH="0" baseline="0" noProof="0" dirty="0">
                  <a:ln>
                    <a:noFill/>
                  </a:ln>
                  <a:solidFill>
                    <a:srgbClr val="0BAEAE"/>
                  </a:solidFill>
                  <a:effectLst/>
                  <a:uLnTx/>
                  <a:uFillTx/>
                  <a:latin typeface="Calibri"/>
                  <a:ea typeface="+mn-ea"/>
                  <a:cs typeface="+mn-cs"/>
                </a:rPr>
                <a:t> </a:t>
              </a:r>
              <a:r>
                <a:rPr kumimoji="0" lang="en-GB" sz="1800" b="1" i="0" u="none" strike="noStrike" kern="1200" cap="none" spc="0" normalizeH="0" baseline="0" noProof="0" dirty="0" err="1">
                  <a:ln>
                    <a:noFill/>
                  </a:ln>
                  <a:solidFill>
                    <a:srgbClr val="0BAEAE"/>
                  </a:solidFill>
                  <a:effectLst/>
                  <a:uLnTx/>
                  <a:uFillTx/>
                  <a:latin typeface="Calibri"/>
                  <a:ea typeface="+mn-ea"/>
                  <a:cs typeface="+mn-cs"/>
                </a:rPr>
                <a:t>los</a:t>
              </a:r>
              <a:r>
                <a:rPr kumimoji="0" lang="en-GB" sz="1800" b="1" i="0" u="none" strike="noStrike" kern="1200" cap="none" spc="0" normalizeH="0" baseline="0" noProof="0" dirty="0">
                  <a:ln>
                    <a:noFill/>
                  </a:ln>
                  <a:solidFill>
                    <a:srgbClr val="0BAEAE"/>
                  </a:solidFill>
                  <a:effectLst/>
                  <a:uLnTx/>
                  <a:uFillTx/>
                  <a:latin typeface="Calibri"/>
                  <a:ea typeface="+mn-ea"/>
                  <a:cs typeface="+mn-cs"/>
                </a:rPr>
                <a:t> </a:t>
              </a:r>
              <a:r>
                <a:rPr kumimoji="0" lang="en-GB" sz="1800" b="1" i="0" u="none" strike="noStrike" kern="1200" cap="none" spc="0" normalizeH="0" baseline="0" noProof="0" dirty="0" err="1">
                  <a:ln>
                    <a:noFill/>
                  </a:ln>
                  <a:solidFill>
                    <a:srgbClr val="0BAEAE"/>
                  </a:solidFill>
                  <a:effectLst/>
                  <a:uLnTx/>
                  <a:uFillTx/>
                  <a:latin typeface="Calibri"/>
                  <a:ea typeface="+mn-ea"/>
                  <a:cs typeface="+mn-cs"/>
                </a:rPr>
                <a:t>otros</a:t>
              </a:r>
              <a:endParaRPr kumimoji="0" lang="en-GB" sz="1800" b="1" i="0" u="none" strike="noStrike" kern="1200" cap="none" spc="0" normalizeH="0" baseline="0" noProof="0" dirty="0">
                <a:ln>
                  <a:noFill/>
                </a:ln>
                <a:solidFill>
                  <a:srgbClr val="0BAEAE"/>
                </a:solidFill>
                <a:effectLst/>
                <a:uLnTx/>
                <a:uFillTx/>
                <a:latin typeface="Calibri"/>
                <a:ea typeface="+mn-ea"/>
                <a:cs typeface="+mn-cs"/>
              </a:endParaRPr>
            </a:p>
          </p:txBody>
        </p:sp>
      </p:grpSp>
      <p:sp>
        <p:nvSpPr>
          <p:cNvPr id="4" name="TextBox 3"/>
          <p:cNvSpPr txBox="1"/>
          <p:nvPr/>
        </p:nvSpPr>
        <p:spPr>
          <a:xfrm>
            <a:off x="7766612" y="1990846"/>
            <a:ext cx="386594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a:ea typeface="+mn-ea"/>
                <a:cs typeface="+mn-cs"/>
              </a:rPr>
              <a:t>En</a:t>
            </a:r>
            <a:r>
              <a:rPr kumimoji="0" lang="en-GB" sz="1800" b="0" i="0" u="none" strike="noStrike" kern="1200" cap="none" spc="0" normalizeH="0" baseline="0" noProof="0" dirty="0">
                <a:ln>
                  <a:noFill/>
                </a:ln>
                <a:solidFill>
                  <a:prstClr val="black"/>
                </a:solidFill>
                <a:effectLst/>
                <a:uLnTx/>
                <a:uFillTx/>
                <a:latin typeface="Calibri"/>
                <a:ea typeface="+mn-ea"/>
                <a:cs typeface="+mn-cs"/>
              </a:rPr>
              <a:t> EEUU, el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odio</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hacia</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los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votantes</a:t>
            </a:r>
            <a:r>
              <a:rPr kumimoji="0" lang="en-GB" sz="1800" b="0" i="0" u="none" strike="noStrike" kern="1200" cap="none" spc="0" normalizeH="0" baseline="0" noProof="0" dirty="0">
                <a:ln>
                  <a:noFill/>
                </a:ln>
                <a:solidFill>
                  <a:prstClr val="black"/>
                </a:solidFill>
                <a:effectLst/>
                <a:uLnTx/>
                <a:uFillTx/>
                <a:latin typeface="Calibri"/>
                <a:ea typeface="+mn-ea"/>
                <a:cs typeface="+mn-cs"/>
              </a:rPr>
              <a:t>   del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otro</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partido</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es</a:t>
            </a:r>
            <a:r>
              <a:rPr kumimoji="0" lang="en-GB" sz="1800" b="0" i="0" u="none" strike="noStrike" kern="1200" cap="none" spc="0" normalizeH="0" baseline="0" noProof="0" dirty="0">
                <a:ln>
                  <a:noFill/>
                </a:ln>
                <a:solidFill>
                  <a:prstClr val="black"/>
                </a:solidFill>
                <a:effectLst/>
                <a:uLnTx/>
                <a:uFillTx/>
                <a:latin typeface="Calibri"/>
                <a:ea typeface="+mn-ea"/>
                <a:cs typeface="+mn-cs"/>
              </a:rPr>
              <a:t> mayor que el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amor</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hacia</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los</a:t>
            </a:r>
            <a:r>
              <a:rPr kumimoji="0" lang="en-GB" sz="1800" b="0" i="0" u="none" strike="noStrike" kern="1200" cap="none" spc="0" normalizeH="0" baseline="0" noProof="0" dirty="0">
                <a:ln>
                  <a:noFill/>
                </a:ln>
                <a:solidFill>
                  <a:prstClr val="black"/>
                </a:solidFill>
                <a:effectLst/>
                <a:uLnTx/>
                <a:uFillTx/>
                <a:latin typeface="Calibri"/>
                <a:ea typeface="+mn-ea"/>
                <a:cs typeface="+mn-cs"/>
              </a:rPr>
              <a:t> del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propio</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desde</a:t>
            </a:r>
            <a:r>
              <a:rPr kumimoji="0" lang="en-GB" sz="1800" b="0" i="0" u="none" strike="noStrike" kern="1200" cap="none" spc="0" normalizeH="0" baseline="0" noProof="0" dirty="0">
                <a:ln>
                  <a:noFill/>
                </a:ln>
                <a:solidFill>
                  <a:prstClr val="black"/>
                </a:solidFill>
                <a:effectLst/>
                <a:uLnTx/>
                <a:uFillTx/>
                <a:latin typeface="Calibri"/>
                <a:ea typeface="+mn-ea"/>
                <a:cs typeface="+mn-cs"/>
              </a:rPr>
              <a:t> 2012)</a:t>
            </a:r>
          </a:p>
        </p:txBody>
      </p:sp>
      <p:grpSp>
        <p:nvGrpSpPr>
          <p:cNvPr id="7" name="Group 6"/>
          <p:cNvGrpSpPr/>
          <p:nvPr/>
        </p:nvGrpSpPr>
        <p:grpSpPr>
          <a:xfrm>
            <a:off x="4722471" y="4223829"/>
            <a:ext cx="2500132" cy="2123827"/>
            <a:chOff x="6599634" y="2490133"/>
            <a:chExt cx="3579612" cy="3040829"/>
          </a:xfrm>
        </p:grpSpPr>
        <p:pic>
          <p:nvPicPr>
            <p:cNvPr id="7170" name="Picture 2" descr="The Functional Art: An Introduction to Information Graphics and  Visualization: FiveThirtyEight plots urban political segregation"/>
            <p:cNvPicPr>
              <a:picLocks noChangeAspect="1" noChangeArrowheads="1"/>
            </p:cNvPicPr>
            <p:nvPr/>
          </p:nvPicPr>
          <p:blipFill rotWithShape="1">
            <a:blip r:embed="rId3">
              <a:extLst>
                <a:ext uri="{28A0092B-C50C-407E-A947-70E740481C1C}">
                  <a14:useLocalDpi xmlns:a14="http://schemas.microsoft.com/office/drawing/2010/main" val="0"/>
                </a:ext>
              </a:extLst>
            </a:blip>
            <a:srcRect l="61456" t="29427" r="23044" b="47898"/>
            <a:stretch/>
          </p:blipFill>
          <p:spPr bwMode="auto">
            <a:xfrm>
              <a:off x="7329405" y="2490133"/>
              <a:ext cx="2840999" cy="2407919"/>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6599634" y="5002164"/>
              <a:ext cx="3579612" cy="52879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Birmingham, Alabama</a:t>
              </a:r>
            </a:p>
          </p:txBody>
        </p:sp>
      </p:grpSp>
      <p:sp>
        <p:nvSpPr>
          <p:cNvPr id="25" name="TextBox 24"/>
          <p:cNvSpPr txBox="1"/>
          <p:nvPr/>
        </p:nvSpPr>
        <p:spPr>
          <a:xfrm>
            <a:off x="7257327" y="5967675"/>
            <a:ext cx="4490976"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Brown &amp;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Enos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1" u="none" strike="noStrike" kern="1200" cap="none" spc="0" normalizeH="0" baseline="0" noProof="0" dirty="0">
                <a:ln>
                  <a:noFill/>
                </a:ln>
                <a:solidFill>
                  <a:prstClr val="black"/>
                </a:solidFill>
                <a:effectLst/>
                <a:uLnTx/>
                <a:uFillTx/>
                <a:latin typeface="Calibri"/>
                <a:ea typeface="+mn-ea"/>
                <a:cs typeface="+mn-cs"/>
              </a:rPr>
              <a:t>Nature Hum. </a:t>
            </a:r>
            <a:r>
              <a:rPr kumimoji="0" lang="en-GB" sz="1800" b="0" i="1" u="none" strike="noStrike" kern="1200" cap="none" spc="0" normalizeH="0" baseline="0" noProof="0" dirty="0" err="1">
                <a:ln>
                  <a:noFill/>
                </a:ln>
                <a:solidFill>
                  <a:prstClr val="black"/>
                </a:solidFill>
                <a:effectLst/>
                <a:uLnTx/>
                <a:uFillTx/>
                <a:latin typeface="Calibri"/>
                <a:ea typeface="+mn-ea"/>
                <a:cs typeface="+mn-cs"/>
              </a:rPr>
              <a:t>Behav</a:t>
            </a:r>
            <a:r>
              <a:rPr kumimoji="0" lang="en-GB" sz="1800" b="0" i="0" u="none" strike="noStrike" kern="1200" cap="none" spc="0" normalizeH="0" baseline="0" noProof="0" dirty="0">
                <a:ln>
                  <a:noFill/>
                </a:ln>
                <a:solidFill>
                  <a:prstClr val="black"/>
                </a:solidFill>
                <a:effectLst/>
                <a:uLnTx/>
                <a:uFillTx/>
                <a:latin typeface="Calibri"/>
                <a:ea typeface="+mn-ea"/>
                <a:cs typeface="+mn-cs"/>
              </a:rPr>
              <a:t>., 2021</a:t>
            </a:r>
          </a:p>
        </p:txBody>
      </p:sp>
      <p:sp>
        <p:nvSpPr>
          <p:cNvPr id="6" name="Rectangle 5"/>
          <p:cNvSpPr/>
          <p:nvPr/>
        </p:nvSpPr>
        <p:spPr>
          <a:xfrm>
            <a:off x="8102970" y="1392384"/>
            <a:ext cx="286533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err="1">
                <a:ln>
                  <a:noFill/>
                </a:ln>
                <a:solidFill>
                  <a:prstClr val="black"/>
                </a:solidFill>
                <a:effectLst/>
                <a:uLnTx/>
                <a:uFillTx/>
                <a:latin typeface="Calibri"/>
                <a:ea typeface="+mn-ea"/>
                <a:cs typeface="+mn-cs"/>
              </a:rPr>
              <a:t>Polarización</a:t>
            </a:r>
            <a:r>
              <a:rPr kumimoji="0" lang="en-GB" sz="2400" b="1" i="0" u="none" strike="noStrike" kern="1200" cap="none" spc="0" normalizeH="0" baseline="0" noProof="0" dirty="0">
                <a:ln>
                  <a:noFill/>
                </a:ln>
                <a:solidFill>
                  <a:prstClr val="black"/>
                </a:solidFill>
                <a:effectLst/>
                <a:uLnTx/>
                <a:uFillTx/>
                <a:latin typeface="Calibri"/>
                <a:ea typeface="+mn-ea"/>
                <a:cs typeface="+mn-cs"/>
              </a:rPr>
              <a:t> </a:t>
            </a:r>
            <a:r>
              <a:rPr kumimoji="0" lang="en-GB" sz="2400" b="1" i="0" u="none" strike="noStrike" kern="1200" cap="none" spc="0" normalizeH="0" baseline="0" noProof="0" dirty="0" err="1">
                <a:ln>
                  <a:noFill/>
                </a:ln>
                <a:solidFill>
                  <a:prstClr val="black"/>
                </a:solidFill>
                <a:effectLst/>
                <a:uLnTx/>
                <a:uFillTx/>
                <a:latin typeface="Calibri"/>
                <a:ea typeface="+mn-ea"/>
                <a:cs typeface="+mn-cs"/>
              </a:rPr>
              <a:t>afectiva</a:t>
            </a:r>
            <a:r>
              <a:rPr kumimoji="0" lang="en-GB" sz="2400" b="1" i="0" u="none" strike="noStrike" kern="1200" cap="none" spc="0" normalizeH="0" baseline="0" noProof="0" dirty="0">
                <a:ln>
                  <a:noFill/>
                </a:ln>
                <a:solidFill>
                  <a:prstClr val="black"/>
                </a:solidFill>
                <a:effectLst/>
                <a:uLnTx/>
                <a:uFillTx/>
                <a:latin typeface="Calibri"/>
                <a:ea typeface="+mn-ea"/>
                <a:cs typeface="+mn-cs"/>
              </a:rPr>
              <a:t> </a:t>
            </a:r>
            <a:endParaRPr kumimoji="0" lang="en-GB"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3" name="Group 12"/>
          <p:cNvGrpSpPr/>
          <p:nvPr/>
        </p:nvGrpSpPr>
        <p:grpSpPr>
          <a:xfrm>
            <a:off x="7699092" y="4287982"/>
            <a:ext cx="4002913" cy="1429195"/>
            <a:chOff x="5025340" y="4612074"/>
            <a:chExt cx="4002913" cy="1429195"/>
          </a:xfrm>
        </p:grpSpPr>
        <p:sp>
          <p:nvSpPr>
            <p:cNvPr id="28" name="TextBox 27"/>
            <p:cNvSpPr txBox="1"/>
            <p:nvPr/>
          </p:nvSpPr>
          <p:spPr>
            <a:xfrm>
              <a:off x="5025340" y="5117939"/>
              <a:ext cx="400291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mayoría</a:t>
              </a:r>
              <a:r>
                <a:rPr kumimoji="0" lang="en-GB" sz="1800" b="0" i="0" u="none" strike="noStrike" kern="1200" cap="none" spc="0" normalizeH="0" baseline="0" noProof="0" dirty="0">
                  <a:ln>
                    <a:noFill/>
                  </a:ln>
                  <a:solidFill>
                    <a:prstClr val="black"/>
                  </a:solidFill>
                  <a:effectLst/>
                  <a:uLnTx/>
                  <a:uFillTx/>
                  <a:latin typeface="Calibri"/>
                  <a:ea typeface="+mn-ea"/>
                  <a:cs typeface="+mn-cs"/>
                </a:rPr>
                <a:t> de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los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estadounidenses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viven</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en</a:t>
              </a:r>
              <a:r>
                <a:rPr kumimoji="0" lang="en-GB" sz="1800" b="0" i="0" u="none" strike="noStrike" kern="1200" cap="none" spc="0" normalizeH="0" baseline="0" noProof="0" dirty="0">
                  <a:ln>
                    <a:noFill/>
                  </a:ln>
                  <a:solidFill>
                    <a:prstClr val="black"/>
                  </a:solidFill>
                  <a:effectLst/>
                  <a:uLnTx/>
                  <a:uFillTx/>
                  <a:latin typeface="Calibri"/>
                  <a:ea typeface="+mn-ea"/>
                  <a:cs typeface="+mn-cs"/>
                </a:rPr>
                <a:t> zonas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donde</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jamás</a:t>
              </a:r>
              <a:r>
                <a:rPr kumimoji="0" lang="en-GB" sz="1800" b="0" i="0" u="none" strike="noStrike" kern="1200" cap="none" spc="0" normalizeH="0" baseline="0" noProof="0" dirty="0">
                  <a:ln>
                    <a:noFill/>
                  </a:ln>
                  <a:solidFill>
                    <a:prstClr val="black"/>
                  </a:solidFill>
                  <a:effectLst/>
                  <a:uLnTx/>
                  <a:uFillTx/>
                  <a:latin typeface="Calibri"/>
                  <a:ea typeface="+mn-ea"/>
                  <a:cs typeface="+mn-cs"/>
                </a:rPr>
                <a:t> se van 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cruzar</a:t>
              </a:r>
              <a:r>
                <a:rPr kumimoji="0" lang="en-GB" sz="1800" b="0" i="0" u="none" strike="noStrike" kern="1200" cap="none" spc="0" normalizeH="0" baseline="0" noProof="0" dirty="0">
                  <a:ln>
                    <a:noFill/>
                  </a:ln>
                  <a:solidFill>
                    <a:prstClr val="black"/>
                  </a:solidFill>
                  <a:effectLst/>
                  <a:uLnTx/>
                  <a:uFillTx/>
                  <a:latin typeface="Calibri"/>
                  <a:ea typeface="+mn-ea"/>
                  <a:cs typeface="+mn-cs"/>
                </a:rPr>
                <a:t> con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alguien</a:t>
              </a:r>
              <a:r>
                <a:rPr kumimoji="0" lang="en-GB" sz="1800" b="0" i="0" u="none" strike="noStrike" kern="1200" cap="none" spc="0" normalizeH="0" baseline="0" noProof="0" dirty="0">
                  <a:ln>
                    <a:noFill/>
                  </a:ln>
                  <a:solidFill>
                    <a:prstClr val="black"/>
                  </a:solidFill>
                  <a:effectLst/>
                  <a:uLnTx/>
                  <a:uFillTx/>
                  <a:latin typeface="Calibri"/>
                  <a:ea typeface="+mn-ea"/>
                  <a:cs typeface="+mn-cs"/>
                </a:rPr>
                <a:t> que vote al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otro</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partido</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Rectangle 28"/>
            <p:cNvSpPr/>
            <p:nvPr/>
          </p:nvSpPr>
          <p:spPr>
            <a:xfrm>
              <a:off x="5523745" y="4612074"/>
              <a:ext cx="273094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err="1">
                  <a:ln>
                    <a:noFill/>
                  </a:ln>
                  <a:solidFill>
                    <a:prstClr val="black"/>
                  </a:solidFill>
                  <a:effectLst/>
                  <a:uLnTx/>
                  <a:uFillTx/>
                  <a:latin typeface="Calibri"/>
                  <a:ea typeface="+mn-ea"/>
                  <a:cs typeface="+mn-cs"/>
                </a:rPr>
                <a:t>Segregación</a:t>
              </a:r>
              <a:r>
                <a:rPr kumimoji="0" lang="en-GB" sz="2400" b="1" i="0" u="none" strike="noStrike" kern="1200" cap="none" spc="0" normalizeH="0" baseline="0" noProof="0" dirty="0">
                  <a:ln>
                    <a:noFill/>
                  </a:ln>
                  <a:solidFill>
                    <a:prstClr val="black"/>
                  </a:solidFill>
                  <a:effectLst/>
                  <a:uLnTx/>
                  <a:uFillTx/>
                  <a:latin typeface="Calibri"/>
                  <a:ea typeface="+mn-ea"/>
                  <a:cs typeface="+mn-cs"/>
                </a:rPr>
                <a:t> </a:t>
              </a:r>
              <a:r>
                <a:rPr kumimoji="0" lang="en-GB" sz="2400" b="1" i="0" u="none" strike="noStrike" kern="1200" cap="none" spc="0" normalizeH="0" baseline="0" noProof="0" dirty="0" err="1">
                  <a:ln>
                    <a:noFill/>
                  </a:ln>
                  <a:solidFill>
                    <a:prstClr val="black"/>
                  </a:solidFill>
                  <a:effectLst/>
                  <a:uLnTx/>
                  <a:uFillTx/>
                  <a:latin typeface="Calibri"/>
                  <a:ea typeface="+mn-ea"/>
                  <a:cs typeface="+mn-cs"/>
                </a:rPr>
                <a:t>política</a:t>
              </a:r>
              <a:endParaRPr kumimoji="0" lang="en-GB" sz="2400" b="1"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7174" name="Picture 6" descr="Articles – The Centre for Independent Stud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883" y="4345854"/>
            <a:ext cx="3612547" cy="2032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37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Polarización</a:t>
            </a:r>
            <a:r>
              <a:rPr kumimoji="0" lang="en-GB" sz="2800" b="0" i="0" u="none" strike="noStrike" kern="1200" cap="none" spc="0" normalizeH="0" baseline="0" noProof="0" dirty="0">
                <a:ln>
                  <a:noFill/>
                </a:ln>
                <a:solidFill>
                  <a:prstClr val="black"/>
                </a:solidFill>
                <a:effectLst/>
                <a:uLnTx/>
                <a:uFillTx/>
                <a:latin typeface="Calibri"/>
                <a:ea typeface="+mn-ea"/>
                <a:cs typeface="+mn-cs"/>
              </a:rPr>
              <a:t>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afectiva</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AutoShape 2" descr="El presidente Alberto Fernández hoy cumple 62 años | Diario El Cordiller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200645" y="1603008"/>
            <a:ext cx="386594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En la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política</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argentina</a:t>
            </a:r>
            <a:r>
              <a:rPr kumimoji="0" lang="en-GB" sz="1800" b="0" i="0" u="none" strike="noStrike" kern="1200" cap="none" spc="0" normalizeH="0" baseline="0" noProof="0" dirty="0">
                <a:ln>
                  <a:noFill/>
                </a:ln>
                <a:solidFill>
                  <a:prstClr val="black"/>
                </a:solidFill>
                <a:effectLst/>
                <a:uLnTx/>
                <a:uFillTx/>
                <a:latin typeface="Calibri"/>
                <a:ea typeface="+mn-ea"/>
                <a:cs typeface="+mn-cs"/>
              </a:rPr>
              <a:t> se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observa</a:t>
            </a:r>
            <a:r>
              <a:rPr kumimoji="0" lang="en-GB" sz="1800" b="0" i="0" u="none" strike="noStrike" kern="1200" cap="none" spc="0" normalizeH="0" baseline="0" noProof="0" dirty="0">
                <a:ln>
                  <a:noFill/>
                </a:ln>
                <a:solidFill>
                  <a:prstClr val="black"/>
                </a:solidFill>
                <a:effectLst/>
                <a:uLnTx/>
                <a:uFillTx/>
                <a:latin typeface="Calibri"/>
                <a:ea typeface="+mn-ea"/>
                <a:cs typeface="+mn-cs"/>
              </a:rPr>
              <a:t> el mismo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patrón</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pero</a:t>
            </a:r>
            <a:r>
              <a:rPr kumimoji="0" lang="en-GB" sz="1800" b="0" i="0" u="none" strike="noStrike" kern="1200" cap="none" spc="0" normalizeH="0" baseline="0" noProof="0" dirty="0">
                <a:ln>
                  <a:noFill/>
                </a:ln>
                <a:solidFill>
                  <a:prstClr val="black"/>
                </a:solidFill>
                <a:effectLst/>
                <a:uLnTx/>
                <a:uFillTx/>
                <a:latin typeface="Calibri"/>
                <a:ea typeface="+mn-ea"/>
                <a:cs typeface="+mn-cs"/>
              </a:rPr>
              <a:t> no es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algo</a:t>
            </a:r>
            <a:r>
              <a:rPr kumimoji="0" lang="en-GB" sz="1800" b="0" i="0" u="none" strike="noStrike" kern="1200" cap="none" spc="0" normalizeH="0" baseline="0" noProof="0" dirty="0">
                <a:ln>
                  <a:noFill/>
                </a:ln>
                <a:solidFill>
                  <a:prstClr val="black"/>
                </a:solidFill>
                <a:effectLst/>
                <a:uLnTx/>
                <a:uFillTx/>
                <a:latin typeface="Calibri"/>
                <a:ea typeface="+mn-ea"/>
                <a:cs typeface="+mn-cs"/>
              </a:rPr>
              <a:t> que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aparezca</a:t>
            </a:r>
            <a:r>
              <a:rPr kumimoji="0" lang="en-GB" sz="1800" b="0" i="0" u="none" strike="noStrike" kern="1200" cap="none" spc="0" normalizeH="0" baseline="0" noProof="0" dirty="0">
                <a:ln>
                  <a:noFill/>
                </a:ln>
                <a:solidFill>
                  <a:prstClr val="black"/>
                </a:solidFill>
                <a:effectLst/>
                <a:uLnTx/>
                <a:uFillTx/>
                <a:latin typeface="Calibri"/>
                <a:ea typeface="+mn-ea"/>
                <a:cs typeface="+mn-cs"/>
              </a:rPr>
              <a:t> en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otros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dominios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tribales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como</a:t>
            </a:r>
            <a:r>
              <a:rPr kumimoji="0" lang="en-GB" sz="1800" b="0" i="0" u="none" strike="noStrike" kern="1200" cap="none" spc="0" normalizeH="0" baseline="0" noProof="0" dirty="0">
                <a:ln>
                  <a:noFill/>
                </a:ln>
                <a:solidFill>
                  <a:prstClr val="black"/>
                </a:solidFill>
                <a:effectLst/>
                <a:uLnTx/>
                <a:uFillTx/>
                <a:latin typeface="Calibri"/>
                <a:ea typeface="+mn-ea"/>
                <a:cs typeface="+mn-cs"/>
              </a:rPr>
              <a:t> el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fútbol</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0" name="image28.png">
            <a:extLst>
              <a:ext uri="{FF2B5EF4-FFF2-40B4-BE49-F238E27FC236}">
                <a16:creationId xmlns:a16="http://schemas.microsoft.com/office/drawing/2014/main" id="{ABAFB31B-3334-4BE3-8A9F-6A51FCC965BF}"/>
              </a:ext>
            </a:extLst>
          </p:cNvPr>
          <p:cNvPicPr/>
          <p:nvPr/>
        </p:nvPicPr>
        <p:blipFill rotWithShape="1">
          <a:blip r:embed="rId2"/>
          <a:srcRect r="32965"/>
          <a:stretch/>
        </p:blipFill>
        <p:spPr>
          <a:xfrm>
            <a:off x="155575" y="1155700"/>
            <a:ext cx="5418780" cy="2564443"/>
          </a:xfrm>
          <a:prstGeom prst="rect">
            <a:avLst/>
          </a:prstGeom>
          <a:ln/>
        </p:spPr>
      </p:pic>
      <p:pic>
        <p:nvPicPr>
          <p:cNvPr id="22" name="image33.png">
            <a:extLst>
              <a:ext uri="{FF2B5EF4-FFF2-40B4-BE49-F238E27FC236}">
                <a16:creationId xmlns:a16="http://schemas.microsoft.com/office/drawing/2014/main" id="{17319B93-313F-4C44-A7D5-8644C8D7819C}"/>
              </a:ext>
            </a:extLst>
          </p:cNvPr>
          <p:cNvPicPr/>
          <p:nvPr/>
        </p:nvPicPr>
        <p:blipFill rotWithShape="1">
          <a:blip r:embed="rId3"/>
          <a:srcRect r="67649"/>
          <a:stretch/>
        </p:blipFill>
        <p:spPr>
          <a:xfrm>
            <a:off x="155575" y="3912557"/>
            <a:ext cx="2798445" cy="2564443"/>
          </a:xfrm>
          <a:prstGeom prst="rect">
            <a:avLst/>
          </a:prstGeom>
          <a:ln/>
        </p:spPr>
      </p:pic>
      <p:sp>
        <p:nvSpPr>
          <p:cNvPr id="15" name="TextBox 14">
            <a:extLst>
              <a:ext uri="{FF2B5EF4-FFF2-40B4-BE49-F238E27FC236}">
                <a16:creationId xmlns:a16="http://schemas.microsoft.com/office/drawing/2014/main" id="{EF9FCD59-52A7-4AFF-8580-D259FDC91D43}"/>
              </a:ext>
            </a:extLst>
          </p:cNvPr>
          <p:cNvSpPr txBox="1"/>
          <p:nvPr/>
        </p:nvSpPr>
        <p:spPr>
          <a:xfrm>
            <a:off x="10066590" y="6153834"/>
            <a:ext cx="21254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a:ea typeface="+mn-ea"/>
                <a:cs typeface="+mn-cs"/>
              </a:rPr>
              <a:t>Espina-Mairal</a:t>
            </a:r>
            <a:r>
              <a:rPr kumimoji="0" lang="en-GB" sz="1800" b="0" i="0" u="none" strike="noStrike" kern="1200" cap="none" spc="0" normalizeH="0" baseline="0" noProof="0" dirty="0">
                <a:ln>
                  <a:noFill/>
                </a:ln>
                <a:solidFill>
                  <a:prstClr val="black"/>
                </a:solidFill>
                <a:effectLst/>
                <a:uLnTx/>
                <a:uFillTx/>
                <a:latin typeface="Calibri"/>
                <a:ea typeface="+mn-ea"/>
                <a:cs typeface="+mn-cs"/>
              </a:rPr>
              <a:t> et 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en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preparación</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Oval 6">
            <a:extLst>
              <a:ext uri="{FF2B5EF4-FFF2-40B4-BE49-F238E27FC236}">
                <a16:creationId xmlns:a16="http://schemas.microsoft.com/office/drawing/2014/main" id="{DADE8AE5-4E77-447B-A610-6634E6BE55A7}"/>
              </a:ext>
            </a:extLst>
          </p:cNvPr>
          <p:cNvSpPr/>
          <p:nvPr/>
        </p:nvSpPr>
        <p:spPr>
          <a:xfrm>
            <a:off x="155575" y="1155700"/>
            <a:ext cx="413385"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Oval 16">
            <a:extLst>
              <a:ext uri="{FF2B5EF4-FFF2-40B4-BE49-F238E27FC236}">
                <a16:creationId xmlns:a16="http://schemas.microsoft.com/office/drawing/2014/main" id="{3351E350-8D47-4516-9878-2A483192F7DD}"/>
              </a:ext>
            </a:extLst>
          </p:cNvPr>
          <p:cNvSpPr/>
          <p:nvPr/>
        </p:nvSpPr>
        <p:spPr>
          <a:xfrm>
            <a:off x="2941165" y="1155700"/>
            <a:ext cx="413385"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31E2AC8B-2F1B-421E-8A73-44A533C261EF}"/>
              </a:ext>
            </a:extLst>
          </p:cNvPr>
          <p:cNvSpPr/>
          <p:nvPr/>
        </p:nvSpPr>
        <p:spPr>
          <a:xfrm>
            <a:off x="155575" y="3998387"/>
            <a:ext cx="413385"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a:extLst>
              <a:ext uri="{FF2B5EF4-FFF2-40B4-BE49-F238E27FC236}">
                <a16:creationId xmlns:a16="http://schemas.microsoft.com/office/drawing/2014/main" id="{03D31661-E2F0-4D4F-B7E1-9536A3F3D771}"/>
              </a:ext>
            </a:extLst>
          </p:cNvPr>
          <p:cNvSpPr/>
          <p:nvPr/>
        </p:nvSpPr>
        <p:spPr>
          <a:xfrm>
            <a:off x="2954020" y="3984132"/>
            <a:ext cx="413385"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371089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Polarización</a:t>
            </a:r>
            <a:r>
              <a:rPr kumimoji="0" lang="en-GB" sz="2800" b="0" i="0" u="none" strike="noStrike" kern="1200" cap="none" spc="0" normalizeH="0" baseline="0" noProof="0" dirty="0">
                <a:ln>
                  <a:noFill/>
                </a:ln>
                <a:solidFill>
                  <a:prstClr val="black"/>
                </a:solidFill>
                <a:effectLst/>
                <a:uLnTx/>
                <a:uFillTx/>
                <a:latin typeface="Calibri"/>
                <a:ea typeface="+mn-ea"/>
                <a:cs typeface="+mn-cs"/>
              </a:rPr>
              <a:t>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afectiva</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AutoShape 2" descr="El presidente Alberto Fernández hoy cumple 62 años | Diario El Cordiller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200645" y="1603008"/>
            <a:ext cx="386594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En la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política</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argentina</a:t>
            </a:r>
            <a:r>
              <a:rPr kumimoji="0" lang="en-GB" sz="1800" b="0" i="0" u="none" strike="noStrike" kern="1200" cap="none" spc="0" normalizeH="0" baseline="0" noProof="0" dirty="0">
                <a:ln>
                  <a:noFill/>
                </a:ln>
                <a:solidFill>
                  <a:prstClr val="black"/>
                </a:solidFill>
                <a:effectLst/>
                <a:uLnTx/>
                <a:uFillTx/>
                <a:latin typeface="Calibri"/>
                <a:ea typeface="+mn-ea"/>
                <a:cs typeface="+mn-cs"/>
              </a:rPr>
              <a:t> se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observa</a:t>
            </a:r>
            <a:r>
              <a:rPr kumimoji="0" lang="en-GB" sz="1800" b="0" i="0" u="none" strike="noStrike" kern="1200" cap="none" spc="0" normalizeH="0" baseline="0" noProof="0" dirty="0">
                <a:ln>
                  <a:noFill/>
                </a:ln>
                <a:solidFill>
                  <a:prstClr val="black"/>
                </a:solidFill>
                <a:effectLst/>
                <a:uLnTx/>
                <a:uFillTx/>
                <a:latin typeface="Calibri"/>
                <a:ea typeface="+mn-ea"/>
                <a:cs typeface="+mn-cs"/>
              </a:rPr>
              <a:t> el mismo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patrón</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pero</a:t>
            </a:r>
            <a:r>
              <a:rPr kumimoji="0" lang="en-GB" sz="1800" b="0" i="0" u="none" strike="noStrike" kern="1200" cap="none" spc="0" normalizeH="0" baseline="0" noProof="0" dirty="0">
                <a:ln>
                  <a:noFill/>
                </a:ln>
                <a:solidFill>
                  <a:prstClr val="black"/>
                </a:solidFill>
                <a:effectLst/>
                <a:uLnTx/>
                <a:uFillTx/>
                <a:latin typeface="Calibri"/>
                <a:ea typeface="+mn-ea"/>
                <a:cs typeface="+mn-cs"/>
              </a:rPr>
              <a:t> no es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algo</a:t>
            </a:r>
            <a:r>
              <a:rPr kumimoji="0" lang="en-GB" sz="1800" b="0" i="0" u="none" strike="noStrike" kern="1200" cap="none" spc="0" normalizeH="0" baseline="0" noProof="0" dirty="0">
                <a:ln>
                  <a:noFill/>
                </a:ln>
                <a:solidFill>
                  <a:prstClr val="black"/>
                </a:solidFill>
                <a:effectLst/>
                <a:uLnTx/>
                <a:uFillTx/>
                <a:latin typeface="Calibri"/>
                <a:ea typeface="+mn-ea"/>
                <a:cs typeface="+mn-cs"/>
              </a:rPr>
              <a:t> que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aparezca</a:t>
            </a:r>
            <a:r>
              <a:rPr kumimoji="0" lang="en-GB" sz="1800" b="0" i="0" u="none" strike="noStrike" kern="1200" cap="none" spc="0" normalizeH="0" baseline="0" noProof="0" dirty="0">
                <a:ln>
                  <a:noFill/>
                </a:ln>
                <a:solidFill>
                  <a:prstClr val="black"/>
                </a:solidFill>
                <a:effectLst/>
                <a:uLnTx/>
                <a:uFillTx/>
                <a:latin typeface="Calibri"/>
                <a:ea typeface="+mn-ea"/>
                <a:cs typeface="+mn-cs"/>
              </a:rPr>
              <a:t> en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otros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dominios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tribales</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como</a:t>
            </a:r>
            <a:r>
              <a:rPr kumimoji="0" lang="en-GB" sz="1800" b="0" i="0" u="none" strike="noStrike" kern="1200" cap="none" spc="0" normalizeH="0" baseline="0" noProof="0" dirty="0">
                <a:ln>
                  <a:noFill/>
                </a:ln>
                <a:solidFill>
                  <a:prstClr val="black"/>
                </a:solidFill>
                <a:effectLst/>
                <a:uLnTx/>
                <a:uFillTx/>
                <a:latin typeface="Calibri"/>
                <a:ea typeface="+mn-ea"/>
                <a:cs typeface="+mn-cs"/>
              </a:rPr>
              <a:t> el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fútbol</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0" name="image28.png">
            <a:extLst>
              <a:ext uri="{FF2B5EF4-FFF2-40B4-BE49-F238E27FC236}">
                <a16:creationId xmlns:a16="http://schemas.microsoft.com/office/drawing/2014/main" id="{ABAFB31B-3334-4BE3-8A9F-6A51FCC965BF}"/>
              </a:ext>
            </a:extLst>
          </p:cNvPr>
          <p:cNvPicPr/>
          <p:nvPr/>
        </p:nvPicPr>
        <p:blipFill rotWithShape="1">
          <a:blip r:embed="rId2"/>
          <a:srcRect r="32965"/>
          <a:stretch/>
        </p:blipFill>
        <p:spPr>
          <a:xfrm>
            <a:off x="155575" y="1155700"/>
            <a:ext cx="5418780" cy="2564443"/>
          </a:xfrm>
          <a:prstGeom prst="rect">
            <a:avLst/>
          </a:prstGeom>
          <a:ln/>
        </p:spPr>
      </p:pic>
      <p:pic>
        <p:nvPicPr>
          <p:cNvPr id="22" name="image33.png">
            <a:extLst>
              <a:ext uri="{FF2B5EF4-FFF2-40B4-BE49-F238E27FC236}">
                <a16:creationId xmlns:a16="http://schemas.microsoft.com/office/drawing/2014/main" id="{17319B93-313F-4C44-A7D5-8644C8D7819C}"/>
              </a:ext>
            </a:extLst>
          </p:cNvPr>
          <p:cNvPicPr/>
          <p:nvPr/>
        </p:nvPicPr>
        <p:blipFill rotWithShape="1">
          <a:blip r:embed="rId3"/>
          <a:srcRect r="35371"/>
          <a:stretch/>
        </p:blipFill>
        <p:spPr>
          <a:xfrm>
            <a:off x="155575" y="3912557"/>
            <a:ext cx="5590540" cy="2564443"/>
          </a:xfrm>
          <a:prstGeom prst="rect">
            <a:avLst/>
          </a:prstGeom>
          <a:ln/>
        </p:spPr>
      </p:pic>
      <p:pic>
        <p:nvPicPr>
          <p:cNvPr id="13" name="Picture 2" descr="La foto que estremece: el abrazo del dolor que une a Boca y a River">
            <a:extLst>
              <a:ext uri="{FF2B5EF4-FFF2-40B4-BE49-F238E27FC236}">
                <a16:creationId xmlns:a16="http://schemas.microsoft.com/office/drawing/2014/main" id="{DFB4FB55-7F2D-454F-BBC0-F9508D17117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5887" y="4435688"/>
            <a:ext cx="3078480" cy="173114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5C745A1-2104-41E0-89A3-E05C061B0DB2}"/>
              </a:ext>
            </a:extLst>
          </p:cNvPr>
          <p:cNvSpPr txBox="1"/>
          <p:nvPr/>
        </p:nvSpPr>
        <p:spPr>
          <a:xfrm>
            <a:off x="5948680" y="3429000"/>
            <a:ext cx="412242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a:ea typeface="+mn-ea"/>
                <a:cs typeface="+mn-cs"/>
              </a:rPr>
              <a:t>¿La </a:t>
            </a:r>
            <a:r>
              <a:rPr kumimoji="0" lang="en-GB" sz="2400" b="1" i="0" u="none" strike="noStrike" kern="1200" cap="none" spc="0" normalizeH="0" baseline="0" noProof="0" dirty="0" err="1">
                <a:ln>
                  <a:noFill/>
                </a:ln>
                <a:solidFill>
                  <a:prstClr val="black"/>
                </a:solidFill>
                <a:effectLst/>
                <a:uLnTx/>
                <a:uFillTx/>
                <a:latin typeface="Calibri"/>
                <a:ea typeface="+mn-ea"/>
                <a:cs typeface="+mn-cs"/>
              </a:rPr>
              <a:t>grieta</a:t>
            </a:r>
            <a:r>
              <a:rPr kumimoji="0" lang="en-GB" sz="2400" b="1" i="0" u="none" strike="noStrike" kern="1200" cap="none" spc="0" normalizeH="0" baseline="0" noProof="0" dirty="0">
                <a:ln>
                  <a:noFill/>
                </a:ln>
                <a:solidFill>
                  <a:prstClr val="black"/>
                </a:solidFill>
                <a:effectLst/>
                <a:uLnTx/>
                <a:uFillTx/>
                <a:latin typeface="Calibri"/>
                <a:ea typeface="+mn-ea"/>
                <a:cs typeface="+mn-cs"/>
              </a:rPr>
              <a:t> </a:t>
            </a:r>
            <a:r>
              <a:rPr kumimoji="0" lang="en-GB" sz="2400" b="1" i="0" u="none" strike="noStrike" kern="1200" cap="none" spc="0" normalizeH="0" baseline="0" noProof="0" dirty="0" err="1">
                <a:ln>
                  <a:noFill/>
                </a:ln>
                <a:solidFill>
                  <a:prstClr val="black"/>
                </a:solidFill>
                <a:effectLst/>
                <a:uLnTx/>
                <a:uFillTx/>
                <a:latin typeface="Calibri"/>
                <a:ea typeface="+mn-ea"/>
                <a:cs typeface="+mn-cs"/>
              </a:rPr>
              <a:t>es</a:t>
            </a:r>
            <a:r>
              <a:rPr kumimoji="0" lang="en-GB" sz="2400" b="1" i="0" u="none" strike="noStrike" kern="1200" cap="none" spc="0" normalizeH="0" baseline="0" noProof="0" dirty="0">
                <a:ln>
                  <a:noFill/>
                </a:ln>
                <a:solidFill>
                  <a:prstClr val="black"/>
                </a:solidFill>
                <a:effectLst/>
                <a:uLnTx/>
                <a:uFillTx/>
                <a:latin typeface="Calibri"/>
                <a:ea typeface="+mn-ea"/>
                <a:cs typeface="+mn-cs"/>
              </a:rPr>
              <a:t> un “Boca-River”?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alibri"/>
                <a:ea typeface="+mn-ea"/>
                <a:cs typeface="+mn-cs"/>
              </a:rPr>
              <a:t>No. </a:t>
            </a:r>
            <a:r>
              <a:rPr kumimoji="0" lang="en-GB" sz="2400" b="0" i="1" u="none" strike="noStrike" kern="1200" cap="none" spc="0" normalizeH="0" baseline="0" noProof="0" dirty="0" err="1">
                <a:ln>
                  <a:noFill/>
                </a:ln>
                <a:solidFill>
                  <a:prstClr val="black"/>
                </a:solidFill>
                <a:effectLst/>
                <a:uLnTx/>
                <a:uFillTx/>
                <a:latin typeface="Calibri"/>
                <a:ea typeface="+mn-ea"/>
                <a:cs typeface="+mn-cs"/>
              </a:rPr>
              <a:t>Es</a:t>
            </a:r>
            <a:r>
              <a:rPr kumimoji="0" lang="en-GB" sz="2400" b="0" i="1" u="none" strike="noStrike" kern="1200" cap="none" spc="0" normalizeH="0" baseline="0" noProof="0" dirty="0">
                <a:ln>
                  <a:noFill/>
                </a:ln>
                <a:solidFill>
                  <a:prstClr val="black"/>
                </a:solidFill>
                <a:effectLst/>
                <a:uLnTx/>
                <a:uFillTx/>
                <a:latin typeface="Calibri"/>
                <a:ea typeface="+mn-ea"/>
                <a:cs typeface="+mn-cs"/>
              </a:rPr>
              <a:t> </a:t>
            </a:r>
            <a:r>
              <a:rPr kumimoji="0" lang="en-GB" sz="2400" b="0" i="1" u="none" strike="noStrike" kern="1200" cap="none" spc="0" normalizeH="0" baseline="0" noProof="0" dirty="0" err="1">
                <a:ln>
                  <a:noFill/>
                </a:ln>
                <a:solidFill>
                  <a:prstClr val="black"/>
                </a:solidFill>
                <a:effectLst/>
                <a:uLnTx/>
                <a:uFillTx/>
                <a:latin typeface="Calibri"/>
                <a:ea typeface="+mn-ea"/>
                <a:cs typeface="+mn-cs"/>
              </a:rPr>
              <a:t>peor</a:t>
            </a:r>
            <a:r>
              <a:rPr kumimoji="0" lang="en-GB" sz="2400" b="0" i="1" u="none" strike="noStrike" kern="1200" cap="none" spc="0" normalizeH="0" baseline="0" noProof="0" dirty="0">
                <a:ln>
                  <a:noFill/>
                </a:ln>
                <a:solidFill>
                  <a:prstClr val="black"/>
                </a:solidFill>
                <a:effectLst/>
                <a:uLnTx/>
                <a:uFillTx/>
                <a:latin typeface="Calibri"/>
                <a:ea typeface="+mn-ea"/>
                <a:cs typeface="+mn-cs"/>
              </a:rPr>
              <a:t>.</a:t>
            </a:r>
          </a:p>
        </p:txBody>
      </p:sp>
      <p:sp>
        <p:nvSpPr>
          <p:cNvPr id="15" name="TextBox 14">
            <a:extLst>
              <a:ext uri="{FF2B5EF4-FFF2-40B4-BE49-F238E27FC236}">
                <a16:creationId xmlns:a16="http://schemas.microsoft.com/office/drawing/2014/main" id="{EF9FCD59-52A7-4AFF-8580-D259FDC91D43}"/>
              </a:ext>
            </a:extLst>
          </p:cNvPr>
          <p:cNvSpPr txBox="1"/>
          <p:nvPr/>
        </p:nvSpPr>
        <p:spPr>
          <a:xfrm>
            <a:off x="10066590" y="6153834"/>
            <a:ext cx="21254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a:ea typeface="+mn-ea"/>
                <a:cs typeface="+mn-cs"/>
              </a:rPr>
              <a:t>Espina-Mairal</a:t>
            </a:r>
            <a:r>
              <a:rPr kumimoji="0" lang="en-GB" sz="1800" b="0" i="0" u="none" strike="noStrike" kern="1200" cap="none" spc="0" normalizeH="0" baseline="0" noProof="0" dirty="0">
                <a:ln>
                  <a:noFill/>
                </a:ln>
                <a:solidFill>
                  <a:prstClr val="black"/>
                </a:solidFill>
                <a:effectLst/>
                <a:uLnTx/>
                <a:uFillTx/>
                <a:latin typeface="Calibri"/>
                <a:ea typeface="+mn-ea"/>
                <a:cs typeface="+mn-cs"/>
              </a:rPr>
              <a:t> et 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en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preparación</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Oval 6">
            <a:extLst>
              <a:ext uri="{FF2B5EF4-FFF2-40B4-BE49-F238E27FC236}">
                <a16:creationId xmlns:a16="http://schemas.microsoft.com/office/drawing/2014/main" id="{DADE8AE5-4E77-447B-A610-6634E6BE55A7}"/>
              </a:ext>
            </a:extLst>
          </p:cNvPr>
          <p:cNvSpPr/>
          <p:nvPr/>
        </p:nvSpPr>
        <p:spPr>
          <a:xfrm>
            <a:off x="155575" y="1155700"/>
            <a:ext cx="413385"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Oval 16">
            <a:extLst>
              <a:ext uri="{FF2B5EF4-FFF2-40B4-BE49-F238E27FC236}">
                <a16:creationId xmlns:a16="http://schemas.microsoft.com/office/drawing/2014/main" id="{3351E350-8D47-4516-9878-2A483192F7DD}"/>
              </a:ext>
            </a:extLst>
          </p:cNvPr>
          <p:cNvSpPr/>
          <p:nvPr/>
        </p:nvSpPr>
        <p:spPr>
          <a:xfrm>
            <a:off x="2941165" y="1155700"/>
            <a:ext cx="413385"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31E2AC8B-2F1B-421E-8A73-44A533C261EF}"/>
              </a:ext>
            </a:extLst>
          </p:cNvPr>
          <p:cNvSpPr/>
          <p:nvPr/>
        </p:nvSpPr>
        <p:spPr>
          <a:xfrm>
            <a:off x="155575" y="3998387"/>
            <a:ext cx="413385"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a:extLst>
              <a:ext uri="{FF2B5EF4-FFF2-40B4-BE49-F238E27FC236}">
                <a16:creationId xmlns:a16="http://schemas.microsoft.com/office/drawing/2014/main" id="{03D31661-E2F0-4D4F-B7E1-9536A3F3D771}"/>
              </a:ext>
            </a:extLst>
          </p:cNvPr>
          <p:cNvSpPr/>
          <p:nvPr/>
        </p:nvSpPr>
        <p:spPr>
          <a:xfrm>
            <a:off x="2954020" y="3984132"/>
            <a:ext cx="413385"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88247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Tribalismo</a:t>
            </a:r>
            <a:r>
              <a:rPr kumimoji="0" lang="en-GB" sz="2800" b="0" i="0" u="none" strike="noStrike" kern="1200" cap="none" spc="0" normalizeH="0" baseline="0" noProof="0" dirty="0">
                <a:ln>
                  <a:noFill/>
                </a:ln>
                <a:solidFill>
                  <a:prstClr val="black"/>
                </a:solidFill>
                <a:effectLst/>
                <a:uLnTx/>
                <a:uFillTx/>
                <a:latin typeface="Calibri"/>
                <a:ea typeface="+mn-ea"/>
                <a:cs typeface="+mn-cs"/>
              </a:rPr>
              <a:t>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partidario</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Box 19"/>
          <p:cNvSpPr txBox="1"/>
          <p:nvPr/>
        </p:nvSpPr>
        <p:spPr>
          <a:xfrm>
            <a:off x="2011680" y="1264920"/>
            <a:ext cx="697992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black"/>
                </a:solidFill>
                <a:effectLst/>
                <a:uLnTx/>
                <a:uFillTx/>
                <a:latin typeface="Calibri"/>
                <a:ea typeface="+mn-ea"/>
                <a:cs typeface="+mn-cs"/>
              </a:rPr>
              <a:t>¿</a:t>
            </a:r>
            <a:r>
              <a:rPr kumimoji="0" lang="en-GB" sz="2000" b="0" i="1" u="none" strike="noStrike" kern="1200" cap="none" spc="0" normalizeH="0" baseline="0" noProof="0" dirty="0" err="1">
                <a:ln>
                  <a:noFill/>
                </a:ln>
                <a:solidFill>
                  <a:prstClr val="black"/>
                </a:solidFill>
                <a:effectLst/>
                <a:uLnTx/>
                <a:uFillTx/>
                <a:latin typeface="Calibri"/>
                <a:ea typeface="+mn-ea"/>
                <a:cs typeface="+mn-cs"/>
              </a:rPr>
              <a:t>Estás</a:t>
            </a:r>
            <a:r>
              <a:rPr kumimoji="0" lang="en-GB" sz="2000" b="0" i="1" u="none" strike="noStrike" kern="1200" cap="none" spc="0" normalizeH="0" baseline="0" noProof="0" dirty="0">
                <a:ln>
                  <a:noFill/>
                </a:ln>
                <a:solidFill>
                  <a:prstClr val="black"/>
                </a:solidFill>
                <a:effectLst/>
                <a:uLnTx/>
                <a:uFillTx/>
                <a:latin typeface="Calibri"/>
                <a:ea typeface="+mn-ea"/>
                <a:cs typeface="+mn-cs"/>
              </a:rPr>
              <a:t> de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acuerdo</a:t>
            </a:r>
            <a:r>
              <a:rPr kumimoji="0" lang="en-GB" sz="2000" b="0" i="1" u="none" strike="noStrike" kern="1200" cap="none" spc="0" normalizeH="0" baseline="0" noProof="0" dirty="0">
                <a:ln>
                  <a:noFill/>
                </a:ln>
                <a:solidFill>
                  <a:prstClr val="black"/>
                </a:solidFill>
                <a:effectLst/>
                <a:uLnTx/>
                <a:uFillTx/>
                <a:latin typeface="Calibri"/>
                <a:ea typeface="+mn-ea"/>
                <a:cs typeface="+mn-cs"/>
              </a:rPr>
              <a:t> con la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decisión</a:t>
            </a:r>
            <a:r>
              <a:rPr kumimoji="0" lang="en-GB" sz="2000" b="0" i="1" u="none" strike="noStrike" kern="1200" cap="none" spc="0" normalizeH="0" baseline="0" noProof="0" dirty="0">
                <a:ln>
                  <a:noFill/>
                </a:ln>
                <a:solidFill>
                  <a:prstClr val="black"/>
                </a:solidFill>
                <a:effectLst/>
                <a:uLnTx/>
                <a:uFillTx/>
                <a:latin typeface="Calibri"/>
                <a:ea typeface="+mn-ea"/>
                <a:cs typeface="+mn-cs"/>
              </a:rPr>
              <a:t> del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gobierno</a:t>
            </a:r>
            <a:r>
              <a:rPr kumimoji="0" lang="en-GB" sz="2000" b="0" i="1" u="none" strike="noStrike" kern="1200" cap="none" spc="0" normalizeH="0" baseline="0" noProof="0" dirty="0">
                <a:ln>
                  <a:noFill/>
                </a:ln>
                <a:solidFill>
                  <a:prstClr val="black"/>
                </a:solidFill>
                <a:effectLst/>
                <a:uLnTx/>
                <a:uFillTx/>
                <a:latin typeface="Calibri"/>
                <a:ea typeface="+mn-ea"/>
                <a:cs typeface="+mn-cs"/>
              </a:rPr>
              <a:t> de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cerrar</a:t>
            </a:r>
            <a:r>
              <a:rPr kumimoji="0" lang="en-GB" sz="2000" b="0" i="1" u="none" strike="noStrike" kern="1200" cap="none" spc="0" normalizeH="0" baseline="0" noProof="0" dirty="0">
                <a:ln>
                  <a:noFill/>
                </a:ln>
                <a:solidFill>
                  <a:prstClr val="black"/>
                </a:solidFill>
                <a:effectLst/>
                <a:uLnTx/>
                <a:uFillTx/>
                <a:latin typeface="Calibri"/>
                <a:ea typeface="+mn-ea"/>
                <a:cs typeface="+mn-cs"/>
              </a:rPr>
              <a:t> la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frontera</a:t>
            </a:r>
            <a:r>
              <a:rPr kumimoji="0" lang="en-GB" sz="2000" b="0" i="1" u="none" strike="noStrike" kern="1200" cap="none" spc="0" normalizeH="0" baseline="0" noProof="0" dirty="0">
                <a:ln>
                  <a:noFill/>
                </a:ln>
                <a:solidFill>
                  <a:prstClr val="black"/>
                </a:solidFill>
                <a:effectLst/>
                <a:uLnTx/>
                <a:uFillTx/>
                <a:latin typeface="Calibri"/>
                <a:ea typeface="+mn-ea"/>
                <a:cs typeface="+mn-cs"/>
              </a:rPr>
              <a:t> a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refugiados</a:t>
            </a:r>
            <a:r>
              <a:rPr kumimoji="0" lang="en-GB" sz="2000" b="0" i="1" u="none" strike="noStrike" kern="1200" cap="none" spc="0" normalizeH="0" baseline="0" noProof="0" dirty="0">
                <a:ln>
                  <a:noFill/>
                </a:ln>
                <a:solidFill>
                  <a:prstClr val="black"/>
                </a:solidFill>
                <a:effectLst/>
                <a:uLnTx/>
                <a:uFillTx/>
                <a:latin typeface="Calibri"/>
                <a:ea typeface="+mn-ea"/>
                <a:cs typeface="+mn-cs"/>
              </a:rPr>
              <a:t>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como</a:t>
            </a:r>
            <a:r>
              <a:rPr kumimoji="0" lang="en-GB" sz="2000" b="0" i="1" u="none" strike="noStrike" kern="1200" cap="none" spc="0" normalizeH="0" baseline="0" noProof="0" dirty="0">
                <a:ln>
                  <a:noFill/>
                </a:ln>
                <a:solidFill>
                  <a:prstClr val="black"/>
                </a:solidFill>
                <a:effectLst/>
                <a:uLnTx/>
                <a:uFillTx/>
                <a:latin typeface="Calibri"/>
                <a:ea typeface="+mn-ea"/>
                <a:cs typeface="+mn-cs"/>
              </a:rPr>
              <a:t>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política</a:t>
            </a:r>
            <a:r>
              <a:rPr kumimoji="0" lang="en-GB" sz="2000" b="0" i="1" u="none" strike="noStrike" kern="1200" cap="none" spc="0" normalizeH="0" baseline="0" noProof="0" dirty="0">
                <a:ln>
                  <a:noFill/>
                </a:ln>
                <a:solidFill>
                  <a:prstClr val="black"/>
                </a:solidFill>
                <a:effectLst/>
                <a:uLnTx/>
                <a:uFillTx/>
                <a:latin typeface="Calibri"/>
                <a:ea typeface="+mn-ea"/>
                <a:cs typeface="+mn-cs"/>
              </a:rPr>
              <a:t> para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prevenir</a:t>
            </a:r>
            <a:r>
              <a:rPr kumimoji="0" lang="en-GB" sz="2000" b="0" i="1" u="none" strike="noStrike" kern="1200" cap="none" spc="0" normalizeH="0" baseline="0" noProof="0" dirty="0">
                <a:ln>
                  <a:noFill/>
                </a:ln>
                <a:solidFill>
                  <a:prstClr val="black"/>
                </a:solidFill>
                <a:effectLst/>
                <a:uLnTx/>
                <a:uFillTx/>
                <a:latin typeface="Calibri"/>
                <a:ea typeface="+mn-ea"/>
                <a:cs typeface="+mn-cs"/>
              </a:rPr>
              <a:t> el COVID-19?</a:t>
            </a:r>
          </a:p>
        </p:txBody>
      </p:sp>
      <p:sp>
        <p:nvSpPr>
          <p:cNvPr id="9" name="TextBox 8"/>
          <p:cNvSpPr txBox="1"/>
          <p:nvPr/>
        </p:nvSpPr>
        <p:spPr>
          <a:xfrm>
            <a:off x="8848607" y="6076592"/>
            <a:ext cx="3165594"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Van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Bavel</a:t>
            </a:r>
            <a:r>
              <a:rPr kumimoji="0" lang="en-GB" sz="1800" b="0" i="0" u="none" strike="noStrike" kern="1200" cap="none" spc="0" normalizeH="0" baseline="0" noProof="0" dirty="0">
                <a:ln>
                  <a:noFill/>
                </a:ln>
                <a:solidFill>
                  <a:prstClr val="black"/>
                </a:solidFill>
                <a:effectLst/>
                <a:uLnTx/>
                <a:uFillTx/>
                <a:latin typeface="Calibri"/>
                <a:ea typeface="+mn-ea"/>
                <a:cs typeface="+mn-cs"/>
              </a:rPr>
              <a:t> &amp; Pereira, 2020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Williams et al., 2021</a:t>
            </a:r>
          </a:p>
        </p:txBody>
      </p:sp>
    </p:spTree>
    <p:extLst>
      <p:ext uri="{BB962C8B-B14F-4D97-AF65-F5344CB8AC3E}">
        <p14:creationId xmlns:p14="http://schemas.microsoft.com/office/powerpoint/2010/main" val="28508538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Tribalismo</a:t>
            </a:r>
            <a:r>
              <a:rPr kumimoji="0" lang="en-GB" sz="2800" b="0" i="0" u="none" strike="noStrike" kern="1200" cap="none" spc="0" normalizeH="0" baseline="0" noProof="0" dirty="0">
                <a:ln>
                  <a:noFill/>
                </a:ln>
                <a:solidFill>
                  <a:prstClr val="black"/>
                </a:solidFill>
                <a:effectLst/>
                <a:uLnTx/>
                <a:uFillTx/>
                <a:latin typeface="Calibri"/>
                <a:ea typeface="+mn-ea"/>
                <a:cs typeface="+mn-cs"/>
              </a:rPr>
              <a:t>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partidario</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9" name="Picture 2" descr="Image"/>
          <p:cNvPicPr>
            <a:picLocks noChangeAspect="1" noChangeArrowheads="1"/>
          </p:cNvPicPr>
          <p:nvPr/>
        </p:nvPicPr>
        <p:blipFill rotWithShape="1">
          <a:blip r:embed="rId2">
            <a:extLst>
              <a:ext uri="{28A0092B-C50C-407E-A947-70E740481C1C}">
                <a14:useLocalDpi xmlns:a14="http://schemas.microsoft.com/office/drawing/2010/main" val="0"/>
              </a:ext>
            </a:extLst>
          </a:blip>
          <a:srcRect t="11114"/>
          <a:stretch/>
        </p:blipFill>
        <p:spPr bwMode="auto">
          <a:xfrm>
            <a:off x="755747" y="2174239"/>
            <a:ext cx="9003321" cy="340548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011680" y="1264920"/>
            <a:ext cx="697992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black"/>
                </a:solidFill>
                <a:effectLst/>
                <a:uLnTx/>
                <a:uFillTx/>
                <a:latin typeface="Calibri"/>
                <a:ea typeface="+mn-ea"/>
                <a:cs typeface="+mn-cs"/>
              </a:rPr>
              <a:t>¿</a:t>
            </a:r>
            <a:r>
              <a:rPr kumimoji="0" lang="en-GB" sz="2000" b="0" i="1" u="none" strike="noStrike" kern="1200" cap="none" spc="0" normalizeH="0" baseline="0" noProof="0" dirty="0" err="1">
                <a:ln>
                  <a:noFill/>
                </a:ln>
                <a:solidFill>
                  <a:prstClr val="black"/>
                </a:solidFill>
                <a:effectLst/>
                <a:uLnTx/>
                <a:uFillTx/>
                <a:latin typeface="Calibri"/>
                <a:ea typeface="+mn-ea"/>
                <a:cs typeface="+mn-cs"/>
              </a:rPr>
              <a:t>Estás</a:t>
            </a:r>
            <a:r>
              <a:rPr kumimoji="0" lang="en-GB" sz="2000" b="0" i="1" u="none" strike="noStrike" kern="1200" cap="none" spc="0" normalizeH="0" baseline="0" noProof="0" dirty="0">
                <a:ln>
                  <a:noFill/>
                </a:ln>
                <a:solidFill>
                  <a:prstClr val="black"/>
                </a:solidFill>
                <a:effectLst/>
                <a:uLnTx/>
                <a:uFillTx/>
                <a:latin typeface="Calibri"/>
                <a:ea typeface="+mn-ea"/>
                <a:cs typeface="+mn-cs"/>
              </a:rPr>
              <a:t> de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acuerdo</a:t>
            </a:r>
            <a:r>
              <a:rPr kumimoji="0" lang="en-GB" sz="2000" b="0" i="1" u="none" strike="noStrike" kern="1200" cap="none" spc="0" normalizeH="0" baseline="0" noProof="0" dirty="0">
                <a:ln>
                  <a:noFill/>
                </a:ln>
                <a:solidFill>
                  <a:prstClr val="black"/>
                </a:solidFill>
                <a:effectLst/>
                <a:uLnTx/>
                <a:uFillTx/>
                <a:latin typeface="Calibri"/>
                <a:ea typeface="+mn-ea"/>
                <a:cs typeface="+mn-cs"/>
              </a:rPr>
              <a:t> con la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decisión</a:t>
            </a:r>
            <a:r>
              <a:rPr kumimoji="0" lang="en-GB" sz="2000" b="0" i="1" u="none" strike="noStrike" kern="1200" cap="none" spc="0" normalizeH="0" baseline="0" noProof="0" dirty="0">
                <a:ln>
                  <a:noFill/>
                </a:ln>
                <a:solidFill>
                  <a:prstClr val="black"/>
                </a:solidFill>
                <a:effectLst/>
                <a:uLnTx/>
                <a:uFillTx/>
                <a:latin typeface="Calibri"/>
                <a:ea typeface="+mn-ea"/>
                <a:cs typeface="+mn-cs"/>
              </a:rPr>
              <a:t> del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gobierno</a:t>
            </a:r>
            <a:r>
              <a:rPr kumimoji="0" lang="en-GB" sz="2000" b="0" i="1" u="none" strike="noStrike" kern="1200" cap="none" spc="0" normalizeH="0" baseline="0" noProof="0" dirty="0">
                <a:ln>
                  <a:noFill/>
                </a:ln>
                <a:solidFill>
                  <a:prstClr val="black"/>
                </a:solidFill>
                <a:effectLst/>
                <a:uLnTx/>
                <a:uFillTx/>
                <a:latin typeface="Calibri"/>
                <a:ea typeface="+mn-ea"/>
                <a:cs typeface="+mn-cs"/>
              </a:rPr>
              <a:t> de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cerrar</a:t>
            </a:r>
            <a:r>
              <a:rPr kumimoji="0" lang="en-GB" sz="2000" b="0" i="1" u="none" strike="noStrike" kern="1200" cap="none" spc="0" normalizeH="0" baseline="0" noProof="0" dirty="0">
                <a:ln>
                  <a:noFill/>
                </a:ln>
                <a:solidFill>
                  <a:prstClr val="black"/>
                </a:solidFill>
                <a:effectLst/>
                <a:uLnTx/>
                <a:uFillTx/>
                <a:latin typeface="Calibri"/>
                <a:ea typeface="+mn-ea"/>
                <a:cs typeface="+mn-cs"/>
              </a:rPr>
              <a:t> la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frontera</a:t>
            </a:r>
            <a:r>
              <a:rPr kumimoji="0" lang="en-GB" sz="2000" b="0" i="1" u="none" strike="noStrike" kern="1200" cap="none" spc="0" normalizeH="0" baseline="0" noProof="0" dirty="0">
                <a:ln>
                  <a:noFill/>
                </a:ln>
                <a:solidFill>
                  <a:prstClr val="black"/>
                </a:solidFill>
                <a:effectLst/>
                <a:uLnTx/>
                <a:uFillTx/>
                <a:latin typeface="Calibri"/>
                <a:ea typeface="+mn-ea"/>
                <a:cs typeface="+mn-cs"/>
              </a:rPr>
              <a:t> a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refugiados</a:t>
            </a:r>
            <a:r>
              <a:rPr kumimoji="0" lang="en-GB" sz="2000" b="0" i="1" u="none" strike="noStrike" kern="1200" cap="none" spc="0" normalizeH="0" baseline="0" noProof="0" dirty="0">
                <a:ln>
                  <a:noFill/>
                </a:ln>
                <a:solidFill>
                  <a:prstClr val="black"/>
                </a:solidFill>
                <a:effectLst/>
                <a:uLnTx/>
                <a:uFillTx/>
                <a:latin typeface="Calibri"/>
                <a:ea typeface="+mn-ea"/>
                <a:cs typeface="+mn-cs"/>
              </a:rPr>
              <a:t>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como</a:t>
            </a:r>
            <a:r>
              <a:rPr kumimoji="0" lang="en-GB" sz="2000" b="0" i="1" u="none" strike="noStrike" kern="1200" cap="none" spc="0" normalizeH="0" baseline="0" noProof="0" dirty="0">
                <a:ln>
                  <a:noFill/>
                </a:ln>
                <a:solidFill>
                  <a:prstClr val="black"/>
                </a:solidFill>
                <a:effectLst/>
                <a:uLnTx/>
                <a:uFillTx/>
                <a:latin typeface="Calibri"/>
                <a:ea typeface="+mn-ea"/>
                <a:cs typeface="+mn-cs"/>
              </a:rPr>
              <a:t>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política</a:t>
            </a:r>
            <a:r>
              <a:rPr kumimoji="0" lang="en-GB" sz="2000" b="0" i="1" u="none" strike="noStrike" kern="1200" cap="none" spc="0" normalizeH="0" baseline="0" noProof="0" dirty="0">
                <a:ln>
                  <a:noFill/>
                </a:ln>
                <a:solidFill>
                  <a:prstClr val="black"/>
                </a:solidFill>
                <a:effectLst/>
                <a:uLnTx/>
                <a:uFillTx/>
                <a:latin typeface="Calibri"/>
                <a:ea typeface="+mn-ea"/>
                <a:cs typeface="+mn-cs"/>
              </a:rPr>
              <a:t> para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prevenir</a:t>
            </a:r>
            <a:r>
              <a:rPr kumimoji="0" lang="en-GB" sz="2000" b="0" i="1" u="none" strike="noStrike" kern="1200" cap="none" spc="0" normalizeH="0" baseline="0" noProof="0" dirty="0">
                <a:ln>
                  <a:noFill/>
                </a:ln>
                <a:solidFill>
                  <a:prstClr val="black"/>
                </a:solidFill>
                <a:effectLst/>
                <a:uLnTx/>
                <a:uFillTx/>
                <a:latin typeface="Calibri"/>
                <a:ea typeface="+mn-ea"/>
                <a:cs typeface="+mn-cs"/>
              </a:rPr>
              <a:t> el COVID-19?</a:t>
            </a:r>
          </a:p>
        </p:txBody>
      </p:sp>
      <p:pic>
        <p:nvPicPr>
          <p:cNvPr id="21" name="Picture 2" descr="Trudeau commits Canada to sharing any extra vaccine doses | Reuters"/>
          <p:cNvPicPr>
            <a:picLocks noChangeAspect="1" noChangeArrowheads="1"/>
          </p:cNvPicPr>
          <p:nvPr/>
        </p:nvPicPr>
        <p:blipFill rotWithShape="1">
          <a:blip r:embed="rId3">
            <a:extLst>
              <a:ext uri="{28A0092B-C50C-407E-A947-70E740481C1C}">
                <a14:useLocalDpi xmlns:a14="http://schemas.microsoft.com/office/drawing/2010/main" val="0"/>
              </a:ext>
            </a:extLst>
          </a:blip>
          <a:srcRect l="10986" r="17433"/>
          <a:stretch/>
        </p:blipFill>
        <p:spPr bwMode="auto">
          <a:xfrm>
            <a:off x="5917737" y="4103345"/>
            <a:ext cx="831273" cy="7727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Donald Trump - Wikipedia, la enciclopedia lib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551" b="12884"/>
          <a:stretch/>
        </p:blipFill>
        <p:spPr bwMode="auto">
          <a:xfrm>
            <a:off x="4667298" y="4102454"/>
            <a:ext cx="822319" cy="7870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848607" y="6076592"/>
            <a:ext cx="3165594"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Van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Bavel</a:t>
            </a:r>
            <a:r>
              <a:rPr kumimoji="0" lang="en-GB" sz="1800" b="0" i="0" u="none" strike="noStrike" kern="1200" cap="none" spc="0" normalizeH="0" baseline="0" noProof="0" dirty="0">
                <a:ln>
                  <a:noFill/>
                </a:ln>
                <a:solidFill>
                  <a:prstClr val="black"/>
                </a:solidFill>
                <a:effectLst/>
                <a:uLnTx/>
                <a:uFillTx/>
                <a:latin typeface="Calibri"/>
                <a:ea typeface="+mn-ea"/>
                <a:cs typeface="+mn-cs"/>
              </a:rPr>
              <a:t> &amp; Pereira, 2020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Williams et al., 2021</a:t>
            </a:r>
          </a:p>
        </p:txBody>
      </p:sp>
    </p:spTree>
    <p:extLst>
      <p:ext uri="{BB962C8B-B14F-4D97-AF65-F5344CB8AC3E}">
        <p14:creationId xmlns:p14="http://schemas.microsoft.com/office/powerpoint/2010/main" val="23217602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Tribalismo</a:t>
            </a:r>
            <a:r>
              <a:rPr kumimoji="0" lang="en-GB" sz="2800" b="0" i="0" u="none" strike="noStrike" kern="1200" cap="none" spc="0" normalizeH="0" baseline="0" noProof="0" dirty="0">
                <a:ln>
                  <a:noFill/>
                </a:ln>
                <a:solidFill>
                  <a:prstClr val="black"/>
                </a:solidFill>
                <a:effectLst/>
                <a:uLnTx/>
                <a:uFillTx/>
                <a:latin typeface="Calibri"/>
                <a:ea typeface="+mn-ea"/>
                <a:cs typeface="+mn-cs"/>
              </a:rPr>
              <a:t>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partidario</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9865453" y="6076592"/>
            <a:ext cx="2148747"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Calibri"/>
                <a:ea typeface="+mn-ea"/>
                <a:cs typeface="+mn-cs"/>
              </a:rPr>
              <a:t>Freira</a:t>
            </a:r>
            <a:r>
              <a:rPr kumimoji="0" lang="en-GB" sz="1600" b="0" i="0" u="none" strike="noStrike" kern="1200" cap="none" spc="0" normalizeH="0" baseline="0" noProof="0" dirty="0">
                <a:ln>
                  <a:noFill/>
                </a:ln>
                <a:solidFill>
                  <a:prstClr val="black"/>
                </a:solidFill>
                <a:effectLst/>
                <a:uLnTx/>
                <a:uFillTx/>
                <a:latin typeface="Calibri"/>
                <a:ea typeface="+mn-ea"/>
                <a:cs typeface="+mn-cs"/>
              </a:rPr>
              <a:t> et al., 2021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Calibri"/>
                <a:ea typeface="+mn-ea"/>
                <a:cs typeface="+mn-cs"/>
              </a:rPr>
              <a:t>Hum Soc Sci Comm</a:t>
            </a:r>
            <a:r>
              <a:rPr kumimoji="0" lang="en-GB"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0" name="TextBox 9"/>
          <p:cNvSpPr txBox="1"/>
          <p:nvPr/>
        </p:nvSpPr>
        <p:spPr>
          <a:xfrm>
            <a:off x="259658" y="2535434"/>
            <a:ext cx="388407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black"/>
                </a:solidFill>
                <a:effectLst/>
                <a:uLnTx/>
                <a:uFillTx/>
                <a:latin typeface="Calibri"/>
                <a:ea typeface="+mn-ea"/>
                <a:cs typeface="+mn-cs"/>
              </a:rPr>
              <a:t>¿</a:t>
            </a:r>
            <a:r>
              <a:rPr kumimoji="0" lang="en-GB" sz="2000" b="0" i="1" u="none" strike="noStrike" kern="1200" cap="none" spc="0" normalizeH="0" baseline="0" noProof="0" dirty="0" err="1">
                <a:ln>
                  <a:noFill/>
                </a:ln>
                <a:solidFill>
                  <a:prstClr val="black"/>
                </a:solidFill>
                <a:effectLst/>
                <a:uLnTx/>
                <a:uFillTx/>
                <a:latin typeface="Calibri"/>
                <a:ea typeface="+mn-ea"/>
                <a:cs typeface="+mn-cs"/>
              </a:rPr>
              <a:t>Cuántos</a:t>
            </a:r>
            <a:r>
              <a:rPr kumimoji="0" lang="en-GB" sz="2000" b="0" i="1" u="none" strike="noStrike" kern="1200" cap="none" spc="0" normalizeH="0" baseline="0" noProof="0" dirty="0">
                <a:ln>
                  <a:noFill/>
                </a:ln>
                <a:solidFill>
                  <a:prstClr val="black"/>
                </a:solidFill>
                <a:effectLst/>
                <a:uLnTx/>
                <a:uFillTx/>
                <a:latin typeface="Calibri"/>
                <a:ea typeface="+mn-ea"/>
                <a:cs typeface="+mn-cs"/>
              </a:rPr>
              <a:t>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muertos</a:t>
            </a:r>
            <a:r>
              <a:rPr kumimoji="0" lang="en-GB" sz="2000" b="0" i="1" u="none" strike="noStrike" kern="1200" cap="none" spc="0" normalizeH="0" baseline="0" noProof="0" dirty="0">
                <a:ln>
                  <a:noFill/>
                </a:ln>
                <a:solidFill>
                  <a:prstClr val="black"/>
                </a:solidFill>
                <a:effectLst/>
                <a:uLnTx/>
                <a:uFillTx/>
                <a:latin typeface="Calibri"/>
                <a:ea typeface="+mn-ea"/>
                <a:cs typeface="+mn-cs"/>
              </a:rPr>
              <a:t>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por</a:t>
            </a:r>
            <a:r>
              <a:rPr kumimoji="0" lang="en-GB" sz="2000" b="0" i="1" u="none" strike="noStrike" kern="1200" cap="none" spc="0" normalizeH="0" baseline="0" noProof="0" dirty="0">
                <a:ln>
                  <a:noFill/>
                </a:ln>
                <a:solidFill>
                  <a:prstClr val="black"/>
                </a:solidFill>
                <a:effectLst/>
                <a:uLnTx/>
                <a:uFillTx/>
                <a:latin typeface="Calibri"/>
                <a:ea typeface="+mn-ea"/>
                <a:cs typeface="+mn-cs"/>
              </a:rPr>
              <a:t> COVID-19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habrá</a:t>
            </a:r>
            <a:r>
              <a:rPr kumimoji="0" lang="en-GB" sz="2000" b="0" i="1" u="none" strike="noStrike" kern="1200" cap="none" spc="0" normalizeH="0" baseline="0" noProof="0" dirty="0">
                <a:ln>
                  <a:noFill/>
                </a:ln>
                <a:solidFill>
                  <a:prstClr val="black"/>
                </a:solidFill>
                <a:effectLst/>
                <a:uLnTx/>
                <a:uFillTx/>
                <a:latin typeface="Calibri"/>
                <a:ea typeface="+mn-ea"/>
                <a:cs typeface="+mn-cs"/>
              </a:rPr>
              <a:t>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en</a:t>
            </a:r>
            <a:r>
              <a:rPr kumimoji="0" lang="en-GB" sz="2000" b="0" i="1" u="none" strike="noStrike" kern="1200" cap="none" spc="0" normalizeH="0" baseline="0" noProof="0" dirty="0">
                <a:ln>
                  <a:noFill/>
                </a:ln>
                <a:solidFill>
                  <a:prstClr val="black"/>
                </a:solidFill>
                <a:effectLst/>
                <a:uLnTx/>
                <a:uFillTx/>
                <a:latin typeface="Calibri"/>
                <a:ea typeface="+mn-ea"/>
                <a:cs typeface="+mn-cs"/>
              </a:rPr>
              <a:t> total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en</a:t>
            </a:r>
            <a:r>
              <a:rPr kumimoji="0" lang="en-GB" sz="2000" b="0" i="1" u="none" strike="noStrike" kern="1200" cap="none" spc="0" normalizeH="0" baseline="0" noProof="0" dirty="0">
                <a:ln>
                  <a:noFill/>
                </a:ln>
                <a:solidFill>
                  <a:prstClr val="black"/>
                </a:solidFill>
                <a:effectLst/>
                <a:uLnTx/>
                <a:uFillTx/>
                <a:latin typeface="Calibri"/>
                <a:ea typeface="+mn-ea"/>
                <a:cs typeface="+mn-cs"/>
              </a:rPr>
              <a:t> 2020?</a:t>
            </a:r>
          </a:p>
        </p:txBody>
      </p:sp>
      <p:sp>
        <p:nvSpPr>
          <p:cNvPr id="11" name="TextBox 10"/>
          <p:cNvSpPr txBox="1"/>
          <p:nvPr/>
        </p:nvSpPr>
        <p:spPr>
          <a:xfrm>
            <a:off x="122691" y="5197419"/>
            <a:ext cx="388407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black"/>
                </a:solidFill>
                <a:effectLst/>
                <a:uLnTx/>
                <a:uFillTx/>
                <a:latin typeface="Calibri"/>
                <a:ea typeface="+mn-ea"/>
                <a:cs typeface="+mn-cs"/>
              </a:rPr>
              <a:t>¿</a:t>
            </a:r>
            <a:r>
              <a:rPr kumimoji="0" lang="en-GB" sz="2000" b="0" i="1" u="none" strike="noStrike" kern="1200" cap="none" spc="0" normalizeH="0" baseline="0" noProof="0" dirty="0" err="1">
                <a:ln>
                  <a:noFill/>
                </a:ln>
                <a:solidFill>
                  <a:prstClr val="black"/>
                </a:solidFill>
                <a:effectLst/>
                <a:uLnTx/>
                <a:uFillTx/>
                <a:latin typeface="Calibri"/>
                <a:ea typeface="+mn-ea"/>
                <a:cs typeface="+mn-cs"/>
              </a:rPr>
              <a:t>Estás</a:t>
            </a:r>
            <a:r>
              <a:rPr kumimoji="0" lang="en-GB" sz="2000" b="0" i="1" u="none" strike="noStrike" kern="1200" cap="none" spc="0" normalizeH="0" baseline="0" noProof="0" dirty="0">
                <a:ln>
                  <a:noFill/>
                </a:ln>
                <a:solidFill>
                  <a:prstClr val="black"/>
                </a:solidFill>
                <a:effectLst/>
                <a:uLnTx/>
                <a:uFillTx/>
                <a:latin typeface="Calibri"/>
                <a:ea typeface="+mn-ea"/>
                <a:cs typeface="+mn-cs"/>
              </a:rPr>
              <a:t> de </a:t>
            </a:r>
            <a:r>
              <a:rPr kumimoji="0" lang="en-GB" sz="2000" b="0" i="1" u="none" strike="noStrike" kern="1200" cap="none" spc="0" normalizeH="0" baseline="0" noProof="0" dirty="0" err="1">
                <a:ln>
                  <a:noFill/>
                </a:ln>
                <a:solidFill>
                  <a:prstClr val="black"/>
                </a:solidFill>
                <a:effectLst/>
                <a:uLnTx/>
                <a:uFillTx/>
                <a:latin typeface="Calibri"/>
                <a:ea typeface="+mn-ea"/>
                <a:cs typeface="+mn-cs"/>
              </a:rPr>
              <a:t>acuerdo</a:t>
            </a:r>
            <a:r>
              <a:rPr kumimoji="0" lang="en-GB" sz="2000" b="0" i="1" u="none" strike="noStrike" kern="1200" cap="none" spc="0" normalizeH="0" baseline="0" noProof="0" dirty="0">
                <a:ln>
                  <a:noFill/>
                </a:ln>
                <a:solidFill>
                  <a:prstClr val="black"/>
                </a:solidFill>
                <a:effectLst/>
                <a:uLnTx/>
                <a:uFillTx/>
                <a:latin typeface="Calibri"/>
                <a:ea typeface="+mn-ea"/>
                <a:cs typeface="+mn-cs"/>
              </a:rPr>
              <a:t> con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t>
            </a:r>
            <a:r>
              <a:rPr kumimoji="0" lang="en-GB" sz="2000" b="0" i="0" u="none" strike="noStrike" kern="1200" cap="none" spc="0" normalizeH="0" baseline="0" noProof="0" dirty="0" err="1">
                <a:ln>
                  <a:noFill/>
                </a:ln>
                <a:solidFill>
                  <a:prstClr val="black"/>
                </a:solidFill>
                <a:effectLst/>
                <a:uLnTx/>
                <a:uFillTx/>
                <a:latin typeface="Calibri"/>
                <a:ea typeface="+mn-ea"/>
                <a:cs typeface="+mn-cs"/>
              </a:rPr>
              <a:t>política</a:t>
            </a:r>
            <a:r>
              <a:rPr kumimoji="0" lang="en-GB" sz="2000" b="0" i="0" u="none" strike="noStrike" kern="1200" cap="none" spc="0" normalizeH="0" baseline="0" noProof="0" dirty="0">
                <a:ln>
                  <a:noFill/>
                </a:ln>
                <a:solidFill>
                  <a:prstClr val="black"/>
                </a:solidFill>
                <a:effectLst/>
                <a:uLnTx/>
                <a:uFillTx/>
                <a:latin typeface="Calibri"/>
                <a:ea typeface="+mn-ea"/>
                <a:cs typeface="+mn-cs"/>
              </a:rPr>
              <a:t> de </a:t>
            </a:r>
            <a:r>
              <a:rPr kumimoji="0" lang="en-GB" sz="2000" b="0" i="0" u="none" strike="noStrike" kern="1200" cap="none" spc="0" normalizeH="0" baseline="0" noProof="0" dirty="0" err="1">
                <a:ln>
                  <a:noFill/>
                </a:ln>
                <a:solidFill>
                  <a:prstClr val="black"/>
                </a:solidFill>
                <a:effectLst/>
                <a:uLnTx/>
                <a:uFillTx/>
                <a:latin typeface="Calibri"/>
                <a:ea typeface="+mn-ea"/>
                <a:cs typeface="+mn-cs"/>
              </a:rPr>
              <a:t>prevención</a:t>
            </a:r>
            <a:r>
              <a:rPr kumimoji="0" lang="en-GB" sz="2000" b="0" i="0" u="none" strike="noStrike" kern="1200" cap="none" spc="0" normalizeH="0" baseline="0" noProof="0" dirty="0">
                <a:ln>
                  <a:noFill/>
                </a:ln>
                <a:solidFill>
                  <a:prstClr val="black"/>
                </a:solidFill>
                <a:effectLst/>
                <a:uLnTx/>
                <a:uFillTx/>
                <a:latin typeface="Calibri"/>
                <a:ea typeface="+mn-ea"/>
                <a:cs typeface="+mn-cs"/>
              </a:rPr>
              <a:t> del COVID]</a:t>
            </a:r>
            <a:r>
              <a:rPr kumimoji="0" lang="en-GB" sz="2000" b="0" i="1" u="none" strike="noStrike" kern="1200" cap="none" spc="0" normalizeH="0" baseline="0" noProof="0" dirty="0">
                <a:ln>
                  <a:noFill/>
                </a:ln>
                <a:solidFill>
                  <a:prstClr val="black"/>
                </a:solidFill>
                <a:effectLst/>
                <a:uLnTx/>
                <a:uFillTx/>
                <a:latin typeface="Calibri"/>
                <a:ea typeface="+mn-ea"/>
                <a:cs typeface="+mn-cs"/>
              </a:rPr>
              <a:t>?</a:t>
            </a:r>
          </a:p>
        </p:txBody>
      </p:sp>
      <p:sp>
        <p:nvSpPr>
          <p:cNvPr id="12" name="TextBox 11"/>
          <p:cNvSpPr txBox="1"/>
          <p:nvPr/>
        </p:nvSpPr>
        <p:spPr>
          <a:xfrm>
            <a:off x="190661" y="6371478"/>
            <a:ext cx="388407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t>
            </a:r>
            <a:r>
              <a:rPr kumimoji="0" lang="en-GB" sz="2000" b="0" i="0" u="none" strike="noStrike" kern="1200" cap="none" spc="0" normalizeH="0" baseline="0" noProof="0" dirty="0" err="1">
                <a:ln>
                  <a:noFill/>
                </a:ln>
                <a:solidFill>
                  <a:prstClr val="black"/>
                </a:solidFill>
                <a:effectLst/>
                <a:uLnTx/>
                <a:uFillTx/>
                <a:latin typeface="Calibri"/>
                <a:ea typeface="+mn-ea"/>
                <a:cs typeface="+mn-cs"/>
              </a:rPr>
              <a:t>datos</a:t>
            </a:r>
            <a:r>
              <a:rPr kumimoji="0" lang="en-GB" sz="2000" b="0" i="0" u="none" strike="noStrike" kern="1200" cap="none" spc="0" normalizeH="0" baseline="0" noProof="0" dirty="0">
                <a:ln>
                  <a:noFill/>
                </a:ln>
                <a:solidFill>
                  <a:prstClr val="black"/>
                </a:solidFill>
                <a:effectLst/>
                <a:uLnTx/>
                <a:uFillTx/>
                <a:latin typeface="Calibri"/>
                <a:ea typeface="+mn-ea"/>
                <a:cs typeface="+mn-cs"/>
              </a:rPr>
              <a:t> de mayo de 2020)</a:t>
            </a:r>
          </a:p>
        </p:txBody>
      </p:sp>
      <p:grpSp>
        <p:nvGrpSpPr>
          <p:cNvPr id="14" name="Group 13"/>
          <p:cNvGrpSpPr/>
          <p:nvPr/>
        </p:nvGrpSpPr>
        <p:grpSpPr>
          <a:xfrm>
            <a:off x="4003040" y="1178560"/>
            <a:ext cx="3210559" cy="5496560"/>
            <a:chOff x="4595150" y="1859280"/>
            <a:chExt cx="2509035" cy="4645150"/>
          </a:xfrm>
        </p:grpSpPr>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l="39588" r="42959"/>
            <a:stretch/>
          </p:blipFill>
          <p:spPr>
            <a:xfrm>
              <a:off x="4595150" y="1864364"/>
              <a:ext cx="2509035" cy="4640066"/>
            </a:xfrm>
            <a:prstGeom prst="rect">
              <a:avLst/>
            </a:prstGeom>
          </p:spPr>
        </p:pic>
        <p:sp>
          <p:nvSpPr>
            <p:cNvPr id="16" name="Rectangle 15"/>
            <p:cNvSpPr/>
            <p:nvPr/>
          </p:nvSpPr>
          <p:spPr>
            <a:xfrm>
              <a:off x="4754880" y="1859280"/>
              <a:ext cx="436880" cy="4267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4693920" y="4297680"/>
              <a:ext cx="436880" cy="4267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l="57870" r="28654"/>
          <a:stretch/>
        </p:blipFill>
        <p:spPr>
          <a:xfrm>
            <a:off x="7233920" y="1194736"/>
            <a:ext cx="2479040" cy="5490544"/>
          </a:xfrm>
          <a:prstGeom prst="rect">
            <a:avLst/>
          </a:prstGeom>
        </p:spPr>
      </p:pic>
      <p:sp>
        <p:nvSpPr>
          <p:cNvPr id="2" name="AutoShape 2" descr="El presidente Alberto Fernández hoy cumple 62 años | Diario El Cordiller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52" name="Picture 4" descr="El viaje presidencial y la muerte del fiscal, por Eduardo Anguita - AgenHoy  el Portal de Noticias de Florencio Varel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7640" y="5847665"/>
            <a:ext cx="452120" cy="42108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rchivo:Foto Oficial Presidente Luis Lacalle Pou.jpg - Wikipedia, la  enciclopedia lib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475" t="9788" r="14618" b="39430"/>
          <a:stretch/>
        </p:blipFill>
        <p:spPr bwMode="auto">
          <a:xfrm>
            <a:off x="9022079" y="5830609"/>
            <a:ext cx="470095" cy="45519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El viaje presidencial y la muerte del fiscal, por Eduardo Anguita - AgenHoy  el Portal de Noticias de Florencio Varel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2080" y="2195145"/>
            <a:ext cx="452120" cy="42108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Archivo:Foto Oficial Presidente Luis Lacalle Pou.jpg - Wikipedia, la  enciclopedia lib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475" t="9788" r="14618" b="39430"/>
          <a:stretch/>
        </p:blipFill>
        <p:spPr bwMode="auto">
          <a:xfrm>
            <a:off x="8986519" y="2178089"/>
            <a:ext cx="470095" cy="455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6611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Partidismo</a:t>
            </a:r>
            <a:r>
              <a:rPr kumimoji="0" lang="en-GB" sz="2800" b="0" i="0" u="none" strike="noStrike" kern="1200" cap="none" spc="0" normalizeH="0" baseline="0" noProof="0" dirty="0">
                <a:ln>
                  <a:noFill/>
                </a:ln>
                <a:solidFill>
                  <a:prstClr val="black"/>
                </a:solidFill>
                <a:effectLst/>
                <a:uLnTx/>
                <a:uFillTx/>
                <a:latin typeface="Calibri"/>
                <a:ea typeface="+mn-ea"/>
                <a:cs typeface="+mn-cs"/>
              </a:rPr>
              <a:t> y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percepción</a:t>
            </a:r>
            <a:r>
              <a:rPr kumimoji="0" lang="en-GB" sz="2800" b="0" i="0" u="none" strike="noStrike" kern="1200" cap="none" spc="0" normalizeH="0" baseline="0" noProof="0" dirty="0">
                <a:ln>
                  <a:noFill/>
                </a:ln>
                <a:solidFill>
                  <a:prstClr val="black"/>
                </a:solidFill>
                <a:effectLst/>
                <a:uLnTx/>
                <a:uFillTx/>
                <a:latin typeface="Calibri"/>
                <a:ea typeface="+mn-ea"/>
                <a:cs typeface="+mn-cs"/>
              </a:rPr>
              <a:t> de las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vacunas</a:t>
            </a:r>
            <a:r>
              <a:rPr kumimoji="0" lang="en-GB" sz="2800" b="0" i="0" u="none" strike="noStrike" kern="1200" cap="none" spc="0" normalizeH="0" baseline="0" noProof="0" dirty="0">
                <a:ln>
                  <a:noFill/>
                </a:ln>
                <a:solidFill>
                  <a:prstClr val="black"/>
                </a:solidFill>
                <a:effectLst/>
                <a:uLnTx/>
                <a:uFillTx/>
                <a:latin typeface="Calibri"/>
                <a:ea typeface="+mn-ea"/>
                <a:cs typeface="+mn-cs"/>
              </a:rPr>
              <a:t> COVID-19</a:t>
            </a:r>
          </a:p>
        </p:txBody>
      </p:sp>
      <p:sp>
        <p:nvSpPr>
          <p:cNvPr id="9" name="TextBox 8"/>
          <p:cNvSpPr txBox="1"/>
          <p:nvPr/>
        </p:nvSpPr>
        <p:spPr>
          <a:xfrm>
            <a:off x="9865453" y="6076592"/>
            <a:ext cx="2148747"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Calibri"/>
                <a:ea typeface="+mn-ea"/>
                <a:cs typeface="+mn-cs"/>
              </a:rPr>
              <a:t>Fumagalli</a:t>
            </a:r>
            <a:r>
              <a:rPr kumimoji="0" lang="en-GB" sz="1600" b="0" i="0" u="none" strike="noStrike" kern="1200" cap="none" spc="0" normalizeH="0" baseline="0" noProof="0" dirty="0">
                <a:ln>
                  <a:noFill/>
                </a:ln>
                <a:solidFill>
                  <a:prstClr val="black"/>
                </a:solidFill>
                <a:effectLst/>
                <a:uLnTx/>
                <a:uFillTx/>
                <a:latin typeface="Calibri"/>
                <a:ea typeface="+mn-ea"/>
                <a:cs typeface="+mn-cs"/>
              </a:rPr>
              <a:t> et al., 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Calibri"/>
                <a:ea typeface="+mn-ea"/>
                <a:cs typeface="+mn-cs"/>
              </a:rPr>
              <a:t>SSRN (under review)</a:t>
            </a:r>
            <a:endParaRPr kumimoji="0" lang="en-GB"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AutoShape 2" descr="El presidente Alberto Fernández hoy cumple 62 años | Diario El Cordiller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1145A24E-9C85-4808-AF13-A74A5C9852E4}"/>
              </a:ext>
            </a:extLst>
          </p:cNvPr>
          <p:cNvPicPr>
            <a:picLocks noChangeAspect="1"/>
          </p:cNvPicPr>
          <p:nvPr/>
        </p:nvPicPr>
        <p:blipFill rotWithShape="1">
          <a:blip r:embed="rId2"/>
          <a:srcRect l="24792" t="20185" r="38334" b="42222"/>
          <a:stretch/>
        </p:blipFill>
        <p:spPr>
          <a:xfrm>
            <a:off x="460375" y="1279674"/>
            <a:ext cx="4495800" cy="2578100"/>
          </a:xfrm>
          <a:prstGeom prst="rect">
            <a:avLst/>
          </a:prstGeom>
        </p:spPr>
      </p:pic>
      <p:pic>
        <p:nvPicPr>
          <p:cNvPr id="18" name="Picture 17">
            <a:extLst>
              <a:ext uri="{FF2B5EF4-FFF2-40B4-BE49-F238E27FC236}">
                <a16:creationId xmlns:a16="http://schemas.microsoft.com/office/drawing/2014/main" id="{4969E301-6E2B-4EC7-874A-AE7925945581}"/>
              </a:ext>
            </a:extLst>
          </p:cNvPr>
          <p:cNvPicPr>
            <a:picLocks noChangeAspect="1"/>
          </p:cNvPicPr>
          <p:nvPr/>
        </p:nvPicPr>
        <p:blipFill rotWithShape="1">
          <a:blip r:embed="rId2"/>
          <a:srcRect l="24792" t="58704" r="38334" b="5555"/>
          <a:stretch/>
        </p:blipFill>
        <p:spPr>
          <a:xfrm>
            <a:off x="6731000" y="1279674"/>
            <a:ext cx="4495800" cy="2451100"/>
          </a:xfrm>
          <a:prstGeom prst="rect">
            <a:avLst/>
          </a:prstGeom>
        </p:spPr>
      </p:pic>
      <p:sp>
        <p:nvSpPr>
          <p:cNvPr id="4" name="TextBox 3">
            <a:extLst>
              <a:ext uri="{FF2B5EF4-FFF2-40B4-BE49-F238E27FC236}">
                <a16:creationId xmlns:a16="http://schemas.microsoft.com/office/drawing/2014/main" id="{921BC266-E294-4529-9D44-4C2D8ED1245A}"/>
              </a:ext>
            </a:extLst>
          </p:cNvPr>
          <p:cNvSpPr txBox="1"/>
          <p:nvPr/>
        </p:nvSpPr>
        <p:spPr>
          <a:xfrm>
            <a:off x="568960" y="3915921"/>
            <a:ext cx="429514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Pfizer,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Moderna</a:t>
            </a:r>
            <a:r>
              <a:rPr kumimoji="0" lang="en-US" sz="1800" b="0" i="0" u="none" strike="noStrike" kern="1200" cap="none" spc="0" normalizeH="0" baseline="0" noProof="0" dirty="0">
                <a:ln>
                  <a:noFill/>
                </a:ln>
                <a:solidFill>
                  <a:prstClr val="black"/>
                </a:solidFill>
                <a:effectLst/>
                <a:uLnTx/>
                <a:uFillTx/>
                <a:latin typeface="Calibri"/>
                <a:ea typeface="+mn-ea"/>
                <a:cs typeface="+mn-cs"/>
              </a:rPr>
              <a:t> &amp;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Astrazeneca</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D48C2B39-87FA-4A8C-8396-DF973618FFDE}"/>
              </a:ext>
            </a:extLst>
          </p:cNvPr>
          <p:cNvSpPr txBox="1"/>
          <p:nvPr/>
        </p:nvSpPr>
        <p:spPr>
          <a:xfrm>
            <a:off x="7033260" y="3857774"/>
            <a:ext cx="429514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Sputnik &amp;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Sinopharm</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530CBFDE-0750-44A7-AB6C-C2042246B488}"/>
              </a:ext>
            </a:extLst>
          </p:cNvPr>
          <p:cNvSpPr txBox="1"/>
          <p:nvPr/>
        </p:nvSpPr>
        <p:spPr>
          <a:xfrm>
            <a:off x="1122680" y="4891651"/>
            <a:ext cx="8178800"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percepción</a:t>
            </a:r>
            <a:r>
              <a:rPr kumimoji="0" lang="en-GB" sz="1800" b="0" i="0" u="none" strike="noStrike" kern="1200" cap="none" spc="0" normalizeH="0" baseline="0" noProof="0" dirty="0">
                <a:ln>
                  <a:noFill/>
                </a:ln>
                <a:solidFill>
                  <a:prstClr val="black"/>
                </a:solidFill>
                <a:effectLst/>
                <a:uLnTx/>
                <a:uFillTx/>
                <a:latin typeface="Calibri"/>
                <a:ea typeface="+mn-ea"/>
                <a:cs typeface="+mn-cs"/>
              </a:rPr>
              <a:t> de la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efectividad</a:t>
            </a:r>
            <a:r>
              <a:rPr kumimoji="0" lang="en-GB" sz="1800" b="0" i="0" u="none" strike="noStrike" kern="1200" cap="none" spc="0" normalizeH="0" baseline="0" noProof="0" dirty="0">
                <a:ln>
                  <a:noFill/>
                </a:ln>
                <a:solidFill>
                  <a:prstClr val="black"/>
                </a:solidFill>
                <a:effectLst/>
                <a:uLnTx/>
                <a:uFillTx/>
                <a:latin typeface="Calibri"/>
                <a:ea typeface="+mn-ea"/>
                <a:cs typeface="+mn-cs"/>
              </a:rPr>
              <a:t> y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seguridad</a:t>
            </a:r>
            <a:r>
              <a:rPr kumimoji="0" lang="en-GB" sz="1800" b="0" i="0" u="none" strike="noStrike" kern="1200" cap="none" spc="0" normalizeH="0" baseline="0" noProof="0" dirty="0">
                <a:ln>
                  <a:noFill/>
                </a:ln>
                <a:solidFill>
                  <a:prstClr val="black"/>
                </a:solidFill>
                <a:effectLst/>
                <a:uLnTx/>
                <a:uFillTx/>
                <a:latin typeface="Calibri"/>
                <a:ea typeface="+mn-ea"/>
                <a:cs typeface="+mn-cs"/>
              </a:rPr>
              <a:t> de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cada</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marca</a:t>
            </a:r>
            <a:r>
              <a:rPr kumimoji="0" lang="en-GB" sz="1800" b="0" i="0" u="none" strike="noStrike" kern="1200" cap="none" spc="0" normalizeH="0" baseline="0" noProof="0" dirty="0">
                <a:ln>
                  <a:noFill/>
                </a:ln>
                <a:solidFill>
                  <a:prstClr val="black"/>
                </a:solidFill>
                <a:effectLst/>
                <a:uLnTx/>
                <a:uFillTx/>
                <a:latin typeface="Calibri"/>
                <a:ea typeface="+mn-ea"/>
                <a:cs typeface="+mn-cs"/>
              </a:rPr>
              <a:t> de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vacuna</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varía</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dependiendo</a:t>
            </a:r>
            <a:r>
              <a:rPr kumimoji="0" lang="en-GB" sz="1800" b="0" i="0" u="none" strike="noStrike" kern="1200" cap="none" spc="0" normalizeH="0" baseline="0" noProof="0" dirty="0">
                <a:ln>
                  <a:noFill/>
                </a:ln>
                <a:solidFill>
                  <a:prstClr val="black"/>
                </a:solidFill>
                <a:effectLst/>
                <a:uLnTx/>
                <a:uFillTx/>
                <a:latin typeface="Calibri"/>
                <a:ea typeface="+mn-ea"/>
                <a:cs typeface="+mn-cs"/>
              </a:rPr>
              <a:t> de la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afiliación</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política</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err="1">
                <a:ln>
                  <a:noFill/>
                </a:ln>
                <a:solidFill>
                  <a:prstClr val="black"/>
                </a:solidFill>
                <a:effectLst/>
                <a:uLnTx/>
                <a:uFillTx/>
                <a:latin typeface="Calibri"/>
                <a:ea typeface="+mn-ea"/>
                <a:cs typeface="+mn-cs"/>
              </a:rPr>
              <a:t>Cuando</a:t>
            </a:r>
            <a:r>
              <a:rPr kumimoji="0" lang="en-GB" sz="1800" b="0" i="0" u="none" strike="noStrike" kern="1200" cap="none" spc="0" normalizeH="0" baseline="0" noProof="0" dirty="0">
                <a:ln>
                  <a:noFill/>
                </a:ln>
                <a:solidFill>
                  <a:prstClr val="black"/>
                </a:solidFill>
                <a:effectLst/>
                <a:uLnTx/>
                <a:uFillTx/>
                <a:latin typeface="Calibri"/>
                <a:ea typeface="+mn-ea"/>
                <a:cs typeface="+mn-cs"/>
              </a:rPr>
              <a:t> la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marca</a:t>
            </a:r>
            <a:r>
              <a:rPr kumimoji="0" lang="en-GB" sz="1800" b="0" i="0" u="none" strike="noStrike" kern="1200" cap="none" spc="0" normalizeH="0" baseline="0" noProof="0" dirty="0">
                <a:ln>
                  <a:noFill/>
                </a:ln>
                <a:solidFill>
                  <a:prstClr val="black"/>
                </a:solidFill>
                <a:effectLst/>
                <a:uLnTx/>
                <a:uFillTx/>
                <a:latin typeface="Calibri"/>
                <a:ea typeface="+mn-ea"/>
                <a:cs typeface="+mn-cs"/>
              </a:rPr>
              <a:t> no coincide con sus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expectativas</a:t>
            </a:r>
            <a:r>
              <a:rPr kumimoji="0" lang="en-GB" sz="1800" b="0" i="0" u="none" strike="noStrike" kern="1200" cap="none" spc="0" normalizeH="0" baseline="0" noProof="0" dirty="0">
                <a:ln>
                  <a:noFill/>
                </a:ln>
                <a:solidFill>
                  <a:prstClr val="black"/>
                </a:solidFill>
                <a:effectLst/>
                <a:uLnTx/>
                <a:uFillTx/>
                <a:latin typeface="Calibri"/>
                <a:ea typeface="+mn-ea"/>
                <a:cs typeface="+mn-cs"/>
              </a:rPr>
              <a:t>, las personas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muestran</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menor</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satisfacción</a:t>
            </a:r>
            <a:r>
              <a:rPr kumimoji="0" lang="en-GB" sz="1800" b="0" i="0" u="none" strike="noStrike" kern="1200" cap="none" spc="0" normalizeH="0" baseline="0" noProof="0" dirty="0">
                <a:ln>
                  <a:noFill/>
                </a:ln>
                <a:solidFill>
                  <a:prstClr val="black"/>
                </a:solidFill>
                <a:effectLst/>
                <a:uLnTx/>
                <a:uFillTx/>
                <a:latin typeface="Calibri"/>
                <a:ea typeface="+mn-ea"/>
                <a:cs typeface="+mn-cs"/>
              </a:rPr>
              <a:t> con la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campaña</a:t>
            </a:r>
            <a:r>
              <a:rPr kumimoji="0" lang="en-GB" sz="1800" b="0" i="0" u="none" strike="noStrike" kern="1200" cap="none" spc="0" normalizeH="0" baseline="0" noProof="0" dirty="0">
                <a:ln>
                  <a:noFill/>
                </a:ln>
                <a:solidFill>
                  <a:prstClr val="black"/>
                </a:solidFill>
                <a:effectLst/>
                <a:uLnTx/>
                <a:uFillTx/>
                <a:latin typeface="Calibri"/>
                <a:ea typeface="+mn-ea"/>
                <a:cs typeface="+mn-cs"/>
              </a:rPr>
              <a:t> de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vacunación</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37407248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826000" y="442732"/>
            <a:ext cx="663448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discurso</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los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políticos</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influye</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fuertemente</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estas</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percepciones</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polarizadas</a:t>
            </a: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32129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n"/>
          <p:cNvPicPr>
            <a:picLocks noChangeAspect="1" noChangeArrowheads="1"/>
          </p:cNvPicPr>
          <p:nvPr/>
        </p:nvPicPr>
        <p:blipFill rotWithShape="1">
          <a:blip r:embed="rId2">
            <a:extLst>
              <a:ext uri="{28A0092B-C50C-407E-A947-70E740481C1C}">
                <a14:useLocalDpi xmlns:a14="http://schemas.microsoft.com/office/drawing/2010/main" val="0"/>
              </a:ext>
            </a:extLst>
          </a:blip>
          <a:srcRect t="63191" b="11061"/>
          <a:stretch/>
        </p:blipFill>
        <p:spPr bwMode="auto">
          <a:xfrm>
            <a:off x="398583" y="633046"/>
            <a:ext cx="3385283" cy="14302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350384" y="2937803"/>
            <a:ext cx="4067401" cy="3411415"/>
          </a:xfrm>
          <a:prstGeom prst="rect">
            <a:avLst/>
          </a:prstGeom>
        </p:spPr>
      </p:pic>
      <p:pic>
        <p:nvPicPr>
          <p:cNvPr id="1032" name="Picture 8" descr="Imag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5039" y="2215968"/>
            <a:ext cx="4495801" cy="356666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684520" y="5821680"/>
            <a:ext cx="59359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a:ea typeface="+mn-ea"/>
                <a:cs typeface="+mn-cs"/>
              </a:rPr>
              <a:t>Ajzenmman</a:t>
            </a:r>
            <a:r>
              <a:rPr kumimoji="0" lang="en-GB" sz="1800" b="0" i="0" u="none" strike="noStrike" kern="1200" cap="none" spc="0" normalizeH="0" baseline="0" noProof="0" dirty="0">
                <a:ln>
                  <a:noFill/>
                </a:ln>
                <a:solidFill>
                  <a:prstClr val="black"/>
                </a:solidFill>
                <a:effectLst/>
                <a:uLnTx/>
                <a:uFillTx/>
                <a:latin typeface="Calibri"/>
                <a:ea typeface="+mn-ea"/>
                <a:cs typeface="+mn-cs"/>
              </a:rPr>
              <a:t> et al., “More than Words: Leaders’ Speech and Risky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Behavior</a:t>
            </a:r>
            <a:r>
              <a:rPr kumimoji="0" lang="en-GB" sz="1800" b="0" i="0" u="none" strike="noStrike" kern="1200" cap="none" spc="0" normalizeH="0" baseline="0" noProof="0" dirty="0">
                <a:ln>
                  <a:noFill/>
                </a:ln>
                <a:solidFill>
                  <a:prstClr val="black"/>
                </a:solidFill>
                <a:effectLst/>
                <a:uLnTx/>
                <a:uFillTx/>
                <a:latin typeface="Calibri"/>
                <a:ea typeface="+mn-ea"/>
                <a:cs typeface="+mn-cs"/>
              </a:rPr>
              <a:t> During a Pandemic”, AEJ: EP, </a:t>
            </a:r>
            <a:r>
              <a:rPr kumimoji="0" lang="en-GB" sz="1800" b="0" i="1" u="none" strike="noStrike" kern="1200" cap="none" spc="0" normalizeH="0" baseline="0" noProof="0" dirty="0">
                <a:ln>
                  <a:noFill/>
                </a:ln>
                <a:solidFill>
                  <a:prstClr val="black"/>
                </a:solidFill>
                <a:effectLst/>
                <a:uLnTx/>
                <a:uFillTx/>
                <a:latin typeface="Calibri"/>
                <a:ea typeface="+mn-ea"/>
                <a:cs typeface="+mn-cs"/>
              </a:rPr>
              <a:t>forthcoming</a:t>
            </a:r>
          </a:p>
        </p:txBody>
      </p:sp>
      <p:sp>
        <p:nvSpPr>
          <p:cNvPr id="16" name="TextBox 15"/>
          <p:cNvSpPr txBox="1"/>
          <p:nvPr/>
        </p:nvSpPr>
        <p:spPr>
          <a:xfrm>
            <a:off x="4826000" y="442732"/>
            <a:ext cx="663448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discurso</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los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políticos</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influye</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fuertemente</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estas</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percepciones</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polarizadas</a:t>
            </a: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10638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3BE1A4-14B3-4560-97D5-616513C246A6}"/>
              </a:ext>
            </a:extLst>
          </p:cNvPr>
          <p:cNvPicPr>
            <a:picLocks noChangeAspect="1"/>
          </p:cNvPicPr>
          <p:nvPr/>
        </p:nvPicPr>
        <p:blipFill rotWithShape="1">
          <a:blip r:embed="rId2"/>
          <a:srcRect l="25314" t="19074" r="10208" b="15556"/>
          <a:stretch/>
        </p:blipFill>
        <p:spPr>
          <a:xfrm>
            <a:off x="952500" y="794518"/>
            <a:ext cx="4597400" cy="2621781"/>
          </a:xfrm>
          <a:prstGeom prst="rect">
            <a:avLst/>
          </a:prstGeom>
        </p:spPr>
      </p:pic>
      <p:pic>
        <p:nvPicPr>
          <p:cNvPr id="5" name="Picture 4">
            <a:extLst>
              <a:ext uri="{FF2B5EF4-FFF2-40B4-BE49-F238E27FC236}">
                <a16:creationId xmlns:a16="http://schemas.microsoft.com/office/drawing/2014/main" id="{087EF985-DC09-45A3-A476-BB3F6BCEF664}"/>
              </a:ext>
            </a:extLst>
          </p:cNvPr>
          <p:cNvPicPr>
            <a:picLocks noChangeAspect="1"/>
          </p:cNvPicPr>
          <p:nvPr/>
        </p:nvPicPr>
        <p:blipFill rotWithShape="1">
          <a:blip r:embed="rId3"/>
          <a:srcRect l="25417" t="19815" r="10521" b="15926"/>
          <a:stretch/>
        </p:blipFill>
        <p:spPr>
          <a:xfrm>
            <a:off x="927864" y="3766318"/>
            <a:ext cx="4646672" cy="2621781"/>
          </a:xfrm>
          <a:prstGeom prst="rect">
            <a:avLst/>
          </a:prstGeom>
        </p:spPr>
      </p:pic>
      <p:pic>
        <p:nvPicPr>
          <p:cNvPr id="6" name="Picture 5">
            <a:extLst>
              <a:ext uri="{FF2B5EF4-FFF2-40B4-BE49-F238E27FC236}">
                <a16:creationId xmlns:a16="http://schemas.microsoft.com/office/drawing/2014/main" id="{931B313D-51BC-4793-B2B2-1D182677EDA0}"/>
              </a:ext>
            </a:extLst>
          </p:cNvPr>
          <p:cNvPicPr>
            <a:picLocks noChangeAspect="1"/>
          </p:cNvPicPr>
          <p:nvPr/>
        </p:nvPicPr>
        <p:blipFill rotWithShape="1">
          <a:blip r:embed="rId4"/>
          <a:srcRect l="25417" t="19630" r="10626" b="16111"/>
          <a:stretch/>
        </p:blipFill>
        <p:spPr>
          <a:xfrm>
            <a:off x="6388100" y="794517"/>
            <a:ext cx="4639117" cy="2621781"/>
          </a:xfrm>
          <a:prstGeom prst="rect">
            <a:avLst/>
          </a:prstGeom>
        </p:spPr>
      </p:pic>
      <p:pic>
        <p:nvPicPr>
          <p:cNvPr id="7" name="Picture 6">
            <a:extLst>
              <a:ext uri="{FF2B5EF4-FFF2-40B4-BE49-F238E27FC236}">
                <a16:creationId xmlns:a16="http://schemas.microsoft.com/office/drawing/2014/main" id="{00159975-2961-40A0-A7B9-0166B2F5B7EF}"/>
              </a:ext>
            </a:extLst>
          </p:cNvPr>
          <p:cNvPicPr>
            <a:picLocks noChangeAspect="1"/>
          </p:cNvPicPr>
          <p:nvPr/>
        </p:nvPicPr>
        <p:blipFill rotWithShape="1">
          <a:blip r:embed="rId5"/>
          <a:srcRect l="31667" t="25741" r="16979" b="22037"/>
          <a:stretch/>
        </p:blipFill>
        <p:spPr>
          <a:xfrm>
            <a:off x="6415924" y="3766317"/>
            <a:ext cx="4583468" cy="2621781"/>
          </a:xfrm>
          <a:prstGeom prst="rect">
            <a:avLst/>
          </a:prstGeom>
        </p:spPr>
      </p:pic>
    </p:spTree>
    <p:extLst>
      <p:ext uri="{BB962C8B-B14F-4D97-AF65-F5344CB8AC3E}">
        <p14:creationId xmlns:p14="http://schemas.microsoft.com/office/powerpoint/2010/main" val="26959690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3BE1A4-14B3-4560-97D5-616513C246A6}"/>
              </a:ext>
            </a:extLst>
          </p:cNvPr>
          <p:cNvPicPr>
            <a:picLocks noChangeAspect="1"/>
          </p:cNvPicPr>
          <p:nvPr/>
        </p:nvPicPr>
        <p:blipFill rotWithShape="1">
          <a:blip r:embed="rId2"/>
          <a:srcRect l="25314" t="19074" r="10208" b="15556"/>
          <a:stretch/>
        </p:blipFill>
        <p:spPr>
          <a:xfrm>
            <a:off x="952500" y="794518"/>
            <a:ext cx="4597400" cy="2621781"/>
          </a:xfrm>
          <a:prstGeom prst="rect">
            <a:avLst/>
          </a:prstGeom>
        </p:spPr>
      </p:pic>
      <p:pic>
        <p:nvPicPr>
          <p:cNvPr id="5" name="Picture 4">
            <a:extLst>
              <a:ext uri="{FF2B5EF4-FFF2-40B4-BE49-F238E27FC236}">
                <a16:creationId xmlns:a16="http://schemas.microsoft.com/office/drawing/2014/main" id="{087EF985-DC09-45A3-A476-BB3F6BCEF664}"/>
              </a:ext>
            </a:extLst>
          </p:cNvPr>
          <p:cNvPicPr>
            <a:picLocks noChangeAspect="1"/>
          </p:cNvPicPr>
          <p:nvPr/>
        </p:nvPicPr>
        <p:blipFill rotWithShape="1">
          <a:blip r:embed="rId3"/>
          <a:srcRect l="25417" t="19815" r="10521" b="15926"/>
          <a:stretch/>
        </p:blipFill>
        <p:spPr>
          <a:xfrm>
            <a:off x="927864" y="3766318"/>
            <a:ext cx="4646672" cy="2621781"/>
          </a:xfrm>
          <a:prstGeom prst="rect">
            <a:avLst/>
          </a:prstGeom>
        </p:spPr>
      </p:pic>
      <p:pic>
        <p:nvPicPr>
          <p:cNvPr id="6" name="Picture 5">
            <a:extLst>
              <a:ext uri="{FF2B5EF4-FFF2-40B4-BE49-F238E27FC236}">
                <a16:creationId xmlns:a16="http://schemas.microsoft.com/office/drawing/2014/main" id="{931B313D-51BC-4793-B2B2-1D182677EDA0}"/>
              </a:ext>
            </a:extLst>
          </p:cNvPr>
          <p:cNvPicPr>
            <a:picLocks noChangeAspect="1"/>
          </p:cNvPicPr>
          <p:nvPr/>
        </p:nvPicPr>
        <p:blipFill rotWithShape="1">
          <a:blip r:embed="rId4"/>
          <a:srcRect l="25417" t="19630" r="10626" b="16111"/>
          <a:stretch/>
        </p:blipFill>
        <p:spPr>
          <a:xfrm>
            <a:off x="6388100" y="794517"/>
            <a:ext cx="4639117" cy="2621781"/>
          </a:xfrm>
          <a:prstGeom prst="rect">
            <a:avLst/>
          </a:prstGeom>
        </p:spPr>
      </p:pic>
      <p:pic>
        <p:nvPicPr>
          <p:cNvPr id="7" name="Picture 6">
            <a:extLst>
              <a:ext uri="{FF2B5EF4-FFF2-40B4-BE49-F238E27FC236}">
                <a16:creationId xmlns:a16="http://schemas.microsoft.com/office/drawing/2014/main" id="{00159975-2961-40A0-A7B9-0166B2F5B7EF}"/>
              </a:ext>
            </a:extLst>
          </p:cNvPr>
          <p:cNvPicPr>
            <a:picLocks noChangeAspect="1"/>
          </p:cNvPicPr>
          <p:nvPr/>
        </p:nvPicPr>
        <p:blipFill rotWithShape="1">
          <a:blip r:embed="rId5"/>
          <a:srcRect l="31667" t="25741" r="16979" b="22037"/>
          <a:stretch/>
        </p:blipFill>
        <p:spPr>
          <a:xfrm>
            <a:off x="6415924" y="3766317"/>
            <a:ext cx="4583468" cy="2621781"/>
          </a:xfrm>
          <a:prstGeom prst="rect">
            <a:avLst/>
          </a:prstGeom>
        </p:spPr>
      </p:pic>
      <p:sp>
        <p:nvSpPr>
          <p:cNvPr id="3" name="TextBox 2">
            <a:extLst>
              <a:ext uri="{FF2B5EF4-FFF2-40B4-BE49-F238E27FC236}">
                <a16:creationId xmlns:a16="http://schemas.microsoft.com/office/drawing/2014/main" id="{59BB6465-3B19-4638-9346-BD1992D4460A}"/>
              </a:ext>
            </a:extLst>
          </p:cNvPr>
          <p:cNvSpPr txBox="1"/>
          <p:nvPr/>
        </p:nvSpPr>
        <p:spPr>
          <a:xfrm>
            <a:off x="4686300" y="2529480"/>
            <a:ext cx="508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3CC33"/>
                </a:solidFill>
                <a:effectLst/>
                <a:uLnTx/>
                <a:uFillTx/>
                <a:latin typeface="Bahnschrift SemiLight" panose="020B0502040204020203" pitchFamily="34" charset="0"/>
                <a:ea typeface="+mn-ea"/>
                <a:cs typeface="+mn-cs"/>
              </a:rPr>
              <a:t>V</a:t>
            </a:r>
          </a:p>
        </p:txBody>
      </p:sp>
      <p:sp>
        <p:nvSpPr>
          <p:cNvPr id="8" name="TextBox 7">
            <a:extLst>
              <a:ext uri="{FF2B5EF4-FFF2-40B4-BE49-F238E27FC236}">
                <a16:creationId xmlns:a16="http://schemas.microsoft.com/office/drawing/2014/main" id="{68D2D3FC-E733-466C-8EE0-C9C34C1AD18E}"/>
              </a:ext>
            </a:extLst>
          </p:cNvPr>
          <p:cNvSpPr txBox="1"/>
          <p:nvPr/>
        </p:nvSpPr>
        <p:spPr>
          <a:xfrm>
            <a:off x="4686300" y="5355596"/>
            <a:ext cx="508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Bahnschrift SemiLight" panose="020B0502040204020203" pitchFamily="34" charset="0"/>
                <a:ea typeface="+mn-ea"/>
                <a:cs typeface="+mn-cs"/>
              </a:rPr>
              <a:t>F</a:t>
            </a:r>
          </a:p>
        </p:txBody>
      </p:sp>
      <p:sp>
        <p:nvSpPr>
          <p:cNvPr id="9" name="TextBox 8">
            <a:extLst>
              <a:ext uri="{FF2B5EF4-FFF2-40B4-BE49-F238E27FC236}">
                <a16:creationId xmlns:a16="http://schemas.microsoft.com/office/drawing/2014/main" id="{DA424EA2-D424-4E29-9A51-F8EB73C9CADD}"/>
              </a:ext>
            </a:extLst>
          </p:cNvPr>
          <p:cNvSpPr txBox="1"/>
          <p:nvPr/>
        </p:nvSpPr>
        <p:spPr>
          <a:xfrm>
            <a:off x="10299700" y="2529480"/>
            <a:ext cx="508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3CC33"/>
                </a:solidFill>
                <a:effectLst/>
                <a:uLnTx/>
                <a:uFillTx/>
                <a:latin typeface="Bahnschrift SemiLight" panose="020B0502040204020203" pitchFamily="34" charset="0"/>
                <a:ea typeface="+mn-ea"/>
                <a:cs typeface="+mn-cs"/>
              </a:rPr>
              <a:t>V</a:t>
            </a:r>
          </a:p>
        </p:txBody>
      </p:sp>
      <p:sp>
        <p:nvSpPr>
          <p:cNvPr id="10" name="TextBox 9">
            <a:extLst>
              <a:ext uri="{FF2B5EF4-FFF2-40B4-BE49-F238E27FC236}">
                <a16:creationId xmlns:a16="http://schemas.microsoft.com/office/drawing/2014/main" id="{6CFAF2CA-D43D-4A6A-905B-B3A14E02FBF9}"/>
              </a:ext>
            </a:extLst>
          </p:cNvPr>
          <p:cNvSpPr txBox="1"/>
          <p:nvPr/>
        </p:nvSpPr>
        <p:spPr>
          <a:xfrm>
            <a:off x="10299700" y="5355596"/>
            <a:ext cx="508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Bahnschrift SemiLight" panose="020B0502040204020203" pitchFamily="34" charset="0"/>
                <a:ea typeface="+mn-ea"/>
                <a:cs typeface="+mn-cs"/>
              </a:rPr>
              <a:t>F</a:t>
            </a:r>
          </a:p>
        </p:txBody>
      </p:sp>
    </p:spTree>
    <p:extLst>
      <p:ext uri="{BB962C8B-B14F-4D97-AF65-F5344CB8AC3E}">
        <p14:creationId xmlns:p14="http://schemas.microsoft.com/office/powerpoint/2010/main" val="2249287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0A13C3C-E277-4DDE-B1CC-148FA32C676E}"/>
              </a:ext>
            </a:extLst>
          </p:cNvPr>
          <p:cNvGrpSpPr/>
          <p:nvPr/>
        </p:nvGrpSpPr>
        <p:grpSpPr>
          <a:xfrm>
            <a:off x="3421189" y="1742142"/>
            <a:ext cx="4062780" cy="3611483"/>
            <a:chOff x="842707" y="2279475"/>
            <a:chExt cx="4062780" cy="3611483"/>
          </a:xfrm>
        </p:grpSpPr>
        <p:pic>
          <p:nvPicPr>
            <p:cNvPr id="29" name="Google Shape;130;p22">
              <a:extLst>
                <a:ext uri="{FF2B5EF4-FFF2-40B4-BE49-F238E27FC236}">
                  <a16:creationId xmlns:a16="http://schemas.microsoft.com/office/drawing/2014/main" id="{601F0102-C472-46F9-9174-84E249572335}"/>
                </a:ext>
              </a:extLst>
            </p:cNvPr>
            <p:cNvPicPr preferRelativeResize="0"/>
            <p:nvPr/>
          </p:nvPicPr>
          <p:blipFill rotWithShape="1">
            <a:blip r:embed="rId2">
              <a:alphaModFix/>
            </a:blip>
            <a:srcRect t="5771" r="66453"/>
            <a:stretch/>
          </p:blipFill>
          <p:spPr>
            <a:xfrm>
              <a:off x="1499955" y="2987937"/>
              <a:ext cx="2748284" cy="2903021"/>
            </a:xfrm>
            <a:prstGeom prst="rect">
              <a:avLst/>
            </a:prstGeom>
            <a:noFill/>
            <a:ln>
              <a:noFill/>
            </a:ln>
          </p:spPr>
        </p:pic>
        <p:sp>
          <p:nvSpPr>
            <p:cNvPr id="4" name="TextBox 3">
              <a:extLst>
                <a:ext uri="{FF2B5EF4-FFF2-40B4-BE49-F238E27FC236}">
                  <a16:creationId xmlns:a16="http://schemas.microsoft.com/office/drawing/2014/main" id="{AB0379B7-FD41-493D-8528-45D22EF37DE9}"/>
                </a:ext>
              </a:extLst>
            </p:cNvPr>
            <p:cNvSpPr txBox="1"/>
            <p:nvPr/>
          </p:nvSpPr>
          <p:spPr>
            <a:xfrm>
              <a:off x="842707" y="2279475"/>
              <a:ext cx="40627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desempeño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estuvo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apenas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arriba</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del azar (60%) </a:t>
              </a:r>
            </a:p>
          </p:txBody>
        </p:sp>
      </p:grpSp>
      <p:grpSp>
        <p:nvGrpSpPr>
          <p:cNvPr id="33" name="Group 32">
            <a:extLst>
              <a:ext uri="{FF2B5EF4-FFF2-40B4-BE49-F238E27FC236}">
                <a16:creationId xmlns:a16="http://schemas.microsoft.com/office/drawing/2014/main" id="{C87A1D5D-ABB5-42D2-9177-B0A5F0092918}"/>
              </a:ext>
            </a:extLst>
          </p:cNvPr>
          <p:cNvGrpSpPr/>
          <p:nvPr/>
        </p:nvGrpSpPr>
        <p:grpSpPr>
          <a:xfrm>
            <a:off x="7483969" y="1742142"/>
            <a:ext cx="4062780" cy="3611484"/>
            <a:chOff x="6021356" y="2279474"/>
            <a:chExt cx="4062780" cy="3611484"/>
          </a:xfrm>
        </p:grpSpPr>
        <p:pic>
          <p:nvPicPr>
            <p:cNvPr id="30" name="Google Shape;130;p22">
              <a:extLst>
                <a:ext uri="{FF2B5EF4-FFF2-40B4-BE49-F238E27FC236}">
                  <a16:creationId xmlns:a16="http://schemas.microsoft.com/office/drawing/2014/main" id="{C40C1D16-AC3C-4DD2-9EB7-92D292C31349}"/>
                </a:ext>
              </a:extLst>
            </p:cNvPr>
            <p:cNvPicPr preferRelativeResize="0"/>
            <p:nvPr/>
          </p:nvPicPr>
          <p:blipFill rotWithShape="1">
            <a:blip r:embed="rId2">
              <a:alphaModFix/>
            </a:blip>
            <a:srcRect l="33411" t="5771" r="33042"/>
            <a:stretch/>
          </p:blipFill>
          <p:spPr>
            <a:xfrm>
              <a:off x="6673238" y="2987937"/>
              <a:ext cx="2748285" cy="2903021"/>
            </a:xfrm>
            <a:prstGeom prst="rect">
              <a:avLst/>
            </a:prstGeom>
            <a:noFill/>
            <a:ln>
              <a:noFill/>
            </a:ln>
          </p:spPr>
        </p:pic>
        <p:sp>
          <p:nvSpPr>
            <p:cNvPr id="32" name="TextBox 31">
              <a:extLst>
                <a:ext uri="{FF2B5EF4-FFF2-40B4-BE49-F238E27FC236}">
                  <a16:creationId xmlns:a16="http://schemas.microsoft.com/office/drawing/2014/main" id="{F7DCA281-1508-4865-B4F8-5F41C9B7017B}"/>
                </a:ext>
              </a:extLst>
            </p:cNvPr>
            <p:cNvSpPr txBox="1"/>
            <p:nvPr/>
          </p:nvSpPr>
          <p:spPr>
            <a:xfrm>
              <a:off x="6021356" y="2279474"/>
              <a:ext cx="40627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Demostraron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tener</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sesgo</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partidario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sus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respuestas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pSp>
      <p:graphicFrame>
        <p:nvGraphicFramePr>
          <p:cNvPr id="12" name="Google Shape;89;p17">
            <a:extLst>
              <a:ext uri="{FF2B5EF4-FFF2-40B4-BE49-F238E27FC236}">
                <a16:creationId xmlns:a16="http://schemas.microsoft.com/office/drawing/2014/main" id="{ECF89D0C-CBA4-4BD6-8025-63D65F32D082}"/>
              </a:ext>
            </a:extLst>
          </p:cNvPr>
          <p:cNvGraphicFramePr/>
          <p:nvPr>
            <p:extLst/>
          </p:nvPr>
        </p:nvGraphicFramePr>
        <p:xfrm>
          <a:off x="739437" y="2784737"/>
          <a:ext cx="2119257" cy="2012665"/>
        </p:xfrm>
        <a:graphic>
          <a:graphicData uri="http://schemas.openxmlformats.org/drawingml/2006/table">
            <a:tbl>
              <a:tblPr>
                <a:noFill/>
              </a:tblPr>
              <a:tblGrid>
                <a:gridCol w="706419">
                  <a:extLst>
                    <a:ext uri="{9D8B030D-6E8A-4147-A177-3AD203B41FA5}">
                      <a16:colId xmlns:a16="http://schemas.microsoft.com/office/drawing/2014/main" val="20000"/>
                    </a:ext>
                  </a:extLst>
                </a:gridCol>
                <a:gridCol w="706419">
                  <a:extLst>
                    <a:ext uri="{9D8B030D-6E8A-4147-A177-3AD203B41FA5}">
                      <a16:colId xmlns:a16="http://schemas.microsoft.com/office/drawing/2014/main" val="20001"/>
                    </a:ext>
                  </a:extLst>
                </a:gridCol>
                <a:gridCol w="706419">
                  <a:extLst>
                    <a:ext uri="{9D8B030D-6E8A-4147-A177-3AD203B41FA5}">
                      <a16:colId xmlns:a16="http://schemas.microsoft.com/office/drawing/2014/main" val="20002"/>
                    </a:ext>
                  </a:extLst>
                </a:gridCol>
              </a:tblGrid>
              <a:tr h="54968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800" i="1" dirty="0">
                          <a:solidFill>
                            <a:schemeClr val="bg1"/>
                          </a:solidFill>
                          <a:latin typeface="Arial" panose="020B0604020202020204" pitchFamily="34" charset="0"/>
                          <a:ea typeface="Georgia"/>
                          <a:cs typeface="Arial" panose="020B0604020202020204" pitchFamily="34" charset="0"/>
                          <a:sym typeface="Georgia"/>
                        </a:rPr>
                        <a:t># of statements</a:t>
                      </a:r>
                      <a:endParaRPr sz="800" i="1" dirty="0">
                        <a:solidFill>
                          <a:schemeClr val="bg1"/>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900" b="1" dirty="0">
                          <a:solidFill>
                            <a:schemeClr val="bg1"/>
                          </a:solidFill>
                          <a:latin typeface="Arial" panose="020B0604020202020204" pitchFamily="34" charset="0"/>
                          <a:ea typeface="Georgia"/>
                          <a:cs typeface="Arial" panose="020B0604020202020204" pitchFamily="34" charset="0"/>
                          <a:sym typeface="Georgia"/>
                        </a:rPr>
                        <a:t>TRUE</a:t>
                      </a:r>
                      <a:endParaRPr sz="900" b="1" dirty="0">
                        <a:solidFill>
                          <a:schemeClr val="bg1"/>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900" b="1">
                          <a:solidFill>
                            <a:schemeClr val="bg1"/>
                          </a:solidFill>
                          <a:latin typeface="Arial" panose="020B0604020202020204" pitchFamily="34" charset="0"/>
                          <a:ea typeface="Georgia"/>
                          <a:cs typeface="Arial" panose="020B0604020202020204" pitchFamily="34" charset="0"/>
                          <a:sym typeface="Georgia"/>
                        </a:rPr>
                        <a:t>FALSE</a:t>
                      </a:r>
                      <a:endParaRPr sz="900" b="1">
                        <a:solidFill>
                          <a:schemeClr val="bg1"/>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954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900" b="1" dirty="0">
                          <a:solidFill>
                            <a:srgbClr val="FF0000"/>
                          </a:solidFill>
                          <a:latin typeface="Arial" panose="020B0604020202020204" pitchFamily="34" charset="0"/>
                          <a:ea typeface="Georgia"/>
                          <a:cs typeface="Arial" panose="020B0604020202020204" pitchFamily="34" charset="0"/>
                          <a:sym typeface="Georgia"/>
                        </a:rPr>
                        <a:t>politician of the opposing party</a:t>
                      </a:r>
                      <a:endParaRPr sz="900" b="1" dirty="0">
                        <a:solidFill>
                          <a:srgbClr val="FF0000"/>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1800" dirty="0">
                          <a:solidFill>
                            <a:schemeClr val="bg1"/>
                          </a:solidFill>
                          <a:latin typeface="Arial" panose="020B0604020202020204" pitchFamily="34" charset="0"/>
                          <a:ea typeface="Georgia"/>
                          <a:cs typeface="Arial" panose="020B0604020202020204" pitchFamily="34" charset="0"/>
                          <a:sym typeface="Georgia"/>
                        </a:rPr>
                        <a:t>5</a:t>
                      </a:r>
                      <a:endParaRPr sz="1800" dirty="0">
                        <a:solidFill>
                          <a:schemeClr val="bg1"/>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1800" dirty="0">
                          <a:solidFill>
                            <a:schemeClr val="bg1"/>
                          </a:solidFill>
                          <a:latin typeface="Arial" panose="020B0604020202020204" pitchFamily="34" charset="0"/>
                          <a:ea typeface="Georgia"/>
                          <a:cs typeface="Arial" panose="020B0604020202020204" pitchFamily="34" charset="0"/>
                          <a:sym typeface="Georgia"/>
                        </a:rPr>
                        <a:t>5</a:t>
                      </a:r>
                      <a:endParaRPr sz="1800" dirty="0">
                        <a:solidFill>
                          <a:schemeClr val="bg1"/>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954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900" b="1" dirty="0">
                          <a:solidFill>
                            <a:srgbClr val="0000FF"/>
                          </a:solidFill>
                          <a:latin typeface="Arial" panose="020B0604020202020204" pitchFamily="34" charset="0"/>
                          <a:ea typeface="Georgia"/>
                          <a:cs typeface="Arial" panose="020B0604020202020204" pitchFamily="34" charset="0"/>
                          <a:sym typeface="Georgia"/>
                        </a:rPr>
                        <a:t>politician of the ruling party</a:t>
                      </a:r>
                      <a:endParaRPr sz="900" b="1" dirty="0">
                        <a:solidFill>
                          <a:srgbClr val="0000FF"/>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1800">
                          <a:solidFill>
                            <a:schemeClr val="bg1"/>
                          </a:solidFill>
                          <a:latin typeface="Arial" panose="020B0604020202020204" pitchFamily="34" charset="0"/>
                          <a:ea typeface="Georgia"/>
                          <a:cs typeface="Arial" panose="020B0604020202020204" pitchFamily="34" charset="0"/>
                          <a:sym typeface="Georgia"/>
                        </a:rPr>
                        <a:t>5</a:t>
                      </a:r>
                      <a:endParaRPr sz="1800">
                        <a:solidFill>
                          <a:schemeClr val="bg1"/>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ctr" rtl="0">
                        <a:spcBef>
                          <a:spcPts val="0"/>
                        </a:spcBef>
                        <a:spcAft>
                          <a:spcPts val="0"/>
                        </a:spcAft>
                        <a:buNone/>
                      </a:pPr>
                      <a:r>
                        <a:rPr lang="en-GB" sz="1800" dirty="0">
                          <a:solidFill>
                            <a:schemeClr val="bg1"/>
                          </a:solidFill>
                          <a:latin typeface="Arial" panose="020B0604020202020204" pitchFamily="34" charset="0"/>
                          <a:ea typeface="Georgia"/>
                          <a:cs typeface="Arial" panose="020B0604020202020204" pitchFamily="34" charset="0"/>
                          <a:sym typeface="Georgia"/>
                        </a:rPr>
                        <a:t>5</a:t>
                      </a:r>
                      <a:endParaRPr sz="1800" dirty="0">
                        <a:solidFill>
                          <a:schemeClr val="bg1"/>
                        </a:solidFill>
                        <a:latin typeface="Arial" panose="020B0604020202020204" pitchFamily="34" charset="0"/>
                        <a:ea typeface="Georgia"/>
                        <a:cs typeface="Arial" panose="020B0604020202020204" pitchFamily="34" charset="0"/>
                        <a:sym typeface="Georgia"/>
                      </a:endParaRPr>
                    </a:p>
                  </a:txBody>
                  <a:tcPr marL="91425" marR="91425" marT="91425" marB="914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13" name="TextBox 12">
            <a:extLst>
              <a:ext uri="{FF2B5EF4-FFF2-40B4-BE49-F238E27FC236}">
                <a16:creationId xmlns:a16="http://schemas.microsoft.com/office/drawing/2014/main" id="{B49F6534-547A-4928-BA42-7C6AE77373B8}"/>
              </a:ext>
            </a:extLst>
          </p:cNvPr>
          <p:cNvSpPr txBox="1"/>
          <p:nvPr/>
        </p:nvSpPr>
        <p:spPr>
          <a:xfrm>
            <a:off x="176941" y="1742142"/>
            <a:ext cx="324424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N=180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participantes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clasificaron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frases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como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 o F</a:t>
            </a:r>
          </a:p>
        </p:txBody>
      </p:sp>
      <p:sp>
        <p:nvSpPr>
          <p:cNvPr id="15" name="TextBox 14">
            <a:extLst>
              <a:ext uri="{FF2B5EF4-FFF2-40B4-BE49-F238E27FC236}">
                <a16:creationId xmlns:a16="http://schemas.microsoft.com/office/drawing/2014/main" id="{CBE4967F-8B83-4BAA-B08A-CB243B60175C}"/>
              </a:ext>
            </a:extLst>
          </p:cNvPr>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Partidismo</a:t>
            </a:r>
            <a:r>
              <a:rPr kumimoji="0" lang="en-GB" sz="2800" b="0" i="0" u="none" strike="noStrike" kern="1200" cap="none" spc="0" normalizeH="0" baseline="0" noProof="0" dirty="0">
                <a:ln>
                  <a:noFill/>
                </a:ln>
                <a:solidFill>
                  <a:prstClr val="black"/>
                </a:solidFill>
                <a:effectLst/>
                <a:uLnTx/>
                <a:uFillTx/>
                <a:latin typeface="Calibri"/>
                <a:ea typeface="+mn-ea"/>
                <a:cs typeface="+mn-cs"/>
              </a:rPr>
              <a:t> y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desinformación</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5F39F77E-5F75-4AB0-8833-550D06447DB5}"/>
              </a:ext>
            </a:extLst>
          </p:cNvPr>
          <p:cNvSpPr txBox="1"/>
          <p:nvPr/>
        </p:nvSpPr>
        <p:spPr>
          <a:xfrm>
            <a:off x="9562454" y="6063892"/>
            <a:ext cx="2496432"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Calibri"/>
                <a:ea typeface="+mn-ea"/>
                <a:cs typeface="+mn-cs"/>
              </a:rPr>
              <a:t>Espina-Mairal</a:t>
            </a:r>
            <a:r>
              <a:rPr kumimoji="0" lang="en-GB" sz="1600" b="0" i="0" u="none" strike="noStrike" kern="1200" cap="none" spc="0" normalizeH="0" baseline="0" noProof="0" dirty="0">
                <a:ln>
                  <a:noFill/>
                </a:ln>
                <a:solidFill>
                  <a:prstClr val="black"/>
                </a:solidFill>
                <a:effectLst/>
                <a:uLnTx/>
                <a:uFillTx/>
                <a:latin typeface="Calibri"/>
                <a:ea typeface="+mn-ea"/>
                <a:cs typeface="+mn-cs"/>
              </a:rPr>
              <a:t> et al., 2023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Calibri"/>
                <a:ea typeface="+mn-ea"/>
                <a:cs typeface="+mn-cs"/>
              </a:rPr>
              <a:t>J. Exp. Psychology: Applied</a:t>
            </a:r>
            <a:endParaRPr kumimoji="0" lang="en-GB"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84043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C9BDDCED-571B-45C5-BF16-D786067D4100}"/>
              </a:ext>
            </a:extLst>
          </p:cNvPr>
          <p:cNvGrpSpPr/>
          <p:nvPr/>
        </p:nvGrpSpPr>
        <p:grpSpPr>
          <a:xfrm>
            <a:off x="840187" y="2420012"/>
            <a:ext cx="4737100" cy="3363023"/>
            <a:chOff x="374114" y="2181556"/>
            <a:chExt cx="4737100" cy="3363023"/>
          </a:xfrm>
        </p:grpSpPr>
        <p:grpSp>
          <p:nvGrpSpPr>
            <p:cNvPr id="24" name="Group 23">
              <a:extLst>
                <a:ext uri="{FF2B5EF4-FFF2-40B4-BE49-F238E27FC236}">
                  <a16:creationId xmlns:a16="http://schemas.microsoft.com/office/drawing/2014/main" id="{0F4FA028-FEAE-49B8-A911-101F00749685}"/>
                </a:ext>
              </a:extLst>
            </p:cNvPr>
            <p:cNvGrpSpPr/>
            <p:nvPr/>
          </p:nvGrpSpPr>
          <p:grpSpPr>
            <a:xfrm>
              <a:off x="374114" y="2181556"/>
              <a:ext cx="4737100" cy="3363023"/>
              <a:chOff x="812800" y="2288477"/>
              <a:chExt cx="4737100" cy="3363023"/>
            </a:xfrm>
          </p:grpSpPr>
          <p:grpSp>
            <p:nvGrpSpPr>
              <p:cNvPr id="3" name="Group 2">
                <a:extLst>
                  <a:ext uri="{FF2B5EF4-FFF2-40B4-BE49-F238E27FC236}">
                    <a16:creationId xmlns:a16="http://schemas.microsoft.com/office/drawing/2014/main" id="{075D5828-BB67-4EDC-A12E-DDE94797EBF5}"/>
                  </a:ext>
                </a:extLst>
              </p:cNvPr>
              <p:cNvGrpSpPr/>
              <p:nvPr/>
            </p:nvGrpSpPr>
            <p:grpSpPr>
              <a:xfrm>
                <a:off x="1163887" y="2288477"/>
                <a:ext cx="4089700" cy="2636645"/>
                <a:chOff x="5524349" y="2438129"/>
                <a:chExt cx="4089700" cy="2636645"/>
              </a:xfrm>
            </p:grpSpPr>
            <p:pic>
              <p:nvPicPr>
                <p:cNvPr id="12" name="Google Shape;110;p19">
                  <a:extLst>
                    <a:ext uri="{FF2B5EF4-FFF2-40B4-BE49-F238E27FC236}">
                      <a16:creationId xmlns:a16="http://schemas.microsoft.com/office/drawing/2014/main" id="{DDBBC673-636B-41AF-B5B5-3539112FDEC8}"/>
                    </a:ext>
                  </a:extLst>
                </p:cNvPr>
                <p:cNvPicPr preferRelativeResize="0"/>
                <p:nvPr/>
              </p:nvPicPr>
              <p:blipFill rotWithShape="1">
                <a:blip r:embed="rId2">
                  <a:alphaModFix/>
                </a:blip>
                <a:srcRect l="42253" t="28007"/>
                <a:stretch/>
              </p:blipFill>
              <p:spPr>
                <a:xfrm>
                  <a:off x="5524350" y="2705100"/>
                  <a:ext cx="4089699" cy="2369674"/>
                </a:xfrm>
                <a:prstGeom prst="rect">
                  <a:avLst/>
                </a:prstGeom>
                <a:noFill/>
                <a:ln>
                  <a:noFill/>
                </a:ln>
              </p:spPr>
            </p:pic>
            <p:sp>
              <p:nvSpPr>
                <p:cNvPr id="2" name="Rectangle 1">
                  <a:extLst>
                    <a:ext uri="{FF2B5EF4-FFF2-40B4-BE49-F238E27FC236}">
                      <a16:creationId xmlns:a16="http://schemas.microsoft.com/office/drawing/2014/main" id="{B66A330C-041A-42CC-9B1C-4A6196F12260}"/>
                    </a:ext>
                  </a:extLst>
                </p:cNvPr>
                <p:cNvSpPr/>
                <p:nvPr/>
              </p:nvSpPr>
              <p:spPr>
                <a:xfrm>
                  <a:off x="6794500" y="2705100"/>
                  <a:ext cx="1616449" cy="2209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Google Shape;110;p19">
                  <a:extLst>
                    <a:ext uri="{FF2B5EF4-FFF2-40B4-BE49-F238E27FC236}">
                      <a16:creationId xmlns:a16="http://schemas.microsoft.com/office/drawing/2014/main" id="{D2DF3D0B-95DA-41B2-9678-199D9BCC59C0}"/>
                    </a:ext>
                  </a:extLst>
                </p:cNvPr>
                <p:cNvPicPr preferRelativeResize="0"/>
                <p:nvPr/>
              </p:nvPicPr>
              <p:blipFill rotWithShape="1">
                <a:blip r:embed="rId2">
                  <a:alphaModFix/>
                </a:blip>
                <a:srcRect l="64492" t="26669" r="22776" b="55424"/>
                <a:stretch/>
              </p:blipFill>
              <p:spPr>
                <a:xfrm>
                  <a:off x="7151874" y="3429000"/>
                  <a:ext cx="901700" cy="589426"/>
                </a:xfrm>
                <a:prstGeom prst="rect">
                  <a:avLst/>
                </a:prstGeom>
                <a:noFill/>
                <a:ln>
                  <a:noFill/>
                </a:ln>
              </p:spPr>
            </p:pic>
            <p:pic>
              <p:nvPicPr>
                <p:cNvPr id="11" name="Google Shape;110;p19">
                  <a:extLst>
                    <a:ext uri="{FF2B5EF4-FFF2-40B4-BE49-F238E27FC236}">
                      <a16:creationId xmlns:a16="http://schemas.microsoft.com/office/drawing/2014/main" id="{CF729C68-E44E-486B-8312-673FA6C4E7E8}"/>
                    </a:ext>
                  </a:extLst>
                </p:cNvPr>
                <p:cNvPicPr preferRelativeResize="0"/>
                <p:nvPr/>
              </p:nvPicPr>
              <p:blipFill rotWithShape="1">
                <a:blip r:embed="rId2">
                  <a:alphaModFix/>
                </a:blip>
                <a:srcRect l="42253" b="74754"/>
                <a:stretch/>
              </p:blipFill>
              <p:spPr>
                <a:xfrm>
                  <a:off x="5524349" y="2438129"/>
                  <a:ext cx="4089699" cy="830997"/>
                </a:xfrm>
                <a:prstGeom prst="rect">
                  <a:avLst/>
                </a:prstGeom>
                <a:noFill/>
                <a:ln>
                  <a:noFill/>
                </a:ln>
              </p:spPr>
            </p:pic>
          </p:grpSp>
          <p:grpSp>
            <p:nvGrpSpPr>
              <p:cNvPr id="7" name="Group 6">
                <a:extLst>
                  <a:ext uri="{FF2B5EF4-FFF2-40B4-BE49-F238E27FC236}">
                    <a16:creationId xmlns:a16="http://schemas.microsoft.com/office/drawing/2014/main" id="{A5F3261D-5957-468A-A086-522E57CF2CB9}"/>
                  </a:ext>
                </a:extLst>
              </p:cNvPr>
              <p:cNvGrpSpPr/>
              <p:nvPr/>
            </p:nvGrpSpPr>
            <p:grpSpPr>
              <a:xfrm>
                <a:off x="962963" y="4228122"/>
                <a:ext cx="1309042" cy="1256358"/>
                <a:chOff x="962963" y="4228122"/>
                <a:chExt cx="1309042" cy="1256358"/>
              </a:xfrm>
            </p:grpSpPr>
            <p:cxnSp>
              <p:nvCxnSpPr>
                <p:cNvPr id="5" name="Straight Arrow Connector 4">
                  <a:extLst>
                    <a:ext uri="{FF2B5EF4-FFF2-40B4-BE49-F238E27FC236}">
                      <a16:creationId xmlns:a16="http://schemas.microsoft.com/office/drawing/2014/main" id="{876C9E2D-8F8D-4D3A-9471-483A5D40C3F8}"/>
                    </a:ext>
                  </a:extLst>
                </p:cNvPr>
                <p:cNvCxnSpPr/>
                <p:nvPr/>
              </p:nvCxnSpPr>
              <p:spPr>
                <a:xfrm>
                  <a:off x="1617484" y="4228122"/>
                  <a:ext cx="0" cy="5334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084FEA3-1F93-4652-869D-44EC34A42A5F}"/>
                    </a:ext>
                  </a:extLst>
                </p:cNvPr>
                <p:cNvSpPr txBox="1"/>
                <p:nvPr/>
              </p:nvSpPr>
              <p:spPr>
                <a:xfrm>
                  <a:off x="962963" y="4899705"/>
                  <a:ext cx="130904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Decisiones</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individuales</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C2C18A12-D950-4889-BEAF-71C108428B9A}"/>
                  </a:ext>
                </a:extLst>
              </p:cNvPr>
              <p:cNvGrpSpPr/>
              <p:nvPr/>
            </p:nvGrpSpPr>
            <p:grpSpPr>
              <a:xfrm>
                <a:off x="2513572" y="4228122"/>
                <a:ext cx="1390327" cy="1280573"/>
                <a:chOff x="922320" y="4228122"/>
                <a:chExt cx="1390327" cy="1280573"/>
              </a:xfrm>
            </p:grpSpPr>
            <p:cxnSp>
              <p:nvCxnSpPr>
                <p:cNvPr id="19" name="Straight Arrow Connector 18">
                  <a:extLst>
                    <a:ext uri="{FF2B5EF4-FFF2-40B4-BE49-F238E27FC236}">
                      <a16:creationId xmlns:a16="http://schemas.microsoft.com/office/drawing/2014/main" id="{442A2227-4FEC-42A0-A4FF-1BB83674970C}"/>
                    </a:ext>
                  </a:extLst>
                </p:cNvPr>
                <p:cNvCxnSpPr/>
                <p:nvPr/>
              </p:nvCxnSpPr>
              <p:spPr>
                <a:xfrm>
                  <a:off x="1617484" y="4228122"/>
                  <a:ext cx="0" cy="5334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599DFB0-DF40-4555-846C-C8F9FCE0C14F}"/>
                    </a:ext>
                  </a:extLst>
                </p:cNvPr>
                <p:cNvSpPr txBox="1"/>
                <p:nvPr/>
              </p:nvSpPr>
              <p:spPr>
                <a:xfrm>
                  <a:off x="922320" y="4923920"/>
                  <a:ext cx="139032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Diálogo</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otra</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persona</a:t>
                  </a:r>
                </a:p>
              </p:txBody>
            </p:sp>
          </p:grpSp>
          <p:grpSp>
            <p:nvGrpSpPr>
              <p:cNvPr id="21" name="Group 20">
                <a:extLst>
                  <a:ext uri="{FF2B5EF4-FFF2-40B4-BE49-F238E27FC236}">
                    <a16:creationId xmlns:a16="http://schemas.microsoft.com/office/drawing/2014/main" id="{46AA00C6-34D2-46AE-8A1D-6D1F886F5AF6}"/>
                  </a:ext>
                </a:extLst>
              </p:cNvPr>
              <p:cNvGrpSpPr/>
              <p:nvPr/>
            </p:nvGrpSpPr>
            <p:grpSpPr>
              <a:xfrm>
                <a:off x="4025544" y="4228122"/>
                <a:ext cx="1309042" cy="1256358"/>
                <a:chOff x="962963" y="4228122"/>
                <a:chExt cx="1309042" cy="1256358"/>
              </a:xfrm>
            </p:grpSpPr>
            <p:cxnSp>
              <p:nvCxnSpPr>
                <p:cNvPr id="22" name="Straight Arrow Connector 21">
                  <a:extLst>
                    <a:ext uri="{FF2B5EF4-FFF2-40B4-BE49-F238E27FC236}">
                      <a16:creationId xmlns:a16="http://schemas.microsoft.com/office/drawing/2014/main" id="{6045D580-6286-42F4-9120-18E1D5B6AF53}"/>
                    </a:ext>
                  </a:extLst>
                </p:cNvPr>
                <p:cNvCxnSpPr/>
                <p:nvPr/>
              </p:nvCxnSpPr>
              <p:spPr>
                <a:xfrm>
                  <a:off x="1617484" y="4228122"/>
                  <a:ext cx="0" cy="5334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634C648-E37F-4A96-A88F-C586757686D0}"/>
                    </a:ext>
                  </a:extLst>
                </p:cNvPr>
                <p:cNvSpPr txBox="1"/>
                <p:nvPr/>
              </p:nvSpPr>
              <p:spPr>
                <a:xfrm>
                  <a:off x="962963" y="4899705"/>
                  <a:ext cx="130904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Decisiones</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revisadas</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3" name="Rectangle 12">
                <a:extLst>
                  <a:ext uri="{FF2B5EF4-FFF2-40B4-BE49-F238E27FC236}">
                    <a16:creationId xmlns:a16="http://schemas.microsoft.com/office/drawing/2014/main" id="{A7DF6BD2-A97C-40E6-86DF-B246181DCF5D}"/>
                  </a:ext>
                </a:extLst>
              </p:cNvPr>
              <p:cNvSpPr/>
              <p:nvPr/>
            </p:nvSpPr>
            <p:spPr>
              <a:xfrm>
                <a:off x="812800" y="2288477"/>
                <a:ext cx="4737100" cy="3363023"/>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5" name="Rectangle 24">
              <a:extLst>
                <a:ext uri="{FF2B5EF4-FFF2-40B4-BE49-F238E27FC236}">
                  <a16:creationId xmlns:a16="http://schemas.microsoft.com/office/drawing/2014/main" id="{2ADFCBD0-A5E1-467F-8E61-801C7D2FAE2E}"/>
                </a:ext>
              </a:extLst>
            </p:cNvPr>
            <p:cNvSpPr/>
            <p:nvPr/>
          </p:nvSpPr>
          <p:spPr>
            <a:xfrm>
              <a:off x="644203" y="3085084"/>
              <a:ext cx="4170693" cy="830997"/>
            </a:xfrm>
            <a:prstGeom prst="rect">
              <a:avLst/>
            </a:prstGeom>
            <a:noFill/>
            <a:ln w="19050">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8" name="Group 27">
            <a:extLst>
              <a:ext uri="{FF2B5EF4-FFF2-40B4-BE49-F238E27FC236}">
                <a16:creationId xmlns:a16="http://schemas.microsoft.com/office/drawing/2014/main" id="{D3762D81-630F-448C-9B31-C4D4D2A721E7}"/>
              </a:ext>
            </a:extLst>
          </p:cNvPr>
          <p:cNvGrpSpPr/>
          <p:nvPr/>
        </p:nvGrpSpPr>
        <p:grpSpPr>
          <a:xfrm>
            <a:off x="7481089" y="2385669"/>
            <a:ext cx="3339679" cy="3537736"/>
            <a:chOff x="7505700" y="2458383"/>
            <a:chExt cx="3339679" cy="3537736"/>
          </a:xfrm>
        </p:grpSpPr>
        <p:pic>
          <p:nvPicPr>
            <p:cNvPr id="15" name="Google Shape;110;p19">
              <a:extLst>
                <a:ext uri="{FF2B5EF4-FFF2-40B4-BE49-F238E27FC236}">
                  <a16:creationId xmlns:a16="http://schemas.microsoft.com/office/drawing/2014/main" id="{D7F91849-42F2-4162-9B96-11C2D8360D6D}"/>
                </a:ext>
              </a:extLst>
            </p:cNvPr>
            <p:cNvPicPr preferRelativeResize="0"/>
            <p:nvPr/>
          </p:nvPicPr>
          <p:blipFill rotWithShape="1">
            <a:blip r:embed="rId2">
              <a:alphaModFix/>
            </a:blip>
            <a:srcRect t="30859" r="57747"/>
            <a:stretch/>
          </p:blipFill>
          <p:spPr>
            <a:xfrm>
              <a:off x="7586700" y="2704799"/>
              <a:ext cx="3154521" cy="2399155"/>
            </a:xfrm>
            <a:prstGeom prst="rect">
              <a:avLst/>
            </a:prstGeom>
            <a:noFill/>
            <a:ln>
              <a:noFill/>
            </a:ln>
          </p:spPr>
        </p:pic>
        <p:sp>
          <p:nvSpPr>
            <p:cNvPr id="27" name="Rectangle 26">
              <a:extLst>
                <a:ext uri="{FF2B5EF4-FFF2-40B4-BE49-F238E27FC236}">
                  <a16:creationId xmlns:a16="http://schemas.microsoft.com/office/drawing/2014/main" id="{731AB3BB-4FA8-4AB8-AC94-C25D1B06934D}"/>
                </a:ext>
              </a:extLst>
            </p:cNvPr>
            <p:cNvSpPr/>
            <p:nvPr/>
          </p:nvSpPr>
          <p:spPr>
            <a:xfrm>
              <a:off x="7505700" y="2458383"/>
              <a:ext cx="3339679" cy="3537736"/>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9" name="TextBox 28">
            <a:extLst>
              <a:ext uri="{FF2B5EF4-FFF2-40B4-BE49-F238E27FC236}">
                <a16:creationId xmlns:a16="http://schemas.microsoft.com/office/drawing/2014/main" id="{92F7ADFF-EA4A-40D5-89A2-0CC5DBD91A1B}"/>
              </a:ext>
            </a:extLst>
          </p:cNvPr>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Partidismo</a:t>
            </a:r>
            <a:r>
              <a:rPr kumimoji="0" lang="en-GB" sz="2800" b="0" i="0" u="none" strike="noStrike" kern="1200" cap="none" spc="0" normalizeH="0" baseline="0" noProof="0" dirty="0">
                <a:ln>
                  <a:noFill/>
                </a:ln>
                <a:solidFill>
                  <a:prstClr val="black"/>
                </a:solidFill>
                <a:effectLst/>
                <a:uLnTx/>
                <a:uFillTx/>
                <a:latin typeface="Calibri"/>
                <a:ea typeface="+mn-ea"/>
                <a:cs typeface="+mn-cs"/>
              </a:rPr>
              <a:t> y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desinformación</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F2972274-437E-4195-9A58-96E6163CC5AC}"/>
              </a:ext>
            </a:extLst>
          </p:cNvPr>
          <p:cNvSpPr txBox="1"/>
          <p:nvPr/>
        </p:nvSpPr>
        <p:spPr>
          <a:xfrm>
            <a:off x="1003537" y="1445155"/>
            <a:ext cx="446517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Evaluamos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qué</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sucede</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estas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decisiones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cuando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temenos la chance de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conversar</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alguien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que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piensa</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igual</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distinto</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B57F1C0D-5693-4200-BF9E-972250F6F1BC}"/>
              </a:ext>
            </a:extLst>
          </p:cNvPr>
          <p:cNvSpPr txBox="1"/>
          <p:nvPr/>
        </p:nvSpPr>
        <p:spPr>
          <a:xfrm>
            <a:off x="6931043" y="1445154"/>
            <a:ext cx="425742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Implementamos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diseño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controlado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aleatorizado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(“RCT design”)</a:t>
            </a:r>
          </a:p>
        </p:txBody>
      </p:sp>
      <p:sp>
        <p:nvSpPr>
          <p:cNvPr id="14" name="Rectangle 13">
            <a:extLst>
              <a:ext uri="{FF2B5EF4-FFF2-40B4-BE49-F238E27FC236}">
                <a16:creationId xmlns:a16="http://schemas.microsoft.com/office/drawing/2014/main" id="{B53C43FB-F221-4A76-9AD0-5B6EAEA9ED4C}"/>
              </a:ext>
            </a:extLst>
          </p:cNvPr>
          <p:cNvSpPr/>
          <p:nvPr/>
        </p:nvSpPr>
        <p:spPr>
          <a:xfrm>
            <a:off x="6976433" y="5171727"/>
            <a:ext cx="4514089"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Tres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condiciones</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experimentales</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(dos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tratamientos</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un control sin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diálogo</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30" name="TextBox 29">
            <a:extLst>
              <a:ext uri="{FF2B5EF4-FFF2-40B4-BE49-F238E27FC236}">
                <a16:creationId xmlns:a16="http://schemas.microsoft.com/office/drawing/2014/main" id="{0237DC29-ED04-45CC-9071-985DA588416B}"/>
              </a:ext>
            </a:extLst>
          </p:cNvPr>
          <p:cNvSpPr txBox="1"/>
          <p:nvPr/>
        </p:nvSpPr>
        <p:spPr>
          <a:xfrm>
            <a:off x="9562454" y="6063892"/>
            <a:ext cx="2496432"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Calibri"/>
                <a:ea typeface="+mn-ea"/>
                <a:cs typeface="+mn-cs"/>
              </a:rPr>
              <a:t>Espina-Mairal</a:t>
            </a:r>
            <a:r>
              <a:rPr kumimoji="0" lang="en-GB" sz="1600" b="0" i="0" u="none" strike="noStrike" kern="1200" cap="none" spc="0" normalizeH="0" baseline="0" noProof="0" dirty="0">
                <a:ln>
                  <a:noFill/>
                </a:ln>
                <a:solidFill>
                  <a:prstClr val="black"/>
                </a:solidFill>
                <a:effectLst/>
                <a:uLnTx/>
                <a:uFillTx/>
                <a:latin typeface="Calibri"/>
                <a:ea typeface="+mn-ea"/>
                <a:cs typeface="+mn-cs"/>
              </a:rPr>
              <a:t> et al., 2023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Calibri"/>
                <a:ea typeface="+mn-ea"/>
                <a:cs typeface="+mn-cs"/>
              </a:rPr>
              <a:t>J. Exp. Psychology: Applied</a:t>
            </a:r>
            <a:endParaRPr kumimoji="0" lang="en-GB"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99183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CC9EA2C-4FCE-46D5-A27B-E22328C9D7BD}"/>
              </a:ext>
            </a:extLst>
          </p:cNvPr>
          <p:cNvGrpSpPr/>
          <p:nvPr/>
        </p:nvGrpSpPr>
        <p:grpSpPr>
          <a:xfrm>
            <a:off x="965786" y="2760672"/>
            <a:ext cx="4044901" cy="3502312"/>
            <a:chOff x="627516" y="1990165"/>
            <a:chExt cx="4044901" cy="3502312"/>
          </a:xfrm>
        </p:grpSpPr>
        <p:pic>
          <p:nvPicPr>
            <p:cNvPr id="12" name="Google Shape;140;p23">
              <a:extLst>
                <a:ext uri="{FF2B5EF4-FFF2-40B4-BE49-F238E27FC236}">
                  <a16:creationId xmlns:a16="http://schemas.microsoft.com/office/drawing/2014/main" id="{729EFF3F-7FE1-46E1-8DF3-6BDB6C8F9CD3}"/>
                </a:ext>
              </a:extLst>
            </p:cNvPr>
            <p:cNvPicPr preferRelativeResize="0"/>
            <p:nvPr/>
          </p:nvPicPr>
          <p:blipFill rotWithShape="1">
            <a:blip r:embed="rId2">
              <a:alphaModFix/>
            </a:blip>
            <a:srcRect t="50369" r="49171"/>
            <a:stretch/>
          </p:blipFill>
          <p:spPr>
            <a:xfrm>
              <a:off x="627516" y="2127777"/>
              <a:ext cx="4044901" cy="3364700"/>
            </a:xfrm>
            <a:prstGeom prst="rect">
              <a:avLst/>
            </a:prstGeom>
            <a:noFill/>
            <a:ln>
              <a:noFill/>
            </a:ln>
          </p:spPr>
        </p:pic>
        <p:sp>
          <p:nvSpPr>
            <p:cNvPr id="2" name="Oval 1">
              <a:extLst>
                <a:ext uri="{FF2B5EF4-FFF2-40B4-BE49-F238E27FC236}">
                  <a16:creationId xmlns:a16="http://schemas.microsoft.com/office/drawing/2014/main" id="{D2958C13-45EF-450C-B77A-D7889C798D92}"/>
                </a:ext>
              </a:extLst>
            </p:cNvPr>
            <p:cNvSpPr/>
            <p:nvPr/>
          </p:nvSpPr>
          <p:spPr>
            <a:xfrm>
              <a:off x="763793" y="1990165"/>
              <a:ext cx="268941" cy="3550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 name="Group 4">
            <a:extLst>
              <a:ext uri="{FF2B5EF4-FFF2-40B4-BE49-F238E27FC236}">
                <a16:creationId xmlns:a16="http://schemas.microsoft.com/office/drawing/2014/main" id="{A2B44D14-54DA-41F4-9F25-904C717C2CBE}"/>
              </a:ext>
            </a:extLst>
          </p:cNvPr>
          <p:cNvGrpSpPr/>
          <p:nvPr/>
        </p:nvGrpSpPr>
        <p:grpSpPr>
          <a:xfrm>
            <a:off x="6298481" y="2861134"/>
            <a:ext cx="3848125" cy="3615866"/>
            <a:chOff x="6670068" y="2091226"/>
            <a:chExt cx="3848125" cy="3615866"/>
          </a:xfrm>
        </p:grpSpPr>
        <p:pic>
          <p:nvPicPr>
            <p:cNvPr id="17" name="Google Shape;138;p23">
              <a:extLst>
                <a:ext uri="{FF2B5EF4-FFF2-40B4-BE49-F238E27FC236}">
                  <a16:creationId xmlns:a16="http://schemas.microsoft.com/office/drawing/2014/main" id="{69F3EB91-6E66-4978-8679-2AAC501D13A6}"/>
                </a:ext>
              </a:extLst>
            </p:cNvPr>
            <p:cNvPicPr preferRelativeResize="0"/>
            <p:nvPr/>
          </p:nvPicPr>
          <p:blipFill rotWithShape="1">
            <a:blip r:embed="rId2">
              <a:alphaModFix/>
            </a:blip>
            <a:srcRect l="51458" b="49629"/>
            <a:stretch/>
          </p:blipFill>
          <p:spPr>
            <a:xfrm>
              <a:off x="6670069" y="2091226"/>
              <a:ext cx="3848124" cy="3401850"/>
            </a:xfrm>
            <a:prstGeom prst="rect">
              <a:avLst/>
            </a:prstGeom>
            <a:noFill/>
            <a:ln>
              <a:noFill/>
            </a:ln>
          </p:spPr>
        </p:pic>
        <p:sp>
          <p:nvSpPr>
            <p:cNvPr id="18" name="Oval 17">
              <a:extLst>
                <a:ext uri="{FF2B5EF4-FFF2-40B4-BE49-F238E27FC236}">
                  <a16:creationId xmlns:a16="http://schemas.microsoft.com/office/drawing/2014/main" id="{6E045063-4B53-45EE-9F9E-107FBCB95D02}"/>
                </a:ext>
              </a:extLst>
            </p:cNvPr>
            <p:cNvSpPr/>
            <p:nvPr/>
          </p:nvSpPr>
          <p:spPr>
            <a:xfrm>
              <a:off x="6670068" y="2127741"/>
              <a:ext cx="268941" cy="3550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6ED5C5B6-2D0F-4913-859B-D8AC736D5EC2}"/>
                </a:ext>
              </a:extLst>
            </p:cNvPr>
            <p:cNvSpPr/>
            <p:nvPr/>
          </p:nvSpPr>
          <p:spPr>
            <a:xfrm>
              <a:off x="6804538" y="5352090"/>
              <a:ext cx="268941" cy="3550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1" name="TextBox 20">
            <a:extLst>
              <a:ext uri="{FF2B5EF4-FFF2-40B4-BE49-F238E27FC236}">
                <a16:creationId xmlns:a16="http://schemas.microsoft.com/office/drawing/2014/main" id="{E2C4C0EC-5E3C-4174-81E1-F07F41EC6536}"/>
              </a:ext>
            </a:extLst>
          </p:cNvPr>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Partidismo</a:t>
            </a:r>
            <a:r>
              <a:rPr kumimoji="0" lang="en-GB" sz="2800" b="0" i="0" u="none" strike="noStrike" kern="1200" cap="none" spc="0" normalizeH="0" baseline="0" noProof="0" dirty="0">
                <a:ln>
                  <a:noFill/>
                </a:ln>
                <a:solidFill>
                  <a:prstClr val="black"/>
                </a:solidFill>
                <a:effectLst/>
                <a:uLnTx/>
                <a:uFillTx/>
                <a:latin typeface="Calibri"/>
                <a:ea typeface="+mn-ea"/>
                <a:cs typeface="+mn-cs"/>
              </a:rPr>
              <a:t> y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desinformación</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DBD61021-1DF2-4E7B-9E62-7357BBC65559}"/>
              </a:ext>
            </a:extLst>
          </p:cNvPr>
          <p:cNvSpPr txBox="1"/>
          <p:nvPr/>
        </p:nvSpPr>
        <p:spPr>
          <a:xfrm>
            <a:off x="2234048" y="1229498"/>
            <a:ext cx="742926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Encontramos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que solo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aquellas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personas que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dialogaron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grupos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heterogéneos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alguien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del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otro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Partido)…</a:t>
            </a:r>
          </a:p>
        </p:txBody>
      </p:sp>
      <p:sp>
        <p:nvSpPr>
          <p:cNvPr id="4" name="Rectangle 3">
            <a:extLst>
              <a:ext uri="{FF2B5EF4-FFF2-40B4-BE49-F238E27FC236}">
                <a16:creationId xmlns:a16="http://schemas.microsoft.com/office/drawing/2014/main" id="{E4B3BE72-BEFC-4325-9A54-179A44FE8487}"/>
              </a:ext>
            </a:extLst>
          </p:cNvPr>
          <p:cNvSpPr/>
          <p:nvPr/>
        </p:nvSpPr>
        <p:spPr>
          <a:xfrm>
            <a:off x="1662222" y="2244703"/>
            <a:ext cx="3057248"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mejoraron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habilidad</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identificar</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desinformación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3" name="Rectangle 22">
            <a:extLst>
              <a:ext uri="{FF2B5EF4-FFF2-40B4-BE49-F238E27FC236}">
                <a16:creationId xmlns:a16="http://schemas.microsoft.com/office/drawing/2014/main" id="{A1D1B88E-B079-41D8-9755-97656FA5D4FF}"/>
              </a:ext>
            </a:extLst>
          </p:cNvPr>
          <p:cNvSpPr/>
          <p:nvPr/>
        </p:nvSpPr>
        <p:spPr>
          <a:xfrm>
            <a:off x="6476727" y="2244702"/>
            <a:ext cx="3491661"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redujeron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sesgo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partidario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clasificación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del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discurso</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2E62FFF3-02D6-4BB3-8402-7160AF4B13C3}"/>
              </a:ext>
            </a:extLst>
          </p:cNvPr>
          <p:cNvSpPr txBox="1"/>
          <p:nvPr/>
        </p:nvSpPr>
        <p:spPr>
          <a:xfrm>
            <a:off x="9562454" y="6063892"/>
            <a:ext cx="2496432"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Calibri"/>
                <a:ea typeface="+mn-ea"/>
                <a:cs typeface="+mn-cs"/>
              </a:rPr>
              <a:t>Espina-Mairal</a:t>
            </a:r>
            <a:r>
              <a:rPr kumimoji="0" lang="en-GB" sz="1600" b="0" i="0" u="none" strike="noStrike" kern="1200" cap="none" spc="0" normalizeH="0" baseline="0" noProof="0" dirty="0">
                <a:ln>
                  <a:noFill/>
                </a:ln>
                <a:solidFill>
                  <a:prstClr val="black"/>
                </a:solidFill>
                <a:effectLst/>
                <a:uLnTx/>
                <a:uFillTx/>
                <a:latin typeface="Calibri"/>
                <a:ea typeface="+mn-ea"/>
                <a:cs typeface="+mn-cs"/>
              </a:rPr>
              <a:t> et al., 2023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Calibri"/>
                <a:ea typeface="+mn-ea"/>
                <a:cs typeface="+mn-cs"/>
              </a:rPr>
              <a:t>J. Exp. Psychology: Applied</a:t>
            </a:r>
            <a:endParaRPr kumimoji="0" lang="en-GB"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92034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2C4C0EC-5E3C-4174-81E1-F07F41EC6536}"/>
              </a:ext>
            </a:extLst>
          </p:cNvPr>
          <p:cNvSpPr txBox="1"/>
          <p:nvPr/>
        </p:nvSpPr>
        <p:spPr>
          <a:xfrm>
            <a:off x="568960" y="381000"/>
            <a:ext cx="10759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err="1">
                <a:ln>
                  <a:noFill/>
                </a:ln>
                <a:solidFill>
                  <a:prstClr val="black"/>
                </a:solidFill>
                <a:effectLst/>
                <a:uLnTx/>
                <a:uFillTx/>
                <a:latin typeface="Calibri"/>
                <a:ea typeface="+mn-ea"/>
                <a:cs typeface="+mn-cs"/>
              </a:rPr>
              <a:t>Algunas</a:t>
            </a:r>
            <a:r>
              <a:rPr kumimoji="0" lang="en-GB" sz="2800" b="0" i="0" u="none" strike="noStrike" kern="1200" cap="none" spc="0" normalizeH="0" baseline="0" noProof="0" dirty="0">
                <a:ln>
                  <a:noFill/>
                </a:ln>
                <a:solidFill>
                  <a:prstClr val="black"/>
                </a:solidFill>
                <a:effectLst/>
                <a:uLnTx/>
                <a:uFillTx/>
                <a:latin typeface="Calibri"/>
                <a:ea typeface="+mn-ea"/>
                <a:cs typeface="+mn-cs"/>
              </a:rPr>
              <a:t>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conclusiones</a:t>
            </a:r>
            <a:r>
              <a:rPr kumimoji="0" lang="en-GB" sz="2800" b="0" i="0" u="none" strike="noStrike" kern="1200" cap="none" spc="0" normalizeH="0" baseline="0" noProof="0" dirty="0">
                <a:ln>
                  <a:noFill/>
                </a:ln>
                <a:solidFill>
                  <a:prstClr val="black"/>
                </a:solidFill>
                <a:effectLst/>
                <a:uLnTx/>
                <a:uFillTx/>
                <a:latin typeface="Calibri"/>
                <a:ea typeface="+mn-ea"/>
                <a:cs typeface="+mn-cs"/>
              </a:rPr>
              <a:t> y </a:t>
            </a:r>
            <a:r>
              <a:rPr kumimoji="0" lang="en-GB" sz="2800" b="0" i="0" u="none" strike="noStrike" kern="1200" cap="none" spc="0" normalizeH="0" baseline="0" noProof="0" dirty="0" err="1">
                <a:ln>
                  <a:noFill/>
                </a:ln>
                <a:solidFill>
                  <a:prstClr val="black"/>
                </a:solidFill>
                <a:effectLst/>
                <a:uLnTx/>
                <a:uFillTx/>
                <a:latin typeface="Calibri"/>
                <a:ea typeface="+mn-ea"/>
                <a:cs typeface="+mn-cs"/>
              </a:rPr>
              <a:t>reflexiones</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5CE5EBB7-6E17-49B6-8DD0-1D6AB7014F5C}"/>
              </a:ext>
            </a:extLst>
          </p:cNvPr>
          <p:cNvSpPr/>
          <p:nvPr/>
        </p:nvSpPr>
        <p:spPr>
          <a:xfrm>
            <a:off x="3384836" y="1419412"/>
            <a:ext cx="8378378" cy="3693319"/>
          </a:xfrm>
          <a:prstGeom prst="rect">
            <a:avLst/>
          </a:prstGeom>
        </p:spPr>
        <p:txBody>
          <a:bodyPr wrap="square">
            <a:spAutoFit/>
          </a:bodyPr>
          <a:lstStyle/>
          <a:p>
            <a:pPr marL="457200" marR="0" lvl="0" indent="-317500" algn="just" defTabSz="914400" rtl="0" eaLnBrk="1" fontAlgn="auto" latinLnBrk="0" hangingPunct="1">
              <a:lnSpc>
                <a:spcPct val="100000"/>
              </a:lnSpc>
              <a:spcBef>
                <a:spcPts val="0"/>
              </a:spcBef>
              <a:spcAft>
                <a:spcPts val="0"/>
              </a:spcAft>
              <a:buClr>
                <a:srgbClr val="134F5C"/>
              </a:buClr>
              <a:buSzPts val="1400"/>
              <a:buFont typeface="Georgia"/>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polarización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es un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fenómeno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global y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multifacético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que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incluye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odio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 los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otros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atracción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 los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extremos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y 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tribalismo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partidario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a:t>
            </a:r>
          </a:p>
          <a:p>
            <a:pPr marL="139700" marR="0" lvl="0" indent="0" algn="just" defTabSz="914400" rtl="0" eaLnBrk="1" fontAlgn="auto" latinLnBrk="0" hangingPunct="1">
              <a:lnSpc>
                <a:spcPct val="100000"/>
              </a:lnSpc>
              <a:spcBef>
                <a:spcPts val="0"/>
              </a:spcBef>
              <a:spcAft>
                <a:spcPts val="0"/>
              </a:spcAft>
              <a:buClr>
                <a:srgbClr val="134F5C"/>
              </a:buClr>
              <a:buSzPts val="1400"/>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endParaRPr>
          </a:p>
          <a:p>
            <a:pPr marL="457200" marR="0" lvl="0" indent="-317500" algn="just" defTabSz="914400" rtl="0" eaLnBrk="1" fontAlgn="auto" latinLnBrk="0" hangingPunct="1">
              <a:lnSpc>
                <a:spcPct val="100000"/>
              </a:lnSpc>
              <a:spcBef>
                <a:spcPts val="0"/>
              </a:spcBef>
              <a:spcAft>
                <a:spcPts val="0"/>
              </a:spcAft>
              <a:buClr>
                <a:srgbClr val="134F5C"/>
              </a:buClr>
              <a:buSzPts val="1400"/>
              <a:buFont typeface="Georgia"/>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polarización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distorsiona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percepción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de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datos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duros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como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efectividad</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y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seguridad</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de las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vacunas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Fumagalli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et al., 2022)</a:t>
            </a:r>
          </a:p>
          <a:p>
            <a:pPr marL="139700" marR="0" lvl="0" indent="0" algn="just" defTabSz="914400" rtl="0" eaLnBrk="1" fontAlgn="auto" latinLnBrk="0" hangingPunct="1">
              <a:lnSpc>
                <a:spcPct val="100000"/>
              </a:lnSpc>
              <a:spcBef>
                <a:spcPts val="0"/>
              </a:spcBef>
              <a:spcAft>
                <a:spcPts val="0"/>
              </a:spcAft>
              <a:buClr>
                <a:srgbClr val="134F5C"/>
              </a:buClr>
              <a:buSzPts val="1400"/>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endParaRPr>
          </a:p>
          <a:p>
            <a:pPr marL="457200" marR="0" lvl="0" indent="-317500" algn="just" defTabSz="914400" rtl="0" eaLnBrk="1" fontAlgn="auto" latinLnBrk="0" hangingPunct="1">
              <a:lnSpc>
                <a:spcPct val="100000"/>
              </a:lnSpc>
              <a:spcBef>
                <a:spcPts val="0"/>
              </a:spcBef>
              <a:spcAft>
                <a:spcPts val="0"/>
              </a:spcAft>
              <a:buClr>
                <a:srgbClr val="134F5C"/>
              </a:buClr>
              <a:buSzPts val="1400"/>
              <a:buFont typeface="Georgia"/>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discurso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de los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políticos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influye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comportamiento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colectivo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de las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sociedades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polarizadas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Ajzenman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et al., 2022)</a:t>
            </a:r>
          </a:p>
          <a:p>
            <a:pPr marL="139700" marR="0" lvl="0" indent="0" algn="just" defTabSz="914400" rtl="0" eaLnBrk="1" fontAlgn="auto" latinLnBrk="0" hangingPunct="1">
              <a:lnSpc>
                <a:spcPct val="100000"/>
              </a:lnSpc>
              <a:spcBef>
                <a:spcPts val="0"/>
              </a:spcBef>
              <a:spcAft>
                <a:spcPts val="0"/>
              </a:spcAft>
              <a:buClr>
                <a:srgbClr val="134F5C"/>
              </a:buClr>
              <a:buSzPts val="1400"/>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endParaRPr>
          </a:p>
          <a:p>
            <a:pPr marL="457200" marR="0" lvl="0" indent="-317500" algn="just" defTabSz="914400" rtl="0" eaLnBrk="1" fontAlgn="auto" latinLnBrk="0" hangingPunct="1">
              <a:lnSpc>
                <a:spcPct val="100000"/>
              </a:lnSpc>
              <a:spcBef>
                <a:spcPts val="0"/>
              </a:spcBef>
              <a:spcAft>
                <a:spcPts val="0"/>
              </a:spcAft>
              <a:buClr>
                <a:srgbClr val="134F5C"/>
              </a:buClr>
              <a:buSzPts val="1400"/>
              <a:buFont typeface="Georgia"/>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Interactuar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con personas del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partido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opuesto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ayuda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desactivar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los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sesgos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partidarios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creencia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desinformación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Georgia"/>
                <a:cs typeface="Arial" panose="020B0604020202020204" pitchFamily="34" charset="0"/>
                <a:sym typeface="Georgia"/>
              </a:rPr>
              <a:t>Espina-Mairal</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rPr>
              <a:t> et al., 2023)</a:t>
            </a:r>
          </a:p>
          <a:p>
            <a:pPr marL="457200" marR="0" lvl="0" indent="-317500" algn="just" defTabSz="914400" rtl="0" eaLnBrk="1" fontAlgn="auto" latinLnBrk="0" hangingPunct="1">
              <a:lnSpc>
                <a:spcPct val="100000"/>
              </a:lnSpc>
              <a:spcBef>
                <a:spcPts val="0"/>
              </a:spcBef>
              <a:spcAft>
                <a:spcPts val="0"/>
              </a:spcAft>
              <a:buClr>
                <a:srgbClr val="134F5C"/>
              </a:buClr>
              <a:buSzPts val="1400"/>
              <a:buFont typeface="Georgia"/>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endParaRPr>
          </a:p>
          <a:p>
            <a:pPr marL="139700" marR="0" lvl="0" indent="0" algn="just" defTabSz="914400" rtl="0" eaLnBrk="1" fontAlgn="auto" latinLnBrk="0" hangingPunct="1">
              <a:lnSpc>
                <a:spcPct val="100000"/>
              </a:lnSpc>
              <a:spcBef>
                <a:spcPts val="0"/>
              </a:spcBef>
              <a:spcAft>
                <a:spcPts val="0"/>
              </a:spcAft>
              <a:buClr>
                <a:srgbClr val="134F5C"/>
              </a:buClr>
              <a:buSzPts val="1400"/>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Georgia"/>
              <a:cs typeface="Arial" panose="020B0604020202020204" pitchFamily="34" charset="0"/>
              <a:sym typeface="Georgia"/>
            </a:endParaRPr>
          </a:p>
        </p:txBody>
      </p:sp>
      <p:pic>
        <p:nvPicPr>
          <p:cNvPr id="14" name="Picture 2" descr="conclusions - Ilustración de stock libres de derechos - Stocklib">
            <a:extLst>
              <a:ext uri="{FF2B5EF4-FFF2-40B4-BE49-F238E27FC236}">
                <a16:creationId xmlns:a16="http://schemas.microsoft.com/office/drawing/2014/main" id="{781B45EF-26E7-4CE1-A953-9264E74C7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 y="1562154"/>
            <a:ext cx="3130836" cy="313083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0AA472E-2EAB-4ED7-8132-D77C8CB93326}"/>
              </a:ext>
            </a:extLst>
          </p:cNvPr>
          <p:cNvSpPr txBox="1"/>
          <p:nvPr/>
        </p:nvSpPr>
        <p:spPr>
          <a:xfrm>
            <a:off x="2384155" y="5255473"/>
            <a:ext cx="742369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alibri"/>
                <a:ea typeface="+mn-ea"/>
                <a:cs typeface="+mn-cs"/>
              </a:rPr>
              <a:t>¿</a:t>
            </a:r>
            <a:r>
              <a:rPr kumimoji="0" lang="en-GB" sz="2800" b="1" i="0" u="none" strike="noStrike" kern="1200" cap="none" spc="0" normalizeH="0" baseline="0" noProof="0" dirty="0" err="1">
                <a:ln>
                  <a:noFill/>
                </a:ln>
                <a:solidFill>
                  <a:prstClr val="black"/>
                </a:solidFill>
                <a:effectLst/>
                <a:uLnTx/>
                <a:uFillTx/>
                <a:latin typeface="Calibri"/>
                <a:ea typeface="+mn-ea"/>
                <a:cs typeface="+mn-cs"/>
              </a:rPr>
              <a:t>Cómo</a:t>
            </a:r>
            <a:r>
              <a:rPr kumimoji="0" lang="en-GB" sz="2800" b="1" i="0" u="none" strike="noStrike" kern="1200" cap="none" spc="0" normalizeH="0" baseline="0" noProof="0" dirty="0">
                <a:ln>
                  <a:noFill/>
                </a:ln>
                <a:solidFill>
                  <a:prstClr val="black"/>
                </a:solidFill>
                <a:effectLst/>
                <a:uLnTx/>
                <a:uFillTx/>
                <a:latin typeface="Calibri"/>
                <a:ea typeface="+mn-ea"/>
                <a:cs typeface="+mn-cs"/>
              </a:rPr>
              <a:t> </a:t>
            </a:r>
            <a:r>
              <a:rPr kumimoji="0" lang="en-GB" sz="2800" b="1" i="0" u="none" strike="noStrike" kern="1200" cap="none" spc="0" normalizeH="0" baseline="0" noProof="0" dirty="0" err="1">
                <a:ln>
                  <a:noFill/>
                </a:ln>
                <a:solidFill>
                  <a:prstClr val="black"/>
                </a:solidFill>
                <a:effectLst/>
                <a:uLnTx/>
                <a:uFillTx/>
                <a:latin typeface="Calibri"/>
                <a:ea typeface="+mn-ea"/>
                <a:cs typeface="+mn-cs"/>
              </a:rPr>
              <a:t>convertimos</a:t>
            </a:r>
            <a:r>
              <a:rPr kumimoji="0" lang="en-GB" sz="2800" b="1" i="0" u="none" strike="noStrike" kern="1200" cap="none" spc="0" normalizeH="0" baseline="0" noProof="0" dirty="0">
                <a:ln>
                  <a:noFill/>
                </a:ln>
                <a:solidFill>
                  <a:prstClr val="black"/>
                </a:solidFill>
                <a:effectLst/>
                <a:uLnTx/>
                <a:uFillTx/>
                <a:latin typeface="Calibri"/>
                <a:ea typeface="+mn-ea"/>
                <a:cs typeface="+mn-cs"/>
              </a:rPr>
              <a:t> </a:t>
            </a:r>
            <a:r>
              <a:rPr kumimoji="0" lang="en-GB" sz="2800" b="1" i="0" u="none" strike="noStrike" kern="1200" cap="none" spc="0" normalizeH="0" baseline="0" noProof="0" dirty="0" err="1">
                <a:ln>
                  <a:noFill/>
                </a:ln>
                <a:solidFill>
                  <a:prstClr val="black"/>
                </a:solidFill>
                <a:effectLst/>
                <a:uLnTx/>
                <a:uFillTx/>
                <a:latin typeface="Calibri"/>
                <a:ea typeface="+mn-ea"/>
                <a:cs typeface="+mn-cs"/>
              </a:rPr>
              <a:t>este</a:t>
            </a:r>
            <a:r>
              <a:rPr kumimoji="0" lang="en-GB" sz="2800" b="1" i="0" u="none" strike="noStrike" kern="1200" cap="none" spc="0" normalizeH="0" baseline="0" noProof="0" dirty="0">
                <a:ln>
                  <a:noFill/>
                </a:ln>
                <a:solidFill>
                  <a:prstClr val="black"/>
                </a:solidFill>
                <a:effectLst/>
                <a:uLnTx/>
                <a:uFillTx/>
                <a:latin typeface="Calibri"/>
                <a:ea typeface="+mn-ea"/>
                <a:cs typeface="+mn-cs"/>
              </a:rPr>
              <a:t> </a:t>
            </a:r>
            <a:r>
              <a:rPr kumimoji="0" lang="en-GB" sz="2800" b="1" i="0" u="none" strike="noStrike" kern="1200" cap="none" spc="0" normalizeH="0" baseline="0" noProof="0" dirty="0" err="1">
                <a:ln>
                  <a:noFill/>
                </a:ln>
                <a:solidFill>
                  <a:prstClr val="black"/>
                </a:solidFill>
                <a:effectLst/>
                <a:uLnTx/>
                <a:uFillTx/>
                <a:latin typeface="Calibri"/>
                <a:ea typeface="+mn-ea"/>
                <a:cs typeface="+mn-cs"/>
              </a:rPr>
              <a:t>conocimiento</a:t>
            </a:r>
            <a:r>
              <a:rPr kumimoji="0" lang="en-GB" sz="2800" b="1" i="0" u="none" strike="noStrike" kern="1200" cap="none" spc="0" normalizeH="0" baseline="0" noProof="0" dirty="0">
                <a:ln>
                  <a:noFill/>
                </a:ln>
                <a:solidFill>
                  <a:prstClr val="black"/>
                </a:solidFill>
                <a:effectLst/>
                <a:uLnTx/>
                <a:uFillTx/>
                <a:latin typeface="Calibri"/>
                <a:ea typeface="+mn-ea"/>
                <a:cs typeface="+mn-cs"/>
              </a:rPr>
              <a:t> </a:t>
            </a:r>
            <a:r>
              <a:rPr kumimoji="0" lang="en-GB" sz="2800" b="1" i="0" u="none" strike="noStrike" kern="1200" cap="none" spc="0" normalizeH="0" baseline="0" noProof="0" dirty="0" err="1">
                <a:ln>
                  <a:noFill/>
                </a:ln>
                <a:solidFill>
                  <a:prstClr val="black"/>
                </a:solidFill>
                <a:effectLst/>
                <a:uLnTx/>
                <a:uFillTx/>
                <a:latin typeface="Calibri"/>
                <a:ea typeface="+mn-ea"/>
                <a:cs typeface="+mn-cs"/>
              </a:rPr>
              <a:t>en</a:t>
            </a:r>
            <a:r>
              <a:rPr kumimoji="0" lang="en-GB" sz="2800" b="1" i="0" u="none" strike="noStrike" kern="1200" cap="none" spc="0" normalizeH="0" baseline="0" noProof="0" dirty="0">
                <a:ln>
                  <a:noFill/>
                </a:ln>
                <a:solidFill>
                  <a:prstClr val="black"/>
                </a:solidFill>
                <a:effectLst/>
                <a:uLnTx/>
                <a:uFillTx/>
                <a:latin typeface="Calibri"/>
                <a:ea typeface="+mn-ea"/>
                <a:cs typeface="+mn-cs"/>
              </a:rPr>
              <a:t> </a:t>
            </a:r>
            <a:r>
              <a:rPr kumimoji="0" lang="en-GB" sz="2800" b="1" i="0" u="none" strike="noStrike" kern="1200" cap="none" spc="0" normalizeH="0" baseline="0" noProof="0" dirty="0" err="1">
                <a:ln>
                  <a:noFill/>
                </a:ln>
                <a:solidFill>
                  <a:prstClr val="black"/>
                </a:solidFill>
                <a:effectLst/>
                <a:uLnTx/>
                <a:uFillTx/>
                <a:latin typeface="Calibri"/>
                <a:ea typeface="+mn-ea"/>
                <a:cs typeface="+mn-cs"/>
              </a:rPr>
              <a:t>recomendaciones</a:t>
            </a:r>
            <a:r>
              <a:rPr kumimoji="0" lang="en-GB" sz="2800" b="1" i="0" u="none" strike="noStrike" kern="1200" cap="none" spc="0" normalizeH="0" baseline="0" noProof="0" dirty="0">
                <a:ln>
                  <a:noFill/>
                </a:ln>
                <a:solidFill>
                  <a:prstClr val="black"/>
                </a:solidFill>
                <a:effectLst/>
                <a:uLnTx/>
                <a:uFillTx/>
                <a:latin typeface="Calibri"/>
                <a:ea typeface="+mn-ea"/>
                <a:cs typeface="+mn-cs"/>
              </a:rPr>
              <a:t> de </a:t>
            </a:r>
            <a:r>
              <a:rPr kumimoji="0" lang="en-GB" sz="2800" b="1" i="0" u="none" strike="noStrike" kern="1200" cap="none" spc="0" normalizeH="0" baseline="0" noProof="0" dirty="0" err="1">
                <a:ln>
                  <a:noFill/>
                </a:ln>
                <a:solidFill>
                  <a:prstClr val="black"/>
                </a:solidFill>
                <a:effectLst/>
                <a:uLnTx/>
                <a:uFillTx/>
                <a:latin typeface="Calibri"/>
                <a:ea typeface="+mn-ea"/>
                <a:cs typeface="+mn-cs"/>
              </a:rPr>
              <a:t>política</a:t>
            </a:r>
            <a:r>
              <a:rPr kumimoji="0" lang="en-GB" sz="2800" b="1" i="0" u="none" strike="noStrike" kern="1200" cap="none" spc="0" normalizeH="0" baseline="0" noProof="0" dirty="0">
                <a:ln>
                  <a:noFill/>
                </a:ln>
                <a:solidFill>
                  <a:prstClr val="black"/>
                </a:solidFill>
                <a:effectLst/>
                <a:uLnTx/>
                <a:uFillTx/>
                <a:latin typeface="Calibri"/>
                <a:ea typeface="+mn-ea"/>
                <a:cs typeface="+mn-cs"/>
              </a:rPr>
              <a:t> </a:t>
            </a:r>
            <a:r>
              <a:rPr kumimoji="0" lang="en-GB" sz="2800" b="1" i="0" u="none" strike="noStrike" kern="1200" cap="none" spc="0" normalizeH="0" baseline="0" noProof="0" dirty="0" err="1">
                <a:ln>
                  <a:noFill/>
                </a:ln>
                <a:solidFill>
                  <a:prstClr val="black"/>
                </a:solidFill>
                <a:effectLst/>
                <a:uLnTx/>
                <a:uFillTx/>
                <a:latin typeface="Calibri"/>
                <a:ea typeface="+mn-ea"/>
                <a:cs typeface="+mn-cs"/>
              </a:rPr>
              <a:t>pública</a:t>
            </a:r>
            <a:r>
              <a:rPr kumimoji="0" lang="en-GB" sz="2800" b="1"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3254846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05862-D880-4EC4-BBDF-905822A854F5}"/>
              </a:ext>
            </a:extLst>
          </p:cNvPr>
          <p:cNvPicPr>
            <a:picLocks noChangeAspect="1"/>
          </p:cNvPicPr>
          <p:nvPr/>
        </p:nvPicPr>
        <p:blipFill rotWithShape="1">
          <a:blip r:embed="rId2"/>
          <a:srcRect l="39406" t="11751" r="28687" b="55028"/>
          <a:stretch/>
        </p:blipFill>
        <p:spPr>
          <a:xfrm>
            <a:off x="557939" y="393759"/>
            <a:ext cx="4479009" cy="2623165"/>
          </a:xfrm>
          <a:prstGeom prst="rect">
            <a:avLst/>
          </a:prstGeom>
        </p:spPr>
      </p:pic>
      <p:sp>
        <p:nvSpPr>
          <p:cNvPr id="5" name="TextBox 4">
            <a:extLst>
              <a:ext uri="{FF2B5EF4-FFF2-40B4-BE49-F238E27FC236}">
                <a16:creationId xmlns:a16="http://schemas.microsoft.com/office/drawing/2014/main" id="{D06C2304-5586-4192-B7F8-7B79ACFBE7D4}"/>
              </a:ext>
            </a:extLst>
          </p:cNvPr>
          <p:cNvSpPr txBox="1"/>
          <p:nvPr/>
        </p:nvSpPr>
        <p:spPr>
          <a:xfrm>
            <a:off x="5697385" y="1243677"/>
            <a:ext cx="459349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comienzo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pandemia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30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científicos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comportamiento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hicieron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recomendaciones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política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pública</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1244442-3D09-4E23-8582-3073F149471A}"/>
              </a:ext>
            </a:extLst>
          </p:cNvPr>
          <p:cNvSpPr txBox="1"/>
          <p:nvPr/>
        </p:nvSpPr>
        <p:spPr>
          <a:xfrm>
            <a:off x="500698" y="3471745"/>
            <a:ext cx="459349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Pero:</a:t>
            </a:r>
          </a:p>
        </p:txBody>
      </p:sp>
      <p:sp>
        <p:nvSpPr>
          <p:cNvPr id="7" name="TextBox 6">
            <a:extLst>
              <a:ext uri="{FF2B5EF4-FFF2-40B4-BE49-F238E27FC236}">
                <a16:creationId xmlns:a16="http://schemas.microsoft.com/office/drawing/2014/main" id="{923F338B-07E4-40B7-9251-3A475B81B728}"/>
              </a:ext>
            </a:extLst>
          </p:cNvPr>
          <p:cNvSpPr txBox="1"/>
          <p:nvPr/>
        </p:nvSpPr>
        <p:spPr>
          <a:xfrm>
            <a:off x="427544" y="4155917"/>
            <a:ext cx="4981364"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Al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hacerse</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al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comienzo</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la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pandemia</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 se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sabía</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realmente</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eran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buenas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recomendaciones</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La crisis de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replicabilidad</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la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disciplina</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sugiere</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que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muchas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aprox</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50%) de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estas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recomendaciones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deberían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fallar</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Fueron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muy</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criticados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por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especular</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contextos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crisis</a:t>
            </a:r>
          </a:p>
        </p:txBody>
      </p:sp>
      <p:pic>
        <p:nvPicPr>
          <p:cNvPr id="8" name="Picture 7">
            <a:extLst>
              <a:ext uri="{FF2B5EF4-FFF2-40B4-BE49-F238E27FC236}">
                <a16:creationId xmlns:a16="http://schemas.microsoft.com/office/drawing/2014/main" id="{FA4FACEB-DB9A-4E3D-B451-8949FE19FD83}"/>
              </a:ext>
            </a:extLst>
          </p:cNvPr>
          <p:cNvPicPr>
            <a:picLocks noChangeAspect="1"/>
          </p:cNvPicPr>
          <p:nvPr/>
        </p:nvPicPr>
        <p:blipFill>
          <a:blip r:embed="rId3"/>
          <a:stretch>
            <a:fillRect/>
          </a:stretch>
        </p:blipFill>
        <p:spPr>
          <a:xfrm>
            <a:off x="6096000" y="3981875"/>
            <a:ext cx="5944430" cy="2400635"/>
          </a:xfrm>
          <a:prstGeom prst="rect">
            <a:avLst/>
          </a:prstGeom>
        </p:spPr>
      </p:pic>
    </p:spTree>
    <p:extLst>
      <p:ext uri="{BB962C8B-B14F-4D97-AF65-F5344CB8AC3E}">
        <p14:creationId xmlns:p14="http://schemas.microsoft.com/office/powerpoint/2010/main" val="2692271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F02787-FD2F-4E15-B9E9-839B502430EB}"/>
              </a:ext>
            </a:extLst>
          </p:cNvPr>
          <p:cNvPicPr>
            <a:picLocks noChangeAspect="1"/>
          </p:cNvPicPr>
          <p:nvPr/>
        </p:nvPicPr>
        <p:blipFill>
          <a:blip r:embed="rId2"/>
          <a:stretch>
            <a:fillRect/>
          </a:stretch>
        </p:blipFill>
        <p:spPr>
          <a:xfrm>
            <a:off x="288443" y="904018"/>
            <a:ext cx="5353797" cy="4182059"/>
          </a:xfrm>
          <a:prstGeom prst="rect">
            <a:avLst/>
          </a:prstGeom>
        </p:spPr>
      </p:pic>
      <p:sp>
        <p:nvSpPr>
          <p:cNvPr id="9" name="TextBox 8">
            <a:extLst>
              <a:ext uri="{FF2B5EF4-FFF2-40B4-BE49-F238E27FC236}">
                <a16:creationId xmlns:a16="http://schemas.microsoft.com/office/drawing/2014/main" id="{88E95F0B-996B-420C-8471-E816115C46D5}"/>
              </a:ext>
            </a:extLst>
          </p:cNvPr>
          <p:cNvSpPr txBox="1"/>
          <p:nvPr/>
        </p:nvSpPr>
        <p:spPr>
          <a:xfrm>
            <a:off x="6410277" y="1198485"/>
            <a:ext cx="459349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equipo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original y un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segundo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equipo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30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científicos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comportamiento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revisamos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exhaustivamente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literatura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para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ver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cuántas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cuáles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recomendaciones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tenían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sentido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0" name="TextBox 9">
            <a:extLst>
              <a:ext uri="{FF2B5EF4-FFF2-40B4-BE49-F238E27FC236}">
                <a16:creationId xmlns:a16="http://schemas.microsoft.com/office/drawing/2014/main" id="{9583D716-598A-462B-95CA-479BFAFC96CE}"/>
              </a:ext>
            </a:extLst>
          </p:cNvPr>
          <p:cNvSpPr txBox="1"/>
          <p:nvPr/>
        </p:nvSpPr>
        <p:spPr>
          <a:xfrm>
            <a:off x="9562454" y="6063892"/>
            <a:ext cx="249643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Ruggeri et al., 2023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prstClr val="black"/>
                </a:solidFill>
                <a:effectLst/>
                <a:uLnTx/>
                <a:uFillTx/>
                <a:latin typeface="Calibri"/>
                <a:ea typeface="+mn-ea"/>
                <a:cs typeface="+mn-cs"/>
              </a:rPr>
              <a:t>Nature</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5EB8D119-1DEA-459E-B1C2-A3D880FCEDB0}"/>
              </a:ext>
            </a:extLst>
          </p:cNvPr>
          <p:cNvSpPr txBox="1"/>
          <p:nvPr/>
        </p:nvSpPr>
        <p:spPr>
          <a:xfrm>
            <a:off x="6410277" y="3288173"/>
            <a:ext cx="459349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colectivamente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leímos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detalle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747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publicaciones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donde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evaluaban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algunas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las ideas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propuestas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publicación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original</a:t>
            </a:r>
          </a:p>
        </p:txBody>
      </p:sp>
    </p:spTree>
    <p:extLst>
      <p:ext uri="{BB962C8B-B14F-4D97-AF65-F5344CB8AC3E}">
        <p14:creationId xmlns:p14="http://schemas.microsoft.com/office/powerpoint/2010/main" val="25263203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8E95F0B-996B-420C-8471-E816115C46D5}"/>
              </a:ext>
            </a:extLst>
          </p:cNvPr>
          <p:cNvSpPr txBox="1"/>
          <p:nvPr/>
        </p:nvSpPr>
        <p:spPr>
          <a:xfrm>
            <a:off x="8159871" y="566678"/>
            <a:ext cx="3479356" cy="507831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gran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mayoría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las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recomendaciones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(16/19)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estaban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acertadas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Las que no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funcionaron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tuvieron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efecto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significativo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fueron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dirección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opuesta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Muchas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fueron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evaluadas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contextos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reales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sí</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experimentos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controlados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Muchas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fueron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evaluadas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EEUU o Europa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pocas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nuestra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región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9583D716-598A-462B-95CA-479BFAFC96CE}"/>
              </a:ext>
            </a:extLst>
          </p:cNvPr>
          <p:cNvSpPr txBox="1"/>
          <p:nvPr/>
        </p:nvSpPr>
        <p:spPr>
          <a:xfrm>
            <a:off x="9562454" y="6063892"/>
            <a:ext cx="249643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Ruggeri et al., 2023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prstClr val="black"/>
                </a:solidFill>
                <a:effectLst/>
                <a:uLnTx/>
                <a:uFillTx/>
                <a:latin typeface="Calibri"/>
                <a:ea typeface="+mn-ea"/>
                <a:cs typeface="+mn-cs"/>
              </a:rPr>
              <a:t>Nature</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718D2651-C52C-45DA-9921-33AFA751D1C6}"/>
              </a:ext>
            </a:extLst>
          </p:cNvPr>
          <p:cNvPicPr>
            <a:picLocks noChangeAspect="1"/>
          </p:cNvPicPr>
          <p:nvPr/>
        </p:nvPicPr>
        <p:blipFill>
          <a:blip r:embed="rId2"/>
          <a:stretch>
            <a:fillRect/>
          </a:stretch>
        </p:blipFill>
        <p:spPr>
          <a:xfrm>
            <a:off x="133114" y="314418"/>
            <a:ext cx="7129638" cy="6229164"/>
          </a:xfrm>
          <a:prstGeom prst="rect">
            <a:avLst/>
          </a:prstGeom>
        </p:spPr>
      </p:pic>
      <p:sp>
        <p:nvSpPr>
          <p:cNvPr id="12" name="Oval 11">
            <a:extLst>
              <a:ext uri="{FF2B5EF4-FFF2-40B4-BE49-F238E27FC236}">
                <a16:creationId xmlns:a16="http://schemas.microsoft.com/office/drawing/2014/main" id="{7B208C07-A478-45D4-A29E-3781F59D0CA0}"/>
              </a:ext>
            </a:extLst>
          </p:cNvPr>
          <p:cNvSpPr/>
          <p:nvPr/>
        </p:nvSpPr>
        <p:spPr>
          <a:xfrm>
            <a:off x="309966" y="6036193"/>
            <a:ext cx="1890793" cy="646331"/>
          </a:xfrm>
          <a:prstGeom prst="ellipse">
            <a:avLst/>
          </a:prstGeom>
          <a:noFill/>
          <a:ln>
            <a:solidFill>
              <a:srgbClr val="FF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207605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7BAF13-D6D0-4F0A-840C-0D2E29DCA69E}"/>
              </a:ext>
            </a:extLst>
          </p:cNvPr>
          <p:cNvPicPr>
            <a:picLocks noChangeAspect="1"/>
          </p:cNvPicPr>
          <p:nvPr/>
        </p:nvPicPr>
        <p:blipFill>
          <a:blip r:embed="rId2"/>
          <a:stretch>
            <a:fillRect/>
          </a:stretch>
        </p:blipFill>
        <p:spPr>
          <a:xfrm>
            <a:off x="1821439" y="434750"/>
            <a:ext cx="8287907" cy="3029373"/>
          </a:xfrm>
          <a:prstGeom prst="rect">
            <a:avLst/>
          </a:prstGeom>
        </p:spPr>
      </p:pic>
      <p:sp>
        <p:nvSpPr>
          <p:cNvPr id="5" name="TextBox 4">
            <a:extLst>
              <a:ext uri="{FF2B5EF4-FFF2-40B4-BE49-F238E27FC236}">
                <a16:creationId xmlns:a16="http://schemas.microsoft.com/office/drawing/2014/main" id="{58279311-396C-44EA-816F-34B6EB7870C4}"/>
              </a:ext>
            </a:extLst>
          </p:cNvPr>
          <p:cNvSpPr txBox="1"/>
          <p:nvPr/>
        </p:nvSpPr>
        <p:spPr>
          <a:xfrm>
            <a:off x="1109256" y="3718679"/>
            <a:ext cx="9128502" cy="313932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tiempos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crisis, el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apoyo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medidas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duras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depende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fuertemente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cuánto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estén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acompañadas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por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oficialismos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oposiciones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difícil</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Expertos</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 </a:t>
            </a:r>
            <a:r>
              <a:rPr kumimoji="0" lang="en-US" sz="18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partidarios</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(por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ejemplo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académicos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que no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jueguen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rol</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partidista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pueden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contribuir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que las personas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adopten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medidas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kern="1200" dirty="0">
              <a:solidFill>
                <a:prstClr val="black"/>
              </a:solidFill>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prstClr val="black"/>
                </a:solidFill>
                <a:latin typeface="Arial" panose="020B0604020202020204" pitchFamily="34" charset="0"/>
                <a:ea typeface="+mn-ea"/>
                <a:cs typeface="Arial" panose="020B0604020202020204" pitchFamily="34" charset="0"/>
              </a:rPr>
              <a:t>El </a:t>
            </a:r>
            <a:r>
              <a:rPr lang="en-US" sz="1800" kern="1200" dirty="0" err="1">
                <a:solidFill>
                  <a:prstClr val="black"/>
                </a:solidFill>
                <a:latin typeface="Arial" panose="020B0604020202020204" pitchFamily="34" charset="0"/>
                <a:ea typeface="+mn-ea"/>
                <a:cs typeface="Arial" panose="020B0604020202020204" pitchFamily="34" charset="0"/>
              </a:rPr>
              <a:t>escenario</a:t>
            </a:r>
            <a:r>
              <a:rPr lang="en-US" sz="1800" kern="1200" dirty="0">
                <a:solidFill>
                  <a:prstClr val="black"/>
                </a:solidFill>
                <a:latin typeface="Arial" panose="020B0604020202020204" pitchFamily="34" charset="0"/>
                <a:ea typeface="+mn-ea"/>
                <a:cs typeface="Arial" panose="020B0604020202020204" pitchFamily="34" charset="0"/>
              </a:rPr>
              <a:t> post-</a:t>
            </a:r>
            <a:r>
              <a:rPr lang="en-US" sz="1800" kern="1200" dirty="0" err="1">
                <a:solidFill>
                  <a:prstClr val="black"/>
                </a:solidFill>
                <a:latin typeface="Arial" panose="020B0604020202020204" pitchFamily="34" charset="0"/>
                <a:ea typeface="+mn-ea"/>
                <a:cs typeface="Arial" panose="020B0604020202020204" pitchFamily="34" charset="0"/>
              </a:rPr>
              <a:t>pandémico</a:t>
            </a:r>
            <a:r>
              <a:rPr lang="en-US" sz="1800" kern="1200" dirty="0">
                <a:solidFill>
                  <a:prstClr val="black"/>
                </a:solidFill>
                <a:latin typeface="Arial" panose="020B0604020202020204" pitchFamily="34" charset="0"/>
                <a:ea typeface="+mn-ea"/>
                <a:cs typeface="Arial" panose="020B0604020202020204" pitchFamily="34" charset="0"/>
              </a:rPr>
              <a:t> </a:t>
            </a:r>
            <a:r>
              <a:rPr lang="en-US" sz="1800" kern="1200" dirty="0" err="1">
                <a:solidFill>
                  <a:prstClr val="black"/>
                </a:solidFill>
                <a:latin typeface="Arial" panose="020B0604020202020204" pitchFamily="34" charset="0"/>
                <a:ea typeface="+mn-ea"/>
                <a:cs typeface="Arial" panose="020B0604020202020204" pitchFamily="34" charset="0"/>
              </a:rPr>
              <a:t>parece</a:t>
            </a:r>
            <a:r>
              <a:rPr lang="en-US" sz="1800" kern="1200" dirty="0">
                <a:solidFill>
                  <a:prstClr val="black"/>
                </a:solidFill>
                <a:latin typeface="Arial" panose="020B0604020202020204" pitchFamily="34" charset="0"/>
                <a:ea typeface="+mn-ea"/>
                <a:cs typeface="Arial" panose="020B0604020202020204" pitchFamily="34" charset="0"/>
              </a:rPr>
              <a:t> </a:t>
            </a:r>
            <a:r>
              <a:rPr lang="en-US" sz="1800" kern="1200" dirty="0" err="1">
                <a:solidFill>
                  <a:prstClr val="black"/>
                </a:solidFill>
                <a:latin typeface="Arial" panose="020B0604020202020204" pitchFamily="34" charset="0"/>
                <a:ea typeface="+mn-ea"/>
                <a:cs typeface="Arial" panose="020B0604020202020204" pitchFamily="34" charset="0"/>
              </a:rPr>
              <a:t>todavía</a:t>
            </a:r>
            <a:r>
              <a:rPr lang="en-US" sz="1800" kern="1200" dirty="0">
                <a:solidFill>
                  <a:prstClr val="black"/>
                </a:solidFill>
                <a:latin typeface="Arial" panose="020B0604020202020204" pitchFamily="34" charset="0"/>
                <a:ea typeface="+mn-ea"/>
                <a:cs typeface="Arial" panose="020B0604020202020204" pitchFamily="34" charset="0"/>
              </a:rPr>
              <a:t> </a:t>
            </a:r>
            <a:r>
              <a:rPr lang="en-US" sz="1800" kern="1200" dirty="0" err="1">
                <a:solidFill>
                  <a:prstClr val="black"/>
                </a:solidFill>
                <a:latin typeface="Arial" panose="020B0604020202020204" pitchFamily="34" charset="0"/>
                <a:ea typeface="+mn-ea"/>
                <a:cs typeface="Arial" panose="020B0604020202020204" pitchFamily="34" charset="0"/>
              </a:rPr>
              <a:t>más</a:t>
            </a:r>
            <a:r>
              <a:rPr lang="en-US" sz="1800" kern="1200" dirty="0">
                <a:solidFill>
                  <a:prstClr val="black"/>
                </a:solidFill>
                <a:latin typeface="Arial" panose="020B0604020202020204" pitchFamily="34" charset="0"/>
                <a:ea typeface="+mn-ea"/>
                <a:cs typeface="Arial" panose="020B0604020202020204" pitchFamily="34" charset="0"/>
              </a:rPr>
              <a:t> </a:t>
            </a:r>
            <a:r>
              <a:rPr lang="en-US" sz="1800" kern="1200" dirty="0" err="1">
                <a:solidFill>
                  <a:prstClr val="black"/>
                </a:solidFill>
                <a:latin typeface="Arial" panose="020B0604020202020204" pitchFamily="34" charset="0"/>
                <a:ea typeface="+mn-ea"/>
                <a:cs typeface="Arial" panose="020B0604020202020204" pitchFamily="34" charset="0"/>
              </a:rPr>
              <a:t>complejo</a:t>
            </a:r>
            <a:r>
              <a:rPr lang="en-US" sz="1800" kern="1200" dirty="0">
                <a:solidFill>
                  <a:prstClr val="black"/>
                </a:solidFill>
                <a:latin typeface="Arial" panose="020B0604020202020204" pitchFamily="34" charset="0"/>
                <a:ea typeface="+mn-ea"/>
                <a:cs typeface="Arial" panose="020B0604020202020204" pitchFamily="34" charset="0"/>
              </a:rPr>
              <a:t>: </a:t>
            </a:r>
            <a:r>
              <a:rPr lang="en-US" sz="1800" kern="1200" dirty="0" err="1">
                <a:solidFill>
                  <a:prstClr val="black"/>
                </a:solidFill>
                <a:latin typeface="Arial" panose="020B0604020202020204" pitchFamily="34" charset="0"/>
                <a:ea typeface="+mn-ea"/>
                <a:cs typeface="Arial" panose="020B0604020202020204" pitchFamily="34" charset="0"/>
              </a:rPr>
              <a:t>quizás</a:t>
            </a:r>
            <a:r>
              <a:rPr lang="en-US" sz="1800" kern="1200" dirty="0">
                <a:solidFill>
                  <a:prstClr val="black"/>
                </a:solidFill>
                <a:latin typeface="Arial" panose="020B0604020202020204" pitchFamily="34" charset="0"/>
                <a:ea typeface="+mn-ea"/>
                <a:cs typeface="Arial" panose="020B0604020202020204" pitchFamily="34" charset="0"/>
              </a:rPr>
              <a:t> los </a:t>
            </a:r>
            <a:r>
              <a:rPr lang="en-US" sz="1800" kern="1200" dirty="0" err="1">
                <a:solidFill>
                  <a:prstClr val="black"/>
                </a:solidFill>
                <a:latin typeface="Arial" panose="020B0604020202020204" pitchFamily="34" charset="0"/>
                <a:ea typeface="+mn-ea"/>
                <a:cs typeface="Arial" panose="020B0604020202020204" pitchFamily="34" charset="0"/>
              </a:rPr>
              <a:t>científicos</a:t>
            </a:r>
            <a:r>
              <a:rPr lang="en-US" sz="1800" kern="1200" dirty="0">
                <a:solidFill>
                  <a:prstClr val="black"/>
                </a:solidFill>
                <a:latin typeface="Arial" panose="020B0604020202020204" pitchFamily="34" charset="0"/>
                <a:ea typeface="+mn-ea"/>
                <a:cs typeface="Arial" panose="020B0604020202020204" pitchFamily="34" charset="0"/>
              </a:rPr>
              <a:t> </a:t>
            </a:r>
            <a:r>
              <a:rPr lang="en-US" sz="1800" kern="1200" dirty="0" err="1">
                <a:solidFill>
                  <a:prstClr val="black"/>
                </a:solidFill>
                <a:latin typeface="Arial" panose="020B0604020202020204" pitchFamily="34" charset="0"/>
                <a:ea typeface="+mn-ea"/>
                <a:cs typeface="Arial" panose="020B0604020202020204" pitchFamily="34" charset="0"/>
              </a:rPr>
              <a:t>ya</a:t>
            </a:r>
            <a:r>
              <a:rPr lang="en-US" sz="1800" kern="1200" dirty="0">
                <a:solidFill>
                  <a:prstClr val="black"/>
                </a:solidFill>
                <a:latin typeface="Arial" panose="020B0604020202020204" pitchFamily="34" charset="0"/>
                <a:ea typeface="+mn-ea"/>
                <a:cs typeface="Arial" panose="020B0604020202020204" pitchFamily="34" charset="0"/>
              </a:rPr>
              <a:t> </a:t>
            </a:r>
            <a:r>
              <a:rPr lang="en-US" sz="1800" kern="1200" dirty="0" err="1">
                <a:solidFill>
                  <a:prstClr val="black"/>
                </a:solidFill>
                <a:latin typeface="Arial" panose="020B0604020202020204" pitchFamily="34" charset="0"/>
                <a:ea typeface="+mn-ea"/>
                <a:cs typeface="Arial" panose="020B0604020202020204" pitchFamily="34" charset="0"/>
              </a:rPr>
              <a:t>tengamos</a:t>
            </a:r>
            <a:r>
              <a:rPr lang="en-US" sz="1800" kern="1200" dirty="0">
                <a:solidFill>
                  <a:prstClr val="black"/>
                </a:solidFill>
                <a:latin typeface="Arial" panose="020B0604020202020204" pitchFamily="34" charset="0"/>
                <a:ea typeface="+mn-ea"/>
                <a:cs typeface="Arial" panose="020B0604020202020204" pitchFamily="34" charset="0"/>
              </a:rPr>
              <a:t> mala </a:t>
            </a:r>
            <a:r>
              <a:rPr lang="en-US" sz="1800" kern="1200" dirty="0" err="1">
                <a:solidFill>
                  <a:prstClr val="black"/>
                </a:solidFill>
                <a:latin typeface="Arial" panose="020B0604020202020204" pitchFamily="34" charset="0"/>
                <a:ea typeface="+mn-ea"/>
                <a:cs typeface="Arial" panose="020B0604020202020204" pitchFamily="34" charset="0"/>
              </a:rPr>
              <a:t>reputación</a:t>
            </a:r>
            <a:r>
              <a:rPr lang="en-US" sz="1800" kern="1200" dirty="0">
                <a:solidFill>
                  <a:prstClr val="black"/>
                </a:solidFill>
                <a:latin typeface="Arial" panose="020B0604020202020204" pitchFamily="34" charset="0"/>
                <a:ea typeface="+mn-ea"/>
                <a:cs typeface="Arial" panose="020B0604020202020204" pitchFamily="34" charset="0"/>
              </a:rPr>
              <a:t> por el solo </a:t>
            </a:r>
            <a:r>
              <a:rPr lang="en-US" sz="1800" kern="1200" dirty="0" err="1">
                <a:solidFill>
                  <a:prstClr val="black"/>
                </a:solidFill>
                <a:latin typeface="Arial" panose="020B0604020202020204" pitchFamily="34" charset="0"/>
                <a:ea typeface="+mn-ea"/>
                <a:cs typeface="Arial" panose="020B0604020202020204" pitchFamily="34" charset="0"/>
              </a:rPr>
              <a:t>hecho</a:t>
            </a:r>
            <a:r>
              <a:rPr lang="en-US" sz="1800" kern="1200" dirty="0">
                <a:solidFill>
                  <a:prstClr val="black"/>
                </a:solidFill>
                <a:latin typeface="Arial" panose="020B0604020202020204" pitchFamily="34" charset="0"/>
                <a:ea typeface="+mn-ea"/>
                <a:cs typeface="Arial" panose="020B0604020202020204" pitchFamily="34" charset="0"/>
              </a:rPr>
              <a:t> de ser </a:t>
            </a:r>
            <a:r>
              <a:rPr lang="en-US" sz="1800" kern="1200" dirty="0" err="1">
                <a:solidFill>
                  <a:prstClr val="black"/>
                </a:solidFill>
                <a:latin typeface="Arial" panose="020B0604020202020204" pitchFamily="34" charset="0"/>
                <a:ea typeface="+mn-ea"/>
                <a:cs typeface="Arial" panose="020B0604020202020204" pitchFamily="34" charset="0"/>
              </a:rPr>
              <a:t>científicos</a:t>
            </a:r>
            <a:r>
              <a:rPr lang="en-US" sz="1800" kern="1200" dirty="0">
                <a:solidFill>
                  <a:prstClr val="black"/>
                </a:solidFill>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lang="en-US" sz="1800" kern="1200" dirty="0">
                <a:solidFill>
                  <a:srgbClr val="FF0000"/>
                </a:solidFill>
                <a:latin typeface="Arial" panose="020B0604020202020204" pitchFamily="34" charset="0"/>
                <a:ea typeface="+mn-ea"/>
                <a:cs typeface="Arial" panose="020B0604020202020204" pitchFamily="34" charset="0"/>
              </a:rPr>
              <a:t>¿</a:t>
            </a:r>
            <a:r>
              <a:rPr lang="en-US" sz="1800" kern="1200" dirty="0" err="1">
                <a:solidFill>
                  <a:srgbClr val="FF0000"/>
                </a:solidFill>
                <a:latin typeface="Arial" panose="020B0604020202020204" pitchFamily="34" charset="0"/>
                <a:ea typeface="+mn-ea"/>
                <a:cs typeface="Arial" panose="020B0604020202020204" pitchFamily="34" charset="0"/>
              </a:rPr>
              <a:t>Qué</a:t>
            </a:r>
            <a:r>
              <a:rPr lang="en-US" sz="1800" kern="1200" dirty="0">
                <a:solidFill>
                  <a:srgbClr val="FF0000"/>
                </a:solidFill>
                <a:latin typeface="Arial" panose="020B0604020202020204" pitchFamily="34" charset="0"/>
                <a:ea typeface="+mn-ea"/>
                <a:cs typeface="Arial" panose="020B0604020202020204" pitchFamily="34" charset="0"/>
              </a:rPr>
              <a:t> </a:t>
            </a:r>
            <a:r>
              <a:rPr lang="en-US" sz="1800" kern="1200" dirty="0" err="1">
                <a:solidFill>
                  <a:srgbClr val="FF0000"/>
                </a:solidFill>
                <a:latin typeface="Arial" panose="020B0604020202020204" pitchFamily="34" charset="0"/>
                <a:ea typeface="+mn-ea"/>
                <a:cs typeface="Arial" panose="020B0604020202020204" pitchFamily="34" charset="0"/>
              </a:rPr>
              <a:t>hacemos</a:t>
            </a:r>
            <a:r>
              <a:rPr lang="en-US" sz="1800" kern="1200" dirty="0">
                <a:solidFill>
                  <a:srgbClr val="FF0000"/>
                </a:solidFill>
                <a:latin typeface="Arial" panose="020B0604020202020204" pitchFamily="34" charset="0"/>
                <a:ea typeface="+mn-ea"/>
                <a:cs typeface="Arial" panose="020B0604020202020204" pitchFamily="34" charset="0"/>
              </a:rPr>
              <a:t>?</a:t>
            </a: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693292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1CED56A-5042-4325-8567-B69E492862D6}"/>
              </a:ext>
            </a:extLst>
          </p:cNvPr>
          <p:cNvPicPr>
            <a:picLocks noChangeAspect="1"/>
          </p:cNvPicPr>
          <p:nvPr/>
        </p:nvPicPr>
        <p:blipFill>
          <a:blip r:embed="rId2"/>
          <a:stretch>
            <a:fillRect/>
          </a:stretch>
        </p:blipFill>
        <p:spPr>
          <a:xfrm>
            <a:off x="803702" y="1345810"/>
            <a:ext cx="5292298" cy="3988825"/>
          </a:xfrm>
          <a:prstGeom prst="rect">
            <a:avLst/>
          </a:prstGeom>
        </p:spPr>
      </p:pic>
      <p:pic>
        <p:nvPicPr>
          <p:cNvPr id="13" name="Picture 12">
            <a:extLst>
              <a:ext uri="{FF2B5EF4-FFF2-40B4-BE49-F238E27FC236}">
                <a16:creationId xmlns:a16="http://schemas.microsoft.com/office/drawing/2014/main" id="{CBEDDA68-939F-437B-9781-84D53DBA685B}"/>
              </a:ext>
            </a:extLst>
          </p:cNvPr>
          <p:cNvPicPr>
            <a:picLocks noChangeAspect="1"/>
          </p:cNvPicPr>
          <p:nvPr/>
        </p:nvPicPr>
        <p:blipFill>
          <a:blip r:embed="rId3"/>
          <a:stretch>
            <a:fillRect/>
          </a:stretch>
        </p:blipFill>
        <p:spPr>
          <a:xfrm>
            <a:off x="6965206" y="0"/>
            <a:ext cx="3446145" cy="6858000"/>
          </a:xfrm>
          <a:prstGeom prst="rect">
            <a:avLst/>
          </a:prstGeom>
        </p:spPr>
      </p:pic>
    </p:spTree>
    <p:extLst>
      <p:ext uri="{BB962C8B-B14F-4D97-AF65-F5344CB8AC3E}">
        <p14:creationId xmlns:p14="http://schemas.microsoft.com/office/powerpoint/2010/main" val="24097422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2" descr="Image result for utdt logo">
            <a:extLst>
              <a:ext uri="{FF2B5EF4-FFF2-40B4-BE49-F238E27FC236}">
                <a16:creationId xmlns:a16="http://schemas.microsoft.com/office/drawing/2014/main" id="{DE49C4DC-B61F-412F-99FE-030488E533B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1127" y="1584652"/>
            <a:ext cx="4962525" cy="124168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856C58D0-AA67-4335-B71A-8B4D9B04EF49}"/>
              </a:ext>
            </a:extLst>
          </p:cNvPr>
          <p:cNvSpPr>
            <a:spLocks noGrp="1"/>
          </p:cNvSpPr>
          <p:nvPr>
            <p:ph type="title"/>
          </p:nvPr>
        </p:nvSpPr>
        <p:spPr/>
        <p:txBody>
          <a:bodyPr/>
          <a:lstStyle/>
          <a:p>
            <a:r>
              <a:rPr lang="en-US" dirty="0"/>
              <a:t>Thanks</a:t>
            </a:r>
          </a:p>
        </p:txBody>
      </p:sp>
      <p:pic>
        <p:nvPicPr>
          <p:cNvPr id="48" name="Picture 4" descr="http://www.utdt.edu/Themes2G/neuro/Images/logo.png">
            <a:extLst>
              <a:ext uri="{FF2B5EF4-FFF2-40B4-BE49-F238E27FC236}">
                <a16:creationId xmlns:a16="http://schemas.microsoft.com/office/drawing/2014/main" id="{16E4F238-DAF5-4C69-9D26-178B25F207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183" y="1658755"/>
            <a:ext cx="2475708" cy="246148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Image result for conicet">
            <a:extLst>
              <a:ext uri="{FF2B5EF4-FFF2-40B4-BE49-F238E27FC236}">
                <a16:creationId xmlns:a16="http://schemas.microsoft.com/office/drawing/2014/main" id="{9A80E05F-CCB1-4720-8C85-A07B98B29E8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7262" y="3111497"/>
            <a:ext cx="1835046" cy="10519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C8C564D-59DB-4549-8CA0-D2AE4B316D10}"/>
              </a:ext>
            </a:extLst>
          </p:cNvPr>
          <p:cNvPicPr>
            <a:picLocks noChangeAspect="1"/>
          </p:cNvPicPr>
          <p:nvPr/>
        </p:nvPicPr>
        <p:blipFill rotWithShape="1">
          <a:blip r:embed="rId5"/>
          <a:srcRect l="33594" t="31250" r="51419" b="52083"/>
          <a:stretch/>
        </p:blipFill>
        <p:spPr>
          <a:xfrm>
            <a:off x="2457384" y="4806982"/>
            <a:ext cx="1827320" cy="1143000"/>
          </a:xfrm>
          <a:prstGeom prst="rect">
            <a:avLst/>
          </a:prstGeom>
        </p:spPr>
      </p:pic>
      <p:sp>
        <p:nvSpPr>
          <p:cNvPr id="22" name="Rectangle 21">
            <a:extLst>
              <a:ext uri="{FF2B5EF4-FFF2-40B4-BE49-F238E27FC236}">
                <a16:creationId xmlns:a16="http://schemas.microsoft.com/office/drawing/2014/main" id="{72C3E0CE-3609-48FB-ACB7-1002328F97DD}"/>
              </a:ext>
            </a:extLst>
          </p:cNvPr>
          <p:cNvSpPr/>
          <p:nvPr/>
        </p:nvSpPr>
        <p:spPr>
          <a:xfrm>
            <a:off x="0" y="595098"/>
            <a:ext cx="12192000" cy="669094"/>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Gracias</a:t>
            </a:r>
            <a:endParaRPr kumimoji="0" lang="en-GB" sz="2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050" name="Picture 2" descr="Meta AI on Twitter: &quot;Our new structure for Meta AI will help us not only  better pursue open, ground-breaking research, but also improve how we  leverage AI in our products. Learn more">
            <a:extLst>
              <a:ext uri="{FF2B5EF4-FFF2-40B4-BE49-F238E27FC236}">
                <a16:creationId xmlns:a16="http://schemas.microsoft.com/office/drawing/2014/main" id="{A60811FC-1EE3-4840-9BED-9324203F008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857" r="13157"/>
          <a:stretch/>
        </p:blipFill>
        <p:spPr bwMode="auto">
          <a:xfrm>
            <a:off x="4444590" y="4728401"/>
            <a:ext cx="1541570" cy="12215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utdt.edu/Themes2G/neuro/Images/LOGO-fundacion_BungeBorn.png">
            <a:extLst>
              <a:ext uri="{FF2B5EF4-FFF2-40B4-BE49-F238E27FC236}">
                <a16:creationId xmlns:a16="http://schemas.microsoft.com/office/drawing/2014/main" id="{A9418ACC-9B09-44E3-8E02-544E85884E6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22074" y="2924857"/>
            <a:ext cx="1158531" cy="12388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A5F37FD-0F43-44A4-B4E6-359244CB66BC}"/>
              </a:ext>
            </a:extLst>
          </p:cNvPr>
          <p:cNvPicPr>
            <a:picLocks noChangeAspect="1"/>
          </p:cNvPicPr>
          <p:nvPr/>
        </p:nvPicPr>
        <p:blipFill>
          <a:blip r:embed="rId8"/>
          <a:stretch>
            <a:fillRect/>
          </a:stretch>
        </p:blipFill>
        <p:spPr>
          <a:xfrm>
            <a:off x="5986160" y="4728401"/>
            <a:ext cx="4065258" cy="1051927"/>
          </a:xfrm>
          <a:prstGeom prst="rect">
            <a:avLst/>
          </a:prstGeom>
        </p:spPr>
      </p:pic>
      <p:sp>
        <p:nvSpPr>
          <p:cNvPr id="12" name="Title 5">
            <a:extLst>
              <a:ext uri="{FF2B5EF4-FFF2-40B4-BE49-F238E27FC236}">
                <a16:creationId xmlns:a16="http://schemas.microsoft.com/office/drawing/2014/main" id="{42B3F58D-005E-4A81-A743-7F14420189AA}"/>
              </a:ext>
            </a:extLst>
          </p:cNvPr>
          <p:cNvSpPr txBox="1">
            <a:spLocks/>
          </p:cNvSpPr>
          <p:nvPr/>
        </p:nvSpPr>
        <p:spPr>
          <a:xfrm>
            <a:off x="1590526" y="1002487"/>
            <a:ext cx="3881021" cy="556165"/>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buClrTx/>
              <a:buFontTx/>
            </a:pPr>
            <a:r>
              <a:rPr lang="en-US" sz="3600" dirty="0">
                <a:solidFill>
                  <a:srgbClr val="FF0000"/>
                </a:solidFill>
              </a:rPr>
              <a:t>utdt.edu/neuro</a:t>
            </a:r>
          </a:p>
        </p:txBody>
      </p:sp>
    </p:spTree>
    <p:extLst>
      <p:ext uri="{BB962C8B-B14F-4D97-AF65-F5344CB8AC3E}">
        <p14:creationId xmlns:p14="http://schemas.microsoft.com/office/powerpoint/2010/main" val="985062959"/>
      </p:ext>
    </p:extLst>
  </p:cSld>
  <p:clrMapOvr>
    <a:masterClrMapping/>
  </p:clrMapOvr>
</p:sld>
</file>

<file path=ppt/theme/theme1.xml><?xml version="1.0" encoding="utf-8"?>
<a:theme xmlns:a="http://schemas.openxmlformats.org/drawingml/2006/main" name="Dividend">
  <a:themeElements>
    <a:clrScheme name="Dividend">
      <a:dk1>
        <a:srgbClr val="000000"/>
      </a:dk1>
      <a:lt1>
        <a:srgbClr val="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1303</TotalTime>
  <Words>5091</Words>
  <Application>Microsoft Office PowerPoint</Application>
  <PresentationFormat>Widescreen</PresentationFormat>
  <Paragraphs>570</Paragraphs>
  <Slides>82</Slides>
  <Notes>61</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82</vt:i4>
      </vt:variant>
    </vt:vector>
  </HeadingPairs>
  <TitlesOfParts>
    <vt:vector size="96" baseType="lpstr">
      <vt:lpstr>Helvetica Neue</vt:lpstr>
      <vt:lpstr>Bahnschrift SemiLight</vt:lpstr>
      <vt:lpstr>Lustria</vt:lpstr>
      <vt:lpstr>Montserrat Medium</vt:lpstr>
      <vt:lpstr>Calibri</vt:lpstr>
      <vt:lpstr>Gill Sans</vt:lpstr>
      <vt:lpstr>Montserrat</vt:lpstr>
      <vt:lpstr>Verdana</vt:lpstr>
      <vt:lpstr>Georgia</vt:lpstr>
      <vt:lpstr>Noto Sans Symbols</vt:lpstr>
      <vt:lpstr>Arial</vt:lpstr>
      <vt:lpstr>Dividend</vt:lpstr>
      <vt:lpstr>Office Theme</vt:lpstr>
      <vt:lpstr>1_Office Theme</vt:lpstr>
      <vt:lpstr>   NEUROCIENCIAS  COGNITIVAS</vt:lpstr>
      <vt:lpstr>Presentación</vt:lpstr>
      <vt:lpstr>El Laboratorio de Neurociencia </vt:lpstr>
      <vt:lpstr>El Laboratorio de Neurociencia </vt:lpstr>
      <vt:lpstr>DECISIONES MORALES</vt:lpstr>
      <vt:lpstr>DILEMAS MORALES</vt:lpstr>
      <vt:lpstr>DILEMAS MORALES</vt:lpstr>
      <vt:lpstr>DILEMAS MORALES</vt:lpstr>
      <vt:lpstr>DILEMAS MORALES</vt:lpstr>
      <vt:lpstr>DILEMAS MORALES</vt:lpstr>
      <vt:lpstr>DECISIONES UTILITARIAS</vt:lpstr>
      <vt:lpstr>DECISIONES DEONTOLÓGICAS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MANIPULANDO LA MORAL</vt:lpstr>
      <vt:lpstr>MANIPULANDO LA MORAL</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DECISIONES MORALES</vt:lpstr>
      <vt:lpstr>DEBATES MORALES</vt:lpstr>
      <vt:lpstr>EXPERIMENTO</vt:lpstr>
      <vt:lpstr>EXPERIMENTO</vt:lpstr>
      <vt:lpstr>EXPERIMENTO</vt:lpstr>
      <vt:lpstr>EXPERIMENTO</vt:lpstr>
      <vt:lpstr>EXPERIMENTO</vt:lpstr>
      <vt:lpstr>EXPERIMENTO</vt:lpstr>
      <vt:lpstr>EXPERIMENTO</vt:lpstr>
      <vt:lpstr>EXPERIMENTO</vt:lpstr>
      <vt:lpstr>DECISIONES MORALES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NEUROCIENCIA Y  PSICOLOGÍA EXPERIMENTAL</dc:title>
  <dc:creator>Joaquin Navajas</dc:creator>
  <cp:lastModifiedBy>Joaquin Mariano Navajas Ahumada</cp:lastModifiedBy>
  <cp:revision>15</cp:revision>
  <dcterms:created xsi:type="dcterms:W3CDTF">2015-08-13T09:42:25Z</dcterms:created>
  <dcterms:modified xsi:type="dcterms:W3CDTF">2024-11-01T15:24:07Z</dcterms:modified>
</cp:coreProperties>
</file>